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svg" ContentType="image/svg+xml"/>
  <Default Extension="tmp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Default Extension="jpg" ContentType="image/jpe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45.xml" ContentType="application/vnd.openxmlformats-officedocument.presentationml.slide+xml"/>
  <Override PartName="/ppt/slides/slide60.xml" ContentType="application/vnd.openxmlformats-officedocument.presentationml.slide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slideLayouts/slideLayout5.xml" ContentType="application/vnd.openxmlformats-officedocument.presentationml.slideLayout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2"/>
  </p:notesMasterIdLst>
  <p:sldIdLst>
    <p:sldId id="257" r:id="rId2"/>
    <p:sldId id="258" r:id="rId3"/>
    <p:sldId id="2076137313" r:id="rId4"/>
    <p:sldId id="280" r:id="rId5"/>
    <p:sldId id="286" r:id="rId6"/>
    <p:sldId id="2076137310" r:id="rId7"/>
    <p:sldId id="2076137311" r:id="rId8"/>
    <p:sldId id="2076137312" r:id="rId9"/>
    <p:sldId id="2076137314" r:id="rId10"/>
    <p:sldId id="2076137315" r:id="rId11"/>
    <p:sldId id="2076137316" r:id="rId12"/>
    <p:sldId id="2076137317" r:id="rId13"/>
    <p:sldId id="2076137318" r:id="rId14"/>
    <p:sldId id="2076137319" r:id="rId15"/>
    <p:sldId id="2076137320" r:id="rId16"/>
    <p:sldId id="2076137321" r:id="rId17"/>
    <p:sldId id="2076137322" r:id="rId18"/>
    <p:sldId id="2076137325" r:id="rId19"/>
    <p:sldId id="2076137323" r:id="rId20"/>
    <p:sldId id="2076137326" r:id="rId21"/>
    <p:sldId id="2076137324" r:id="rId22"/>
    <p:sldId id="2076137327" r:id="rId23"/>
    <p:sldId id="339" r:id="rId24"/>
    <p:sldId id="2076137299" r:id="rId25"/>
    <p:sldId id="2076137309" r:id="rId26"/>
    <p:sldId id="3700" r:id="rId27"/>
    <p:sldId id="289" r:id="rId28"/>
    <p:sldId id="264" r:id="rId29"/>
    <p:sldId id="3699" r:id="rId30"/>
    <p:sldId id="3702" r:id="rId31"/>
    <p:sldId id="3703" r:id="rId32"/>
    <p:sldId id="3704" r:id="rId33"/>
    <p:sldId id="3705" r:id="rId34"/>
    <p:sldId id="3706" r:id="rId35"/>
    <p:sldId id="3708" r:id="rId36"/>
    <p:sldId id="687" r:id="rId37"/>
    <p:sldId id="3710" r:id="rId38"/>
    <p:sldId id="3709" r:id="rId39"/>
    <p:sldId id="291" r:id="rId40"/>
    <p:sldId id="1857" r:id="rId41"/>
    <p:sldId id="1858" r:id="rId42"/>
    <p:sldId id="2076137302" r:id="rId43"/>
    <p:sldId id="2076137328" r:id="rId44"/>
    <p:sldId id="1904" r:id="rId45"/>
    <p:sldId id="1670" r:id="rId46"/>
    <p:sldId id="1905" r:id="rId47"/>
    <p:sldId id="1863" r:id="rId48"/>
    <p:sldId id="3701" r:id="rId49"/>
    <p:sldId id="2076137329" r:id="rId50"/>
    <p:sldId id="2076137330" r:id="rId51"/>
    <p:sldId id="3698" r:id="rId52"/>
    <p:sldId id="2076137331" r:id="rId53"/>
    <p:sldId id="292" r:id="rId54"/>
    <p:sldId id="1907" r:id="rId55"/>
    <p:sldId id="328" r:id="rId56"/>
    <p:sldId id="1780" r:id="rId57"/>
    <p:sldId id="2076137332" r:id="rId58"/>
    <p:sldId id="827" r:id="rId59"/>
    <p:sldId id="828" r:id="rId60"/>
    <p:sldId id="329" r:id="rId6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EBF3"/>
    <a:srgbClr val="EBE9F3"/>
    <a:srgbClr val="E54B0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18" autoAdjust="0"/>
    <p:restoredTop sz="66076" autoAdjust="0"/>
  </p:normalViewPr>
  <p:slideViewPr>
    <p:cSldViewPr snapToGrid="0">
      <p:cViewPr varScale="1">
        <p:scale>
          <a:sx n="68" d="100"/>
          <a:sy n="68" d="100"/>
        </p:scale>
        <p:origin x="89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68" Type="http://schemas.openxmlformats.org/officeDocument/2006/relationships/customXml" Target="../customXml/item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customXml" Target="../customXml/item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.xlsx"/><Relationship Id="rId1" Type="http://schemas.openxmlformats.org/officeDocument/2006/relationships/themeOverride" Target="../theme/themeOverrid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2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9836FC-98A0-4459-9405-4E0205F876E1}" type="datetimeFigureOut">
              <a:rPr lang="ko-KR" altLang="en-US" smtClean="0"/>
              <a:t>2022-10-21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C701C9-0559-4041-9922-16875EB9E9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14694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signal.sedaily.com/NewsView/1YXHOUZ45B/GD05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개발자로 시작해서 마이크로소프트 </a:t>
            </a:r>
            <a:r>
              <a:rPr lang="en-US" altLang="ko-KR" dirty="0"/>
              <a:t>C# MVP</a:t>
            </a:r>
            <a:r>
              <a:rPr lang="ko-KR" altLang="en-US" dirty="0"/>
              <a:t>로 예전에 활동 했었고</a:t>
            </a:r>
            <a:endParaRPr lang="en-US" altLang="ko-KR" dirty="0"/>
          </a:p>
          <a:p>
            <a:r>
              <a:rPr lang="ko-KR" altLang="en-US" dirty="0"/>
              <a:t>최근에는 클라우드 회사에서 솔루션 아키텍처로 일하면서 </a:t>
            </a:r>
            <a:r>
              <a:rPr lang="ko-KR" altLang="en-US" dirty="0" err="1"/>
              <a:t>애저와</a:t>
            </a:r>
            <a:r>
              <a:rPr lang="ko-KR" altLang="en-US" dirty="0"/>
              <a:t> </a:t>
            </a:r>
            <a:r>
              <a:rPr lang="en-US" altLang="ko-KR" dirty="0"/>
              <a:t>AWS</a:t>
            </a:r>
            <a:r>
              <a:rPr lang="ko-KR" altLang="en-US" dirty="0"/>
              <a:t>까지 운영업무도 진행해봤습니다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C701C9-0559-4041-9922-16875EB9E9C8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30634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사스는 종량제 형태로 구매하는 완전한 소프트웨어 솔루션이고 오피스 </a:t>
            </a:r>
            <a:r>
              <a:rPr lang="en-US" altLang="ko-KR" dirty="0"/>
              <a:t>365 </a:t>
            </a:r>
            <a:r>
              <a:rPr lang="ko-KR" altLang="en-US" dirty="0"/>
              <a:t>같은 서비스가 대표적입니다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사스는 개발자가 제어할 수 있는게 </a:t>
            </a:r>
            <a:r>
              <a:rPr lang="ko-KR" altLang="en-US" dirty="0" err="1"/>
              <a:t>없구요</a:t>
            </a:r>
            <a:r>
              <a:rPr lang="en-US" altLang="ko-KR" dirty="0"/>
              <a:t>. </a:t>
            </a:r>
            <a:r>
              <a:rPr lang="ko-KR" altLang="en-US" dirty="0"/>
              <a:t>단지 만들어진 기능을 사용하는 것이죠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C701C9-0559-4041-9922-16875EB9E9C8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42978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//</a:t>
            </a:r>
            <a:r>
              <a:rPr lang="ko-KR" altLang="en-US" dirty="0"/>
              <a:t>아래 링크에 가보시면 정의에 대해서 설명이 나옵니다</a:t>
            </a:r>
            <a:r>
              <a:rPr lang="en-US" altLang="ko-KR" dirty="0"/>
              <a:t>.(</a:t>
            </a:r>
            <a:r>
              <a:rPr lang="ko-KR" altLang="en-US" dirty="0"/>
              <a:t>사이트 잠깐 보여주기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ko-KR" altLang="en-US" dirty="0"/>
              <a:t>이부분을 주로 차에 비교하는데요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차를 직접 구매해서 타고 다니면 </a:t>
            </a:r>
            <a:r>
              <a:rPr lang="ko-KR" altLang="en-US" dirty="0" err="1"/>
              <a:t>아이아스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차를 </a:t>
            </a:r>
            <a:r>
              <a:rPr lang="ko-KR" altLang="en-US" dirty="0" err="1"/>
              <a:t>렌트하면</a:t>
            </a:r>
            <a:r>
              <a:rPr lang="ko-KR" altLang="en-US" dirty="0"/>
              <a:t> 파스</a:t>
            </a:r>
            <a:endParaRPr lang="en-US" altLang="ko-KR" dirty="0"/>
          </a:p>
          <a:p>
            <a:r>
              <a:rPr lang="ko-KR" altLang="en-US" dirty="0"/>
              <a:t>택시를 타고 다니면 사스라고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꽤 비유가 적절하지 않나요</a:t>
            </a:r>
            <a:r>
              <a:rPr lang="en-US" altLang="ko-KR" dirty="0"/>
              <a:t>? </a:t>
            </a:r>
          </a:p>
          <a:p>
            <a:r>
              <a:rPr lang="ko-KR" altLang="en-US" dirty="0"/>
              <a:t>직접 구매하면 차등록부터 보험도 들고 고장 나면 본인이 다 처리해야 </a:t>
            </a:r>
            <a:r>
              <a:rPr lang="ko-KR" altLang="en-US" dirty="0" err="1"/>
              <a:t>되구요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렌트를 하면 렌트 회사가 사고가 났을 경우도 대부분 처리해주죠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택시는 그냥 타면 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어느 것이 좋다고는 못하겠죠</a:t>
            </a:r>
            <a:r>
              <a:rPr lang="en-US" altLang="ko-KR" dirty="0"/>
              <a:t>? </a:t>
            </a:r>
            <a:r>
              <a:rPr lang="ko-KR" altLang="en-US" dirty="0"/>
              <a:t>장단점이 있을 겁니다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클라우드에서 </a:t>
            </a:r>
            <a:r>
              <a:rPr lang="ko-KR" altLang="en-US" dirty="0" err="1"/>
              <a:t>관리해주는게</a:t>
            </a:r>
            <a:r>
              <a:rPr lang="ko-KR" altLang="en-US" dirty="0"/>
              <a:t> 많을 수록 편리성은 높아지겠지만 비용 또한 당연히 높아질 겁니다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그리고 인력구성을 어떻게 가져갈지에 따라 </a:t>
            </a:r>
            <a:r>
              <a:rPr lang="ko-KR" altLang="en-US" dirty="0" err="1"/>
              <a:t>선택해야될</a:t>
            </a:r>
            <a:r>
              <a:rPr lang="ko-KR" altLang="en-US" dirty="0"/>
              <a:t> 문제 일수도 있습니다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//</a:t>
            </a:r>
            <a:r>
              <a:rPr lang="ko-KR" altLang="en-US" dirty="0"/>
              <a:t>인프라 엔지니어나 운영하는 사람이 없다면 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C701C9-0559-4041-9922-16875EB9E9C8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64464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클라우드를 사용한다는 건 가상 데이터센터를 구성해서 사용한다는 것과 같다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클라우드를 이해하고 싶으면 가상화와 네트워크를 이해하면 좀더 쉬워진다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가상화</a:t>
            </a:r>
            <a:r>
              <a:rPr lang="en-US" altLang="ko-KR"/>
              <a:t>, </a:t>
            </a:r>
            <a:r>
              <a:rPr lang="ko-KR" altLang="en-US"/>
              <a:t>네트워크 </a:t>
            </a:r>
            <a:r>
              <a:rPr lang="ko-KR" altLang="en-US" dirty="0" err="1"/>
              <a:t>정리한거</a:t>
            </a:r>
            <a:r>
              <a:rPr lang="ko-KR" altLang="en-US" dirty="0"/>
              <a:t> 보여주기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C701C9-0559-4041-9922-16875EB9E9C8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19283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가상화</a:t>
            </a:r>
            <a:endParaRPr lang="en-US" altLang="ko-KR" dirty="0"/>
          </a:p>
          <a:p>
            <a:r>
              <a:rPr lang="ko-KR" altLang="en-US" dirty="0" err="1"/>
              <a:t>하이퍼</a:t>
            </a:r>
            <a:r>
              <a:rPr lang="en-US" altLang="ko-KR" dirty="0"/>
              <a:t>V</a:t>
            </a:r>
            <a:r>
              <a:rPr lang="ko-KR" altLang="en-US" dirty="0"/>
              <a:t> 관련 정리 내용 보여주기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C701C9-0559-4041-9922-16875EB9E9C8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14576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  <a:p>
            <a:r>
              <a:rPr lang="en-US" altLang="ko-KR" dirty="0"/>
              <a:t>Azure</a:t>
            </a:r>
            <a:r>
              <a:rPr lang="ko-KR" altLang="en-US" dirty="0"/>
              <a:t> </a:t>
            </a:r>
            <a:r>
              <a:rPr lang="en-US" altLang="ko-KR" dirty="0"/>
              <a:t>vs</a:t>
            </a:r>
            <a:r>
              <a:rPr lang="ko-KR" altLang="en-US" dirty="0"/>
              <a:t> </a:t>
            </a:r>
            <a:r>
              <a:rPr lang="en-US" altLang="ko-KR" dirty="0"/>
              <a:t>AWS</a:t>
            </a:r>
          </a:p>
          <a:p>
            <a:r>
              <a:rPr lang="en-US" altLang="ko-KR" dirty="0"/>
              <a:t>https://docs.microsoft.com/ko-kr/azure/architecture/aws-professional/services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C701C9-0559-4041-9922-16875EB9E9C8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48588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  <a:p>
            <a:r>
              <a:rPr lang="en-US" altLang="ko-KR" dirty="0" err="1"/>
              <a:t>Ms</a:t>
            </a:r>
            <a:r>
              <a:rPr lang="ko-KR" altLang="en-US" dirty="0"/>
              <a:t> 만물상</a:t>
            </a:r>
            <a:endParaRPr lang="en-US" altLang="ko-KR" dirty="0"/>
          </a:p>
          <a:p>
            <a:r>
              <a:rPr lang="en-US" altLang="ko-KR" dirty="0" err="1"/>
              <a:t>Ms</a:t>
            </a:r>
            <a:r>
              <a:rPr lang="en-US" altLang="ko-KR" dirty="0"/>
              <a:t> </a:t>
            </a:r>
            <a:r>
              <a:rPr lang="ko-KR" altLang="en-US" dirty="0"/>
              <a:t>엔터프라이즈 솔루션들이 많음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오피스와 윈도우 만으로도</a:t>
            </a:r>
            <a:r>
              <a:rPr lang="en-US" altLang="ko-KR" dirty="0"/>
              <a:t>..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C701C9-0559-4041-9922-16875EB9E9C8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21646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https://mvp.microsoft.com/ko-kr/overview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  <a:p>
            <a:r>
              <a:rPr lang="ko-KR" altLang="en-US" dirty="0"/>
              <a:t>한국의 </a:t>
            </a:r>
            <a:r>
              <a:rPr lang="en-US" altLang="ko-KR" dirty="0"/>
              <a:t>AWS Heroes</a:t>
            </a:r>
            <a:r>
              <a:rPr lang="ko-KR" altLang="en-US" dirty="0"/>
              <a:t>를 소개합니다</a:t>
            </a:r>
            <a:r>
              <a:rPr lang="en-US" altLang="ko-KR" dirty="0"/>
              <a:t>! (2020</a:t>
            </a:r>
            <a:r>
              <a:rPr lang="ko-KR" altLang="en-US" dirty="0"/>
              <a:t>년 </a:t>
            </a:r>
            <a:r>
              <a:rPr lang="en-US" altLang="ko-KR" dirty="0"/>
              <a:t>5</a:t>
            </a:r>
            <a:r>
              <a:rPr lang="ko-KR" altLang="en-US" dirty="0"/>
              <a:t>월</a:t>
            </a:r>
            <a:r>
              <a:rPr lang="en-US" altLang="ko-KR" dirty="0"/>
              <a:t>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https://aws.amazon.com/ko/blogs/korea/get-to-know-the-newest-aws-heroes-winter-2019/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히어로는 글로벌로 </a:t>
            </a:r>
            <a:r>
              <a:rPr lang="en-US" altLang="ko-KR" dirty="0"/>
              <a:t>100</a:t>
            </a:r>
            <a:r>
              <a:rPr lang="ko-KR" altLang="en-US" dirty="0"/>
              <a:t>명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C701C9-0559-4041-9922-16875EB9E9C8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11536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Ms</a:t>
            </a:r>
            <a:r>
              <a:rPr lang="ko-KR" altLang="en-US" dirty="0"/>
              <a:t>가 만물상이라고 했는데 어떤 기업인지 한번 볼까요</a:t>
            </a:r>
            <a:r>
              <a:rPr lang="en-US" altLang="ko-KR" dirty="0"/>
              <a:t>?</a:t>
            </a:r>
          </a:p>
          <a:p>
            <a:endParaRPr lang="en-US" altLang="ko-KR" dirty="0"/>
          </a:p>
          <a:p>
            <a:r>
              <a:rPr lang="en-US" altLang="ko-KR" dirty="0"/>
              <a:t>'</a:t>
            </a:r>
            <a:r>
              <a:rPr lang="ko-KR" altLang="en-US" dirty="0"/>
              <a:t>제</a:t>
            </a:r>
            <a:r>
              <a:rPr lang="en-US" altLang="ko-KR" dirty="0"/>
              <a:t>2 </a:t>
            </a:r>
            <a:r>
              <a:rPr lang="ko-KR" altLang="en-US" dirty="0"/>
              <a:t>전성기</a:t>
            </a:r>
            <a:r>
              <a:rPr lang="en-US" altLang="ko-KR" dirty="0"/>
              <a:t>' </a:t>
            </a:r>
            <a:r>
              <a:rPr lang="ko-KR" altLang="en-US" dirty="0"/>
              <a:t>맞은 </a:t>
            </a:r>
            <a:r>
              <a:rPr lang="ko-KR" altLang="en-US" dirty="0" err="1"/>
              <a:t>초격차</a:t>
            </a:r>
            <a:r>
              <a:rPr lang="ko-KR" altLang="en-US" dirty="0"/>
              <a:t> 기업 </a:t>
            </a:r>
            <a:r>
              <a:rPr lang="en-US" altLang="ko-KR" dirty="0"/>
              <a:t>MS·</a:t>
            </a:r>
            <a:r>
              <a:rPr lang="ko-KR" altLang="en-US" dirty="0"/>
              <a:t>소니</a:t>
            </a:r>
            <a:r>
              <a:rPr lang="en-US" altLang="ko-KR" dirty="0"/>
              <a:t>, </a:t>
            </a:r>
            <a:r>
              <a:rPr lang="ko-KR" altLang="en-US" dirty="0"/>
              <a:t>비결은 </a:t>
            </a:r>
            <a:r>
              <a:rPr lang="en-US" altLang="ko-KR" dirty="0"/>
              <a:t>'</a:t>
            </a:r>
            <a:r>
              <a:rPr lang="ko-KR" altLang="en-US" dirty="0"/>
              <a:t>환골탈태</a:t>
            </a:r>
            <a:r>
              <a:rPr lang="en-US" altLang="ko-KR" dirty="0"/>
              <a:t>'</a:t>
            </a:r>
          </a:p>
          <a:p>
            <a:r>
              <a:rPr lang="ko-KR" altLang="en-US" dirty="0">
                <a:hlinkClick r:id="rId3"/>
              </a:rPr>
              <a:t>https://signal.sedaily.com/NewsView/1YXHOUZ45B/GD05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Ms</a:t>
            </a:r>
            <a:r>
              <a:rPr lang="ko-KR" altLang="en-US" dirty="0"/>
              <a:t> 매출은 크게 </a:t>
            </a:r>
            <a:r>
              <a:rPr lang="ko-KR" altLang="en-US" dirty="0" err="1"/>
              <a:t>세개로</a:t>
            </a:r>
            <a:r>
              <a:rPr lang="ko-KR" altLang="en-US" dirty="0"/>
              <a:t> 볼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오피스와 윈도우</a:t>
            </a:r>
            <a:r>
              <a:rPr lang="en-US" altLang="ko-KR" dirty="0"/>
              <a:t>, </a:t>
            </a:r>
            <a:r>
              <a:rPr lang="ko-KR" altLang="en-US" dirty="0" err="1"/>
              <a:t>애저</a:t>
            </a:r>
            <a:endParaRPr lang="en-US" altLang="ko-KR" dirty="0"/>
          </a:p>
          <a:p>
            <a:r>
              <a:rPr lang="ko-KR" altLang="en-US" dirty="0"/>
              <a:t>마이크로소프트는 이미 클라우드 기업이고 </a:t>
            </a:r>
            <a:endParaRPr lang="en-US" altLang="ko-KR" dirty="0"/>
          </a:p>
          <a:p>
            <a:r>
              <a:rPr lang="ko-KR" altLang="en-US" dirty="0"/>
              <a:t>사스 서비스를 제공하는 회사로 변했습니다</a:t>
            </a:r>
            <a:r>
              <a:rPr lang="en-US" altLang="ko-KR" dirty="0"/>
              <a:t>.</a:t>
            </a:r>
          </a:p>
          <a:p>
            <a:r>
              <a:rPr lang="en-US" altLang="ko-KR" dirty="0" err="1"/>
              <a:t>Ms</a:t>
            </a:r>
            <a:r>
              <a:rPr lang="en-US" altLang="ko-KR" dirty="0"/>
              <a:t> </a:t>
            </a:r>
            <a:r>
              <a:rPr lang="ko-KR" altLang="en-US" dirty="0" err="1"/>
              <a:t>몇년사이에</a:t>
            </a:r>
            <a:r>
              <a:rPr lang="ko-KR" altLang="en-US" dirty="0"/>
              <a:t> 엄청 많은 변화를 겪었죠</a:t>
            </a:r>
            <a:r>
              <a:rPr lang="en-US" altLang="ko-KR" dirty="0"/>
              <a:t>. </a:t>
            </a:r>
            <a:r>
              <a:rPr lang="ko-KR" altLang="en-US" dirty="0"/>
              <a:t>변화가 </a:t>
            </a:r>
            <a:r>
              <a:rPr lang="ko-KR" altLang="en-US" dirty="0" err="1"/>
              <a:t>성공한거</a:t>
            </a:r>
            <a:r>
              <a:rPr lang="ko-KR" altLang="en-US" dirty="0"/>
              <a:t> </a:t>
            </a:r>
            <a:r>
              <a:rPr lang="ko-KR" altLang="en-US" dirty="0" err="1"/>
              <a:t>같구요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오피스 </a:t>
            </a:r>
            <a:r>
              <a:rPr lang="en-US" altLang="ko-KR" dirty="0"/>
              <a:t>365</a:t>
            </a:r>
            <a:r>
              <a:rPr lang="ko-KR" altLang="en-US" dirty="0"/>
              <a:t>가 사스 모델이고</a:t>
            </a:r>
            <a:endParaRPr lang="en-US" altLang="ko-KR" dirty="0"/>
          </a:p>
          <a:p>
            <a:r>
              <a:rPr lang="ko-KR" altLang="en-US" dirty="0"/>
              <a:t>오피스와 윈도우에는 기업 대상 기능들이 많이 포함되어 </a:t>
            </a:r>
            <a:r>
              <a:rPr lang="ko-KR" altLang="en-US" dirty="0" err="1"/>
              <a:t>있구요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기업은 협업</a:t>
            </a:r>
            <a:r>
              <a:rPr lang="en-US" altLang="ko-KR" dirty="0"/>
              <a:t>, </a:t>
            </a:r>
            <a:r>
              <a:rPr lang="ko-KR" altLang="en-US" dirty="0"/>
              <a:t>관리</a:t>
            </a:r>
            <a:r>
              <a:rPr lang="en-US" altLang="ko-KR" dirty="0"/>
              <a:t>, </a:t>
            </a:r>
            <a:r>
              <a:rPr lang="ko-KR" altLang="en-US" dirty="0"/>
              <a:t>보안</a:t>
            </a:r>
            <a:r>
              <a:rPr lang="en-US" altLang="ko-KR" dirty="0"/>
              <a:t> </a:t>
            </a:r>
            <a:r>
              <a:rPr lang="ko-KR" altLang="en-US" dirty="0"/>
              <a:t>등</a:t>
            </a:r>
            <a:r>
              <a:rPr lang="en-US" altLang="ko-KR" dirty="0"/>
              <a:t>.. </a:t>
            </a:r>
          </a:p>
          <a:p>
            <a:r>
              <a:rPr lang="ko-KR" altLang="en-US" dirty="0"/>
              <a:t>일반 사용자들과는 다른 요구사항들이 필요하죠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 err="1"/>
              <a:t>보시는것처럼</a:t>
            </a:r>
            <a:r>
              <a:rPr lang="ko-KR" altLang="en-US" dirty="0"/>
              <a:t> 기업용 </a:t>
            </a:r>
            <a:r>
              <a:rPr lang="ko-KR" altLang="en-US" dirty="0" err="1"/>
              <a:t>사스시장에서도</a:t>
            </a:r>
            <a:r>
              <a:rPr lang="ko-KR" altLang="en-US" dirty="0"/>
              <a:t> 잘나가고 있죠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이부분이 구글이나 아마존과는 다른 부분이죠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C701C9-0559-4041-9922-16875EB9E9C8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48210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매출왕</a:t>
            </a:r>
            <a:r>
              <a:rPr lang="en-US" altLang="ko-KR" dirty="0"/>
              <a:t>(King Of Revenue) </a:t>
            </a:r>
            <a:r>
              <a:rPr lang="ko-KR" altLang="en-US" dirty="0"/>
              <a:t>아마존</a:t>
            </a:r>
            <a:r>
              <a:rPr lang="en-US" altLang="ko-KR" dirty="0"/>
              <a:t>(AMZN) </a:t>
            </a:r>
            <a:r>
              <a:rPr lang="ko-KR" altLang="en-US" dirty="0"/>
              <a:t>향후 </a:t>
            </a:r>
            <a:r>
              <a:rPr lang="en-US" altLang="ko-KR" dirty="0"/>
              <a:t>10</a:t>
            </a:r>
            <a:r>
              <a:rPr lang="ko-KR" altLang="en-US" dirty="0"/>
              <a:t>년이 기대되는 이유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https://bucksmakebucks.tistory.com/23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그럼 아마존은 </a:t>
            </a:r>
            <a:r>
              <a:rPr lang="ko-KR" altLang="en-US" dirty="0" err="1"/>
              <a:t>어떤지</a:t>
            </a:r>
            <a:r>
              <a:rPr lang="ko-KR" altLang="en-US" dirty="0"/>
              <a:t> 한번 볼까요</a:t>
            </a:r>
            <a:r>
              <a:rPr lang="en-US" altLang="ko-KR" dirty="0"/>
              <a:t>?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아마존은 온라인 스토어 제공하는 </a:t>
            </a:r>
            <a:r>
              <a:rPr lang="ko-KR" altLang="en-US" dirty="0" err="1"/>
              <a:t>업체죠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차트 간단히 말하면 온라인</a:t>
            </a:r>
            <a:r>
              <a:rPr lang="en-US" altLang="ko-KR" dirty="0"/>
              <a:t>,</a:t>
            </a:r>
            <a:r>
              <a:rPr lang="ko-KR" altLang="en-US" dirty="0"/>
              <a:t>오프라인</a:t>
            </a:r>
            <a:r>
              <a:rPr lang="en-US" altLang="ko-KR" dirty="0"/>
              <a:t>, </a:t>
            </a:r>
            <a:r>
              <a:rPr lang="ko-KR" altLang="en-US" dirty="0" err="1"/>
              <a:t>그안에서</a:t>
            </a:r>
            <a:r>
              <a:rPr lang="ko-KR" altLang="en-US" dirty="0"/>
              <a:t> 파는 기업들 수수료와 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광고</a:t>
            </a:r>
            <a:r>
              <a:rPr lang="en-US" altLang="ko-KR" dirty="0"/>
              <a:t>, </a:t>
            </a:r>
            <a:r>
              <a:rPr lang="ko-KR" altLang="en-US" dirty="0"/>
              <a:t>전자책</a:t>
            </a:r>
            <a:r>
              <a:rPr lang="en-US" altLang="ko-KR" dirty="0"/>
              <a:t>, </a:t>
            </a:r>
            <a:r>
              <a:rPr lang="ko-KR" altLang="en-US" dirty="0" err="1"/>
              <a:t>오비오북등의</a:t>
            </a:r>
            <a:r>
              <a:rPr lang="ko-KR" altLang="en-US" dirty="0"/>
              <a:t> 수익 그리고 </a:t>
            </a:r>
            <a:r>
              <a:rPr lang="en-US" altLang="ko-KR" dirty="0" err="1"/>
              <a:t>aws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의외로 </a:t>
            </a:r>
            <a:r>
              <a:rPr lang="en-US" altLang="ko-KR" dirty="0" err="1"/>
              <a:t>aws</a:t>
            </a:r>
            <a:r>
              <a:rPr lang="en-US" altLang="ko-KR" dirty="0"/>
              <a:t> </a:t>
            </a:r>
            <a:r>
              <a:rPr lang="ko-KR" altLang="en-US" dirty="0"/>
              <a:t>매출이 비율이 높지 않네요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en-US" altLang="ko-KR" dirty="0"/>
          </a:p>
          <a:p>
            <a:r>
              <a:rPr lang="ko-KR" altLang="en-US" dirty="0"/>
              <a:t>아마존의 모든 온라인 서비스는 당연히 </a:t>
            </a:r>
            <a:r>
              <a:rPr lang="en-US" altLang="ko-KR" dirty="0" err="1"/>
              <a:t>aws</a:t>
            </a:r>
            <a:r>
              <a:rPr lang="ko-KR" altLang="en-US" dirty="0"/>
              <a:t>를 사용하고 있겠죠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C701C9-0559-4041-9922-16875EB9E9C8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982632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본김에</a:t>
            </a:r>
            <a:r>
              <a:rPr lang="ko-KR" altLang="en-US" dirty="0"/>
              <a:t> 구글도 한번 보면 </a:t>
            </a:r>
            <a:endParaRPr lang="en-US" altLang="ko-KR" dirty="0"/>
          </a:p>
          <a:p>
            <a:r>
              <a:rPr lang="ko-KR" altLang="en-US" dirty="0"/>
              <a:t>구글은 광고 매출이 대부분입니다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주요 사업이 광고와 연결되죠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페이스북도 비슷하네요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애플은 </a:t>
            </a:r>
            <a:r>
              <a:rPr lang="ko-KR" altLang="en-US" dirty="0" err="1"/>
              <a:t>이들이랑</a:t>
            </a:r>
            <a:r>
              <a:rPr lang="ko-KR" altLang="en-US" dirty="0"/>
              <a:t> 또 다르죠</a:t>
            </a:r>
            <a:r>
              <a:rPr lang="en-US" altLang="ko-KR" dirty="0"/>
              <a:t>. </a:t>
            </a:r>
            <a:r>
              <a:rPr lang="ko-KR" altLang="en-US" dirty="0"/>
              <a:t>장비를 파는게 주요 매출입니다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FAAMG</a:t>
            </a:r>
            <a:r>
              <a:rPr lang="ko-KR" altLang="en-US" dirty="0"/>
              <a:t>의 </a:t>
            </a:r>
            <a:r>
              <a:rPr lang="en-US" altLang="ko-KR" dirty="0"/>
              <a:t>3</a:t>
            </a:r>
            <a:r>
              <a:rPr lang="ko-KR" altLang="en-US" dirty="0"/>
              <a:t>가지 성장 공식</a:t>
            </a:r>
            <a:endParaRPr lang="en-US" altLang="ko-KR" dirty="0"/>
          </a:p>
          <a:p>
            <a:r>
              <a:rPr lang="en-US" altLang="ko-KR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FAAMG (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페이스북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애플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아마존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 MS,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구글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)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http://www.epnc.co.kr/news/articleView.html?idxno=93461</a:t>
            </a:r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C701C9-0559-4041-9922-16875EB9E9C8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70063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  <a:p>
            <a:r>
              <a:rPr lang="en-US" altLang="ko-KR" dirty="0"/>
              <a:t>EBS</a:t>
            </a:r>
            <a:r>
              <a:rPr lang="ko-KR" altLang="en-US" dirty="0"/>
              <a:t>온라인 클래스</a:t>
            </a:r>
            <a:endParaRPr lang="en-US" altLang="ko-KR" dirty="0"/>
          </a:p>
          <a:p>
            <a:r>
              <a:rPr lang="ko-KR" altLang="en-US" dirty="0" err="1"/>
              <a:t>동접</a:t>
            </a:r>
            <a:r>
              <a:rPr lang="ko-KR" altLang="en-US" dirty="0"/>
              <a:t> </a:t>
            </a:r>
            <a:r>
              <a:rPr lang="en-US" altLang="ko-KR" dirty="0"/>
              <a:t>200</a:t>
            </a:r>
            <a:r>
              <a:rPr lang="ko-KR" altLang="en-US" dirty="0"/>
              <a:t>만</a:t>
            </a:r>
            <a:r>
              <a:rPr lang="en-US" altLang="ko-KR" dirty="0"/>
              <a:t>, 300</a:t>
            </a:r>
            <a:r>
              <a:rPr lang="ko-KR" altLang="en-US" dirty="0"/>
              <a:t>만 수용 가능</a:t>
            </a:r>
            <a:endParaRPr lang="en-US" altLang="ko-KR" dirty="0"/>
          </a:p>
          <a:p>
            <a:r>
              <a:rPr lang="en-US" altLang="ko-KR" dirty="0"/>
              <a:t>https://zdnet.co.kr/view/?no=20200428103941</a:t>
            </a:r>
          </a:p>
          <a:p>
            <a:r>
              <a:rPr lang="en-US" altLang="ko-KR" dirty="0"/>
              <a:t>300</a:t>
            </a:r>
            <a:r>
              <a:rPr lang="ko-KR" altLang="en-US" dirty="0"/>
              <a:t>만 인프라를 </a:t>
            </a:r>
            <a:r>
              <a:rPr lang="en-US" altLang="ko-KR" dirty="0"/>
              <a:t>1~2</a:t>
            </a:r>
            <a:r>
              <a:rPr lang="ko-KR" altLang="en-US" dirty="0"/>
              <a:t>일 만에 구축</a:t>
            </a:r>
            <a:r>
              <a:rPr lang="en-US" altLang="ko-KR" dirty="0"/>
              <a:t>. </a:t>
            </a:r>
            <a:r>
              <a:rPr lang="ko-KR" altLang="en-US" dirty="0"/>
              <a:t>이게 클라우드의 장점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C701C9-0559-4041-9922-16875EB9E9C8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120024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The Latest Public Cloud Market Share and Beyond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https://www.business2community.com/cloud-computing/the-latest-public-cloud-market-share-and-beyond-02258898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이왕 비교해 </a:t>
            </a:r>
            <a:r>
              <a:rPr lang="ko-KR" altLang="en-US" dirty="0" err="1"/>
              <a:t>본김에</a:t>
            </a:r>
            <a:r>
              <a:rPr lang="ko-KR" altLang="en-US" dirty="0"/>
              <a:t> 점유율 한번 보죠</a:t>
            </a:r>
            <a:r>
              <a:rPr lang="en-US" altLang="ko-KR" dirty="0"/>
              <a:t>.</a:t>
            </a:r>
            <a:endParaRPr lang="ko-KR" altLang="en-US" dirty="0"/>
          </a:p>
          <a:p>
            <a:r>
              <a:rPr lang="ko-KR" altLang="en-US" dirty="0"/>
              <a:t>아마존이 당연히 </a:t>
            </a:r>
            <a:r>
              <a:rPr lang="ko-KR" altLang="en-US" dirty="0" err="1"/>
              <a:t>높구요</a:t>
            </a:r>
            <a:r>
              <a:rPr lang="en-US" altLang="ko-KR" dirty="0"/>
              <a:t>. </a:t>
            </a:r>
            <a:r>
              <a:rPr lang="ko-KR" altLang="en-US" dirty="0"/>
              <a:t>마이크로소프트가 꽤 올라오고 있죠</a:t>
            </a:r>
            <a:endParaRPr lang="en-US" altLang="ko-KR" dirty="0"/>
          </a:p>
          <a:p>
            <a:r>
              <a:rPr lang="ko-KR" altLang="en-US" dirty="0" err="1"/>
              <a:t>그밑으로</a:t>
            </a:r>
            <a:r>
              <a:rPr lang="ko-KR" altLang="en-US" dirty="0"/>
              <a:t> 구글과 </a:t>
            </a:r>
            <a:r>
              <a:rPr lang="ko-KR" altLang="en-US" dirty="0" err="1"/>
              <a:t>알리바바가</a:t>
            </a:r>
            <a:r>
              <a:rPr lang="ko-KR" altLang="en-US" dirty="0"/>
              <a:t> 쫓아 오고 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C701C9-0559-4041-9922-16875EB9E9C8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750060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  <a:p>
            <a:r>
              <a:rPr lang="en-US" altLang="ko-KR" dirty="0"/>
              <a:t>Gartner 2021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0" i="0" dirty="0">
                <a:solidFill>
                  <a:srgbClr val="212121"/>
                </a:solidFill>
                <a:effectLst/>
                <a:latin typeface="Gartner sans"/>
              </a:rPr>
              <a:t>Magic Quadrant for Cloud Infrastructure and Platform Services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https://www.gartner.com/doc/reprints?id=1-271OE4VR&amp;ct=210802&amp;st=sb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C701C9-0559-4041-9922-16875EB9E9C8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601434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  <a:p>
            <a:r>
              <a:rPr lang="en-US" altLang="ko-KR" dirty="0"/>
              <a:t>A Comparison of AWS vs Azure vs Google</a:t>
            </a:r>
          </a:p>
          <a:p>
            <a:r>
              <a:rPr lang="en-US" altLang="ko-KR" dirty="0"/>
              <a:t>https://www.cloudhealthtech.com/blog/aws-vs-azure-vs-google</a:t>
            </a:r>
          </a:p>
          <a:p>
            <a:endParaRPr lang="en-US" altLang="ko-KR" dirty="0"/>
          </a:p>
          <a:p>
            <a:r>
              <a:rPr lang="en-US" altLang="ko-KR" dirty="0"/>
              <a:t>AWS vs Azure vs Google Cloud Platform</a:t>
            </a:r>
          </a:p>
          <a:p>
            <a:r>
              <a:rPr lang="en-US" altLang="ko-KR" dirty="0"/>
              <a:t>https://endjincdn.blob.core.windows.net/assets/endjin-cloud-platform-comparison.pdf</a:t>
            </a:r>
          </a:p>
          <a:p>
            <a:endParaRPr lang="en-US" altLang="ko-KR" dirty="0"/>
          </a:p>
          <a:p>
            <a:r>
              <a:rPr lang="ko-KR" altLang="en-US" dirty="0"/>
              <a:t>뒤에서 </a:t>
            </a:r>
            <a:r>
              <a:rPr lang="ko-KR" altLang="en-US" dirty="0" err="1"/>
              <a:t>애저의</a:t>
            </a:r>
            <a:r>
              <a:rPr lang="ko-KR" altLang="en-US" dirty="0"/>
              <a:t> 서비스들은 </a:t>
            </a:r>
            <a:r>
              <a:rPr lang="ko-KR" altLang="en-US" dirty="0" err="1"/>
              <a:t>설명드리겠지만</a:t>
            </a:r>
            <a:r>
              <a:rPr lang="ko-KR" altLang="en-US" dirty="0"/>
              <a:t> 각 </a:t>
            </a:r>
            <a:r>
              <a:rPr lang="ko-KR" altLang="en-US" dirty="0" err="1"/>
              <a:t>퍼브릭</a:t>
            </a:r>
            <a:r>
              <a:rPr lang="ko-KR" altLang="en-US" dirty="0"/>
              <a:t> 클라우드의 주요 서비스 매칭한 자료 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아래 자료는 </a:t>
            </a:r>
            <a:r>
              <a:rPr lang="en-US" altLang="ko-KR" dirty="0" err="1"/>
              <a:t>aws</a:t>
            </a:r>
            <a:r>
              <a:rPr lang="ko-KR" altLang="en-US" dirty="0"/>
              <a:t>와 </a:t>
            </a:r>
            <a:r>
              <a:rPr lang="ko-KR" altLang="en-US" dirty="0" err="1"/>
              <a:t>애저의</a:t>
            </a:r>
            <a:r>
              <a:rPr lang="ko-KR" altLang="en-US" dirty="0"/>
              <a:t> 서비스 비교 자료입니다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C701C9-0559-4041-9922-16875EB9E9C8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962726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개발자들은 마이크로소프트 하면 윈도우</a:t>
            </a:r>
            <a:r>
              <a:rPr lang="en-US" altLang="ko-KR" dirty="0"/>
              <a:t>,</a:t>
            </a:r>
            <a:r>
              <a:rPr lang="ko-KR" altLang="en-US" dirty="0"/>
              <a:t> 닷넷과 비주얼 스튜디오가 </a:t>
            </a:r>
            <a:r>
              <a:rPr lang="ko-KR" altLang="en-US" dirty="0" err="1"/>
              <a:t>떠오르</a:t>
            </a:r>
            <a:r>
              <a:rPr lang="ko-KR" altLang="en-US" dirty="0"/>
              <a:t> </a:t>
            </a:r>
            <a:r>
              <a:rPr lang="ko-KR" altLang="en-US" dirty="0" err="1"/>
              <a:t>실텐데요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이미 마이크로소프트는 오픈소스 기업입니다</a:t>
            </a:r>
            <a:r>
              <a:rPr lang="en-US" altLang="ko-KR" dirty="0"/>
              <a:t>. </a:t>
            </a:r>
            <a:r>
              <a:rPr lang="ko-KR" altLang="en-US" dirty="0" err="1"/>
              <a:t>애저에서</a:t>
            </a:r>
            <a:r>
              <a:rPr lang="ko-KR" altLang="en-US" dirty="0"/>
              <a:t> </a:t>
            </a:r>
            <a:r>
              <a:rPr lang="ko-KR" altLang="en-US" dirty="0" err="1"/>
              <a:t>개발하실때</a:t>
            </a:r>
            <a:r>
              <a:rPr lang="ko-KR" altLang="en-US" dirty="0"/>
              <a:t> 제약이 거의 없다고 보시면 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어떤 언어와 툴과 플랫폼을 </a:t>
            </a:r>
            <a:r>
              <a:rPr lang="ko-KR" altLang="en-US" dirty="0" err="1"/>
              <a:t>사용하셔도</a:t>
            </a:r>
            <a:r>
              <a:rPr lang="ko-KR" altLang="en-US" dirty="0"/>
              <a:t> 거의 문제가 될 게 없습니다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많이 질문들 하시는 게 </a:t>
            </a:r>
            <a:r>
              <a:rPr lang="ko-KR" altLang="en-US" dirty="0" err="1"/>
              <a:t>애저</a:t>
            </a:r>
            <a:r>
              <a:rPr lang="ko-KR" altLang="en-US" dirty="0"/>
              <a:t> 쓰면 마이크로소프트 제품만 쓸 수 있는 거 아니냐 </a:t>
            </a:r>
            <a:r>
              <a:rPr lang="ko-KR" altLang="en-US" dirty="0" err="1"/>
              <a:t>인데요</a:t>
            </a:r>
            <a:r>
              <a:rPr lang="en-US" altLang="ko-KR" dirty="0"/>
              <a:t>. </a:t>
            </a:r>
            <a:r>
              <a:rPr lang="ko-KR" altLang="en-US" dirty="0"/>
              <a:t>정말 옛날 얘기구요</a:t>
            </a:r>
            <a:r>
              <a:rPr lang="en-US" altLang="ko-KR" dirty="0"/>
              <a:t>.. </a:t>
            </a:r>
          </a:p>
          <a:p>
            <a:r>
              <a:rPr lang="ko-KR" altLang="en-US" dirty="0"/>
              <a:t>어떻게 보면 최근에 가장 많은 변화를 겪은 게 마이크로소프트가 아닐까 싶습니다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윈도우를 바꿨으니까요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현재 </a:t>
            </a:r>
            <a:r>
              <a:rPr lang="ko-KR" altLang="en-US" dirty="0" err="1"/>
              <a:t>애저에서도</a:t>
            </a:r>
            <a:r>
              <a:rPr lang="ko-KR" altLang="en-US" dirty="0"/>
              <a:t> 윈도우보다 리눅스가 더 많이 돌아가고 </a:t>
            </a:r>
            <a:r>
              <a:rPr lang="ko-KR" altLang="en-US" dirty="0" err="1"/>
              <a:t>있구요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뒤에서 </a:t>
            </a:r>
            <a:r>
              <a:rPr lang="ko-KR" altLang="en-US" dirty="0" err="1"/>
              <a:t>개발툴하고</a:t>
            </a:r>
            <a:r>
              <a:rPr lang="ko-KR" altLang="en-US" dirty="0"/>
              <a:t> 같이 한번 살펴보겠습니다</a:t>
            </a:r>
            <a:r>
              <a:rPr lang="en-US" altLang="ko-KR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F5ADB9-5DA5-48DB-B11E-334BD78FB99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Arial"/>
                <a:sym typeface="Arial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1921047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ko-KR" altLang="en-US" sz="1200" dirty="0">
                <a:solidFill>
                  <a:schemeClr val="bg1"/>
                </a:solidFill>
                <a:latin typeface="Segoe UI" pitchFamily="34" charset="0"/>
              </a:rPr>
              <a:t>이후에 비주얼 스튜디오 </a:t>
            </a:r>
            <a:r>
              <a:rPr lang="ko-KR" altLang="en-US" sz="1200" dirty="0" err="1">
                <a:solidFill>
                  <a:schemeClr val="bg1"/>
                </a:solidFill>
                <a:latin typeface="Segoe UI" pitchFamily="34" charset="0"/>
              </a:rPr>
              <a:t>깔때</a:t>
            </a:r>
            <a:r>
              <a:rPr lang="ko-KR" altLang="en-US" sz="1200" dirty="0">
                <a:solidFill>
                  <a:schemeClr val="bg1"/>
                </a:solidFill>
                <a:latin typeface="Segoe UI" pitchFamily="34" charset="0"/>
              </a:rPr>
              <a:t> 보면 보시게 되겠지만 여러 많은 언어와 플랫폼을 이미 지원하고 있습니다</a:t>
            </a:r>
            <a:r>
              <a:rPr lang="en-US" altLang="ko-KR" sz="1200" dirty="0">
                <a:solidFill>
                  <a:schemeClr val="bg1"/>
                </a:solidFill>
                <a:latin typeface="Segoe UI" pitchFamily="34" charset="0"/>
              </a:rPr>
              <a:t>.</a:t>
            </a:r>
          </a:p>
          <a:p>
            <a:pPr algn="l"/>
            <a:r>
              <a:rPr lang="ko-KR" altLang="en-US" sz="1200" dirty="0">
                <a:solidFill>
                  <a:schemeClr val="bg1"/>
                </a:solidFill>
                <a:latin typeface="Segoe UI" pitchFamily="34" charset="0"/>
              </a:rPr>
              <a:t>한 분야의 웬만한 유명한 제품들은 거의 지원하는 것 같습니다</a:t>
            </a:r>
            <a:r>
              <a:rPr lang="en-US" altLang="ko-KR" sz="1200" dirty="0">
                <a:solidFill>
                  <a:schemeClr val="bg1"/>
                </a:solidFill>
                <a:latin typeface="Segoe UI" pitchFamily="34" charset="0"/>
              </a:rPr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C701C9-0559-4041-9922-16875EB9E9C8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587324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https://azure.microsoft.com/ko-kr/global-infrastructure/regions/</a:t>
            </a:r>
          </a:p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1200" dirty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(</a:t>
            </a:r>
            <a:r>
              <a:rPr lang="ko-KR" altLang="en-US" dirty="0"/>
              <a:t>오른쪽 상단 클릭</a:t>
            </a:r>
            <a:r>
              <a:rPr lang="en-US" altLang="ko-KR" dirty="0"/>
              <a:t>)</a:t>
            </a:r>
            <a:endParaRPr lang="en-US" altLang="ko-KR" sz="1200" kern="1200" dirty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r>
              <a:rPr lang="en-US" altLang="ko-KR" dirty="0"/>
              <a:t>Global infrastructure</a:t>
            </a:r>
          </a:p>
          <a:p>
            <a:r>
              <a:rPr lang="en-US" altLang="ko-KR" dirty="0"/>
              <a:t>Azure Data </a:t>
            </a:r>
            <a:r>
              <a:rPr lang="en-US" altLang="ko-KR" dirty="0" err="1"/>
              <a:t>Cencter</a:t>
            </a:r>
            <a:r>
              <a:rPr lang="en-US" altLang="ko-KR" dirty="0"/>
              <a:t>(</a:t>
            </a:r>
            <a:r>
              <a:rPr lang="ko-KR" altLang="en-US" dirty="0"/>
              <a:t>첫번째 영상</a:t>
            </a:r>
            <a:r>
              <a:rPr lang="en-US" altLang="ko-KR" dirty="0"/>
              <a:t>)</a:t>
            </a:r>
            <a:endParaRPr lang="en-US" altLang="ko-KR" sz="1200" kern="1200" dirty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1200" dirty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애저는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현재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60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개 이상의 지역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. 140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개 국가에서 서비스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중이구요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.</a:t>
            </a:r>
          </a:p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1200" dirty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//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애저가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가장 많은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리전을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보유 하고 있다고 하구요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.</a:t>
            </a:r>
          </a:p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//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나라마다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2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개씩 쌍을 지어서 문제가 될 경우를 대비한다고 하네요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.</a:t>
            </a:r>
          </a:p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1200" dirty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//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제가 느끼기에 마이크로소프트는 거의 모든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it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영역에 제품군이 있는 것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같구요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.</a:t>
            </a:r>
          </a:p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//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이런 제품군들이 모두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애저로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돌아가고 있고 </a:t>
            </a:r>
            <a:endParaRPr lang="en-US" altLang="ko-KR" sz="1200" kern="1200" dirty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//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기존 서버군들도 사스 형태로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전환되서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애저에서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돌아가기 때문에 이것만 해도 엄청 날 것 같습니다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C701C9-0559-4041-9922-16875EB9E9C8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472466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sz="900" b="0" i="0" u="none" strike="noStrike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지역 및 해당 위치 목록은 </a:t>
            </a:r>
            <a:r>
              <a:rPr lang="ko-KR" sz="900" b="0" i="0" u="sng" strike="noStrike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https://azure.microsoft.com/ko-kr/global-infrastructure/locations/</a:t>
            </a:r>
            <a:r>
              <a:rPr lang="en-US" altLang="ko-KR" sz="900" b="0" i="0" u="none" strike="noStrike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 </a:t>
            </a:r>
            <a:r>
              <a:rPr lang="ko-KR" sz="900" b="0" i="0" u="none" strike="noStrike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에서 확인할 수 있습니다.</a:t>
            </a:r>
            <a:endParaRPr lang="en-US" altLang="ko-KR" sz="900" b="0" i="0" u="none" strike="noStrike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altLang="ko-KR" sz="900" kern="1200" dirty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90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데이터 센터 </a:t>
            </a:r>
            <a:r>
              <a:rPr lang="en-US" altLang="ko-KR" sz="90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1</a:t>
            </a:r>
            <a:r>
              <a:rPr lang="ko-KR" altLang="en-US" sz="90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개 빌딩이</a:t>
            </a:r>
            <a:r>
              <a:rPr lang="en-US" altLang="ko-KR" sz="90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</a:t>
            </a:r>
            <a:r>
              <a:rPr lang="ko-KR" altLang="en-US" sz="90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축구장 </a:t>
            </a:r>
            <a:r>
              <a:rPr lang="en-US" altLang="ko-KR" sz="90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1</a:t>
            </a:r>
            <a:r>
              <a:rPr lang="ko-KR" altLang="en-US" sz="90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개 정도의 크기이고</a:t>
            </a:r>
            <a:endParaRPr lang="en-US" altLang="ko-KR" sz="900" kern="1200" dirty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90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이런 빌딩이 </a:t>
            </a:r>
            <a:r>
              <a:rPr lang="en-US" altLang="ko-KR" sz="90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16</a:t>
            </a:r>
            <a:r>
              <a:rPr lang="ko-KR" altLang="en-US" sz="90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개 정도가 모여서 지역 </a:t>
            </a:r>
            <a:r>
              <a:rPr lang="en-US" altLang="ko-KR" sz="90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1</a:t>
            </a:r>
            <a:r>
              <a:rPr lang="ko-KR" altLang="en-US" sz="90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개라고 합니다</a:t>
            </a:r>
            <a:r>
              <a:rPr lang="en-US" altLang="ko-KR" sz="90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..</a:t>
            </a:r>
          </a:p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90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서버는 </a:t>
            </a:r>
            <a:r>
              <a:rPr lang="en-US" altLang="ko-KR" sz="90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60</a:t>
            </a:r>
            <a:r>
              <a:rPr lang="ko-KR" altLang="en-US" sz="90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만대 정도가 지역마다 있다고 하네요</a:t>
            </a:r>
            <a:r>
              <a:rPr lang="en-US" altLang="ko-KR" sz="90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.</a:t>
            </a:r>
          </a:p>
          <a:p>
            <a:endParaRPr lang="en-US" altLang="ko-KR" sz="900" b="0" i="0" u="none" strike="noStrike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  <a:p>
            <a:r>
              <a:rPr lang="ko-KR" altLang="en-US" sz="900" b="0" i="0" u="none" strike="noStrike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동남</a:t>
            </a:r>
            <a:r>
              <a:rPr lang="en-US" altLang="ko-KR" sz="900" b="0" i="0" u="none" strike="noStrike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,</a:t>
            </a:r>
            <a:r>
              <a:rPr lang="ko-KR" altLang="en-US" sz="900" b="0" i="0" u="none" strike="noStrike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동아시아</a:t>
            </a:r>
            <a:endParaRPr lang="en-US" altLang="ko-KR" sz="900" b="0" i="0" u="none" strike="noStrike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  <a:p>
            <a:r>
              <a:rPr lang="ko-KR" altLang="en-US" sz="900" b="0" i="0" u="none" strike="noStrike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글로벌 기업이 </a:t>
            </a:r>
            <a:r>
              <a:rPr lang="ko-KR" altLang="en-US" sz="900" b="0" i="0" u="none" strike="noStrike" dirty="0" err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바라볼때</a:t>
            </a:r>
            <a:r>
              <a:rPr lang="ko-KR" altLang="en-US" sz="900" b="0" i="0" u="none" strike="noStrike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 </a:t>
            </a:r>
            <a:endParaRPr lang="en-US" altLang="ko-KR" sz="900" b="0" i="0" u="none" strike="noStrike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  <a:p>
            <a:r>
              <a:rPr lang="ko-KR" altLang="en-US" sz="900" b="0" i="0" u="none" strike="noStrike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싱가폴과 홍콩</a:t>
            </a:r>
            <a:r>
              <a:rPr lang="en-US" altLang="ko-KR" sz="900" b="0" i="0" u="none" strike="noStrike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..</a:t>
            </a:r>
          </a:p>
          <a:p>
            <a:r>
              <a:rPr lang="ko-KR" altLang="en-US" sz="900" b="0" i="0" u="none" strike="noStrike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중국</a:t>
            </a:r>
            <a:r>
              <a:rPr lang="en-US" altLang="ko-KR" sz="900" b="0" i="0" u="none" strike="noStrike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,</a:t>
            </a:r>
            <a:r>
              <a:rPr lang="ko-KR" altLang="en-US" sz="900" b="0" i="0" u="none" strike="noStrike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한국</a:t>
            </a:r>
            <a:r>
              <a:rPr lang="en-US" altLang="ko-KR" sz="900" b="0" i="0" u="none" strike="noStrike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,</a:t>
            </a:r>
            <a:r>
              <a:rPr lang="ko-KR" altLang="en-US" sz="900" b="0" i="0" u="none" strike="noStrike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일본은 따로 있음</a:t>
            </a:r>
            <a:r>
              <a:rPr lang="en-US" altLang="ko-KR" sz="900" b="0" i="0" u="none" strike="noStrike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.</a:t>
            </a:r>
          </a:p>
          <a:p>
            <a:r>
              <a:rPr lang="ko-KR" altLang="en-US" sz="900" b="0" i="0" u="none" strike="noStrike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중국 발전한 도시는 대부분 해안가</a:t>
            </a:r>
            <a:r>
              <a:rPr lang="en-US" altLang="ko-KR" sz="900" b="0" i="0" u="none" strike="noStrike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..</a:t>
            </a:r>
            <a:r>
              <a:rPr lang="ko-KR" altLang="en-US" sz="900" b="0" i="0" u="none" strike="noStrike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베이징은 북쪽</a:t>
            </a:r>
            <a:endParaRPr lang="en-US" altLang="ko-KR" sz="900" b="0" i="0" u="none" strike="noStrike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  <a:p>
            <a:r>
              <a:rPr lang="ko-KR" altLang="en-US" sz="900" b="0" i="0" u="none" strike="noStrike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일본은 동남쪽</a:t>
            </a:r>
            <a:endParaRPr lang="en-US" altLang="ko-KR" sz="900" b="0" i="0" u="none" strike="noStrike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  <a:p>
            <a:endParaRPr lang="en-US" altLang="ko-KR" sz="900" b="0" i="0" u="none" strike="noStrike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  <a:p>
            <a:r>
              <a:rPr lang="ko-KR" altLang="en-US" sz="900" b="0" i="0" u="none" strike="noStrike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지역마다 사용하는 가격차이도 있고 제공하는 서비스도 조금씩 다릅니다</a:t>
            </a:r>
            <a:r>
              <a:rPr lang="en-US" altLang="ko-KR" sz="900" b="0" i="0" u="none" strike="noStrike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.</a:t>
            </a:r>
          </a:p>
          <a:p>
            <a:r>
              <a:rPr lang="ko-KR" altLang="en-US" sz="900" b="0" i="0" u="none" strike="noStrike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서비스를 처음 </a:t>
            </a:r>
            <a:r>
              <a:rPr lang="ko-KR" altLang="en-US" sz="900" b="0" i="0" u="none" strike="noStrike" dirty="0" err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설계할때</a:t>
            </a:r>
            <a:r>
              <a:rPr lang="ko-KR" altLang="en-US" sz="900" b="0" i="0" u="none" strike="noStrike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 서비스할 국가를 선택하고 그에 따라 사용할 지역을 선택하면 됩니다</a:t>
            </a:r>
            <a:r>
              <a:rPr lang="en-US" altLang="ko-KR" sz="900" b="0" i="0" u="none" strike="noStrike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.</a:t>
            </a:r>
            <a:endParaRPr lang="ko-KR" sz="900" b="0" i="0" u="none" strike="noStrike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ko-KR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cs typeface="Segoe UI" pitchFamily="34" charset="0"/>
              </a:rPr>
              <a:t>© Microsoft Corporation. 판권 소유 </a:t>
            </a:r>
            <a:r>
              <a:rPr lang="ko-KR" sz="400" dirty="0" err="1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cs typeface="Segoe UI" pitchFamily="34" charset="0"/>
              </a:rPr>
              <a:t>Microsoft는</a:t>
            </a:r>
            <a:r>
              <a:rPr lang="ko-KR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cs typeface="Segoe UI" pitchFamily="34" charset="0"/>
              </a:rPr>
              <a:t> 이 프레젠테이션의 정보와 관련하여 명시적이거나, 묵시적이거나, 법적인 어떠한 보증도 하지 않습니다.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72E0C910-0166-48E0-B8EF-5071277A02A8}" type="datetime8">
              <a:rPr lang="en-US" smtClean="0"/>
              <a:t>10/21/2022 12:23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68122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지역 쌍의 전체 목록은 </a:t>
            </a:r>
            <a:r>
              <a:rPr lang="ko-KR" sz="900" u="sng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https://docs.microsoft.com/ko-kr/azure/best-practices-availability-paired-regions#what-are-paired-regions</a:t>
            </a:r>
            <a:r>
              <a:rPr lang="en-US" altLang="ko-KR" sz="900" u="none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에서 확인할 수 있습니다.</a:t>
            </a:r>
            <a:r>
              <a:rPr lang="ko-KR" sz="900" u="sng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</a:p>
          <a:p>
            <a:endParaRPr 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지역은 보통 쌍으로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있구요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한국에도 중부와 남부가 있습니다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지도 다시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..</a:t>
            </a:r>
            <a:endParaRPr 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ko-KR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cs typeface="Segoe UI" pitchFamily="34" charset="0"/>
              </a:rPr>
              <a:t>© Microsoft Corporation. 판권 소유 </a:t>
            </a:r>
            <a:r>
              <a:rPr lang="ko-KR" sz="400" dirty="0" err="1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cs typeface="Segoe UI" pitchFamily="34" charset="0"/>
              </a:rPr>
              <a:t>Microsoft는</a:t>
            </a:r>
            <a:r>
              <a:rPr lang="ko-KR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cs typeface="Segoe UI" pitchFamily="34" charset="0"/>
              </a:rPr>
              <a:t> 이 프레젠테이션의 정보와 관련하여 명시적이거나, 묵시적이거나, 법적인 어떠한 보증도 하지 않습니다.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72E0C910-0166-48E0-B8EF-5071277A02A8}" type="datetime8">
              <a:rPr lang="en-US" smtClean="0"/>
              <a:t>10/21/2022 12:23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1445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애저의</a:t>
            </a:r>
            <a:r>
              <a:rPr lang="ko-KR" altLang="en-US" dirty="0"/>
              <a:t> 지역과 데이터 센터에 대해 설명하고 있는데요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사용자 입장에서는 인터넷을 통해서 데이터 센터에 있는 서버로 접속하게 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전공자 분들도 많으실 </a:t>
            </a:r>
            <a:r>
              <a:rPr lang="ko-KR" altLang="en-US" dirty="0" err="1"/>
              <a:t>꺼고</a:t>
            </a:r>
            <a:r>
              <a:rPr lang="ko-KR" altLang="en-US" dirty="0"/>
              <a:t> 이미 </a:t>
            </a:r>
            <a:r>
              <a:rPr lang="ko-KR" altLang="en-US" dirty="0" err="1"/>
              <a:t>다아시는</a:t>
            </a:r>
            <a:r>
              <a:rPr lang="ko-KR" altLang="en-US" dirty="0"/>
              <a:t> 내용이겠지만 </a:t>
            </a:r>
            <a:endParaRPr lang="en-US" altLang="ko-KR" dirty="0"/>
          </a:p>
          <a:p>
            <a:r>
              <a:rPr lang="ko-KR" altLang="en-US" dirty="0"/>
              <a:t>리마인드 </a:t>
            </a:r>
            <a:r>
              <a:rPr lang="ko-KR" altLang="en-US" dirty="0" err="1"/>
              <a:t>할겸</a:t>
            </a:r>
            <a:r>
              <a:rPr lang="ko-KR" altLang="en-US" dirty="0"/>
              <a:t> </a:t>
            </a:r>
            <a:r>
              <a:rPr lang="ko-KR" altLang="en-US" dirty="0" err="1"/>
              <a:t>가법게</a:t>
            </a:r>
            <a:r>
              <a:rPr lang="ko-KR" altLang="en-US" dirty="0"/>
              <a:t> 인터넷 동작에 대한 영상 보겠습니다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//</a:t>
            </a:r>
            <a:r>
              <a:rPr lang="ko-KR" altLang="en-US" dirty="0"/>
              <a:t>사실 이것만 설명해도 주제가 엄청 크지만</a:t>
            </a:r>
            <a:r>
              <a:rPr lang="en-US" altLang="ko-KR" dirty="0"/>
              <a:t>..</a:t>
            </a:r>
            <a:endParaRPr lang="en-US" altLang="ko-KR" b="0" i="0" dirty="0">
              <a:effectLst/>
              <a:latin typeface="Roboto" panose="02000000000000000000" pitchFamily="2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C701C9-0559-4041-9922-16875EB9E9C8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913499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가용성은 서비스를 정상적으로 사용가능한 정도이고</a:t>
            </a:r>
            <a:endParaRPr lang="en-US" altLang="ko-KR" dirty="0"/>
          </a:p>
          <a:p>
            <a:r>
              <a:rPr lang="ko-KR" altLang="en-US" dirty="0"/>
              <a:t>고가용성은 일정 수준 이상의 높은 가용성을 뜻합니다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즉 서비스가 문제없이 동작하는 걸 보장해준다는 의미입니다</a:t>
            </a:r>
            <a:r>
              <a:rPr lang="en-US" altLang="ko-KR" dirty="0"/>
              <a:t>.</a:t>
            </a:r>
          </a:p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가용성을 보장하기 위한 방법으로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가용성 집합과 가용성 영역 그리고 지역쌍이 있습니다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가용성 영역이 집합보다 좀더 큰 단위입니다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//VM</a:t>
            </a:r>
            <a:r>
              <a:rPr lang="ko-KR" altLang="en-US" dirty="0"/>
              <a:t>에 대한 가용성 부분은 실습 이후에 다시 설명 드리겠습니다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가용성 집합과 영역은 사용비용은 없음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무조건 설정해서 </a:t>
            </a:r>
            <a:r>
              <a:rPr lang="ko-KR" altLang="en-US" dirty="0" err="1"/>
              <a:t>사용하는게</a:t>
            </a:r>
            <a:r>
              <a:rPr lang="ko-KR" altLang="en-US" dirty="0"/>
              <a:t> 유리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C701C9-0559-4041-9922-16875EB9E9C8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88932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https://www.slideshare.net/AmazonWebServices/aws-intro-history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C701C9-0559-4041-9922-16875EB9E9C8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87369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가용성 집합은 </a:t>
            </a:r>
            <a:endParaRPr lang="en-US" altLang="ko-KR" dirty="0"/>
          </a:p>
          <a:p>
            <a:r>
              <a:rPr lang="ko-KR" altLang="en-US" dirty="0"/>
              <a:t>하드웨어 장애를 방지하기 위한 방식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단일 데이터 센터내에서 여러 서버 </a:t>
            </a:r>
            <a:r>
              <a:rPr lang="ko-KR" altLang="en-US" dirty="0" err="1"/>
              <a:t>랙</a:t>
            </a:r>
            <a:r>
              <a:rPr lang="ko-KR" altLang="en-US" dirty="0"/>
              <a:t> 단위를 묶어서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업데이트나 오류 발생시 가용성을 보장하기 위한 방안입니다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하나의 가용성집합을 생성하고 </a:t>
            </a:r>
            <a:r>
              <a:rPr lang="ko-KR" altLang="en-US" dirty="0" err="1"/>
              <a:t>그안에</a:t>
            </a:r>
            <a:r>
              <a:rPr lang="ko-KR" altLang="en-US" dirty="0"/>
              <a:t> 포함된 가상머신을 문제가 발생시 물리적으로 다른 서버나 </a:t>
            </a:r>
            <a:r>
              <a:rPr lang="ko-KR" altLang="en-US" dirty="0" err="1"/>
              <a:t>서버랙</a:t>
            </a:r>
            <a:r>
              <a:rPr lang="ko-KR" altLang="en-US" dirty="0"/>
              <a:t> 단위로 분리 </a:t>
            </a:r>
            <a:r>
              <a:rPr lang="ko-KR" altLang="en-US" dirty="0" err="1"/>
              <a:t>하는것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오류 도메인</a:t>
            </a:r>
            <a:r>
              <a:rPr lang="en-US" altLang="ko-KR" dirty="0"/>
              <a:t>(FD)</a:t>
            </a:r>
            <a:r>
              <a:rPr lang="ko-KR" altLang="en-US" dirty="0"/>
              <a:t>는 </a:t>
            </a:r>
            <a:r>
              <a:rPr lang="ko-KR" altLang="en-US" dirty="0" err="1"/>
              <a:t>서버랙</a:t>
            </a:r>
            <a:r>
              <a:rPr lang="ko-KR" altLang="en-US" dirty="0"/>
              <a:t> 단위로 나눠서 가상머신을 분산 배치해서 </a:t>
            </a:r>
            <a:endParaRPr lang="en-US" altLang="ko-KR" dirty="0"/>
          </a:p>
          <a:p>
            <a:r>
              <a:rPr lang="ko-KR" altLang="en-US" dirty="0" err="1"/>
              <a:t>서버랙</a:t>
            </a:r>
            <a:r>
              <a:rPr lang="ko-KR" altLang="en-US" dirty="0"/>
              <a:t> 하나에 문제가 발생해도 다른 </a:t>
            </a:r>
            <a:r>
              <a:rPr lang="ko-KR" altLang="en-US" dirty="0" err="1"/>
              <a:t>서버랙에</a:t>
            </a:r>
            <a:r>
              <a:rPr lang="ko-KR" altLang="en-US" dirty="0"/>
              <a:t> 있는 가상머신은 문제가 없도록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3</a:t>
            </a:r>
            <a:r>
              <a:rPr lang="ko-KR" altLang="en-US" dirty="0"/>
              <a:t>개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업데이트 도메인</a:t>
            </a:r>
            <a:r>
              <a:rPr lang="en-US" altLang="ko-KR" dirty="0"/>
              <a:t>(UD)</a:t>
            </a:r>
            <a:r>
              <a:rPr lang="ko-KR" altLang="en-US" dirty="0"/>
              <a:t>는 </a:t>
            </a:r>
            <a:r>
              <a:rPr lang="ko-KR" altLang="en-US" dirty="0" err="1"/>
              <a:t>애저에서</a:t>
            </a:r>
            <a:r>
              <a:rPr lang="ko-KR" altLang="en-US" dirty="0"/>
              <a:t> 서버를 관리하다 보면 물리적인 서버의 </a:t>
            </a:r>
            <a:r>
              <a:rPr lang="en-US" altLang="ko-KR" dirty="0"/>
              <a:t>OS</a:t>
            </a:r>
            <a:r>
              <a:rPr lang="ko-KR" altLang="en-US" dirty="0"/>
              <a:t>나 </a:t>
            </a:r>
            <a:r>
              <a:rPr lang="ko-KR" altLang="en-US" dirty="0" err="1"/>
              <a:t>펌웨어등을</a:t>
            </a:r>
            <a:r>
              <a:rPr lang="ko-KR" altLang="en-US" dirty="0"/>
              <a:t> 업데이트 해야 될 경우가 발생하는데 </a:t>
            </a:r>
            <a:endParaRPr lang="en-US" altLang="ko-KR" dirty="0"/>
          </a:p>
          <a:p>
            <a:r>
              <a:rPr lang="ko-KR" altLang="en-US" dirty="0"/>
              <a:t>서버를 순차적으로 업데이트 되도록 해서 서비스에 문제가 없도록 하는 것</a:t>
            </a:r>
            <a:endParaRPr lang="en-US" altLang="ko-KR" dirty="0"/>
          </a:p>
          <a:p>
            <a:r>
              <a:rPr lang="en-US" altLang="ko-KR" dirty="0"/>
              <a:t>5~20</a:t>
            </a:r>
            <a:r>
              <a:rPr lang="ko-KR" altLang="en-US" dirty="0"/>
              <a:t>개</a:t>
            </a:r>
            <a:r>
              <a:rPr lang="en-US" altLang="ko-KR" dirty="0"/>
              <a:t>, 30</a:t>
            </a:r>
            <a:r>
              <a:rPr lang="ko-KR" altLang="en-US" dirty="0"/>
              <a:t>분 후 업데이트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사용 비용은 없음</a:t>
            </a:r>
            <a:r>
              <a:rPr lang="en-US" altLang="ko-KR" dirty="0"/>
              <a:t>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ko-KR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cs typeface="Segoe UI" pitchFamily="34" charset="0"/>
              </a:rPr>
              <a:t>© Microsoft Corporation. 판권 소유 </a:t>
            </a:r>
            <a:r>
              <a:rPr lang="ko-KR" sz="400" dirty="0" err="1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cs typeface="Segoe UI" pitchFamily="34" charset="0"/>
              </a:rPr>
              <a:t>Microsoft는</a:t>
            </a:r>
            <a:r>
              <a:rPr lang="ko-KR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cs typeface="Segoe UI" pitchFamily="34" charset="0"/>
              </a:rPr>
              <a:t> 이 프레젠테이션의 정보와 관련하여 명시적이거나, 묵시적이거나, 법적인 어떠한 보증도 하지 않습니다.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72E0C910-0166-48E0-B8EF-5071277A02A8}" type="datetime8">
              <a:rPr lang="en-US" smtClean="0"/>
              <a:t>10/21/2022 12:52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08967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900" u="none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가용성 영역</a:t>
            </a:r>
            <a:endParaRPr lang="en-US" altLang="ko-KR" sz="900" u="none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900" u="none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지역 내에서 데이터 센터를 분리</a:t>
            </a:r>
            <a:endParaRPr lang="en-US" altLang="ko-KR" sz="900" u="none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900" u="none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900" u="none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단일 데이터 센터 전체에 장애가 발생하는 경우를 방지하기 위해 여러 데이터 센터를 묶어 분산 구성</a:t>
            </a:r>
            <a:r>
              <a:rPr lang="en-US" altLang="ko-KR" sz="900" u="none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r>
              <a:rPr lang="ko-KR" altLang="en-US" sz="900" u="none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가용성 집합보다 </a:t>
            </a:r>
            <a:r>
              <a:rPr lang="ko-KR" altLang="en-US" sz="900" u="none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큰단위</a:t>
            </a:r>
            <a:r>
              <a:rPr lang="en-US" altLang="ko-KR" sz="900" u="none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endParaRPr lang="en-US" altLang="ko-KR" sz="900" u="none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900" u="none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일부 리소스만 지원</a:t>
            </a:r>
            <a:endParaRPr lang="en-US" altLang="ko-KR" sz="900" u="none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900" u="none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가상머신</a:t>
            </a:r>
            <a:r>
              <a:rPr lang="en-US" altLang="ko-KR" sz="900" u="none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900" u="none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관리 디스크 등을 특정 영역에 종속</a:t>
            </a:r>
            <a:endParaRPr lang="en-US" altLang="ko-KR" sz="900" u="none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900" u="none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900" u="none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가용성 영역을 지원하는 곳은 가용성 영역을 무조건 설정해서 사용</a:t>
            </a:r>
            <a:endParaRPr lang="ko-KR" sz="900" u="none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ko-KR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cs typeface="Segoe UI" pitchFamily="34" charset="0"/>
              </a:rPr>
              <a:t>© Microsoft Corporation. 판권 소유 </a:t>
            </a:r>
            <a:r>
              <a:rPr lang="ko-KR" sz="400" dirty="0" err="1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cs typeface="Segoe UI" pitchFamily="34" charset="0"/>
              </a:rPr>
              <a:t>Microsoft는</a:t>
            </a:r>
            <a:r>
              <a:rPr lang="ko-KR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cs typeface="Segoe UI" pitchFamily="34" charset="0"/>
              </a:rPr>
              <a:t> 이 프레젠테이션의 정보와 관련하여 명시적이거나, 묵시적이거나, 법적인 어떠한 보증도 하지 않습니다.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427A7F7-BB1E-479D-AFAA-B52F4D0C99F2}" type="datetime8">
              <a:rPr lang="en-US" smtClean="0"/>
              <a:t>10/21/2022 12:23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51969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900" dirty="0"/>
              <a:t>가상 머신</a:t>
            </a:r>
            <a:r>
              <a:rPr lang="en-US" altLang="ko-KR" sz="900" dirty="0"/>
              <a:t>, </a:t>
            </a:r>
            <a:r>
              <a:rPr lang="ko-KR" altLang="en-US" sz="900" dirty="0"/>
              <a:t>데이터베이스</a:t>
            </a:r>
            <a:r>
              <a:rPr lang="en-US" altLang="ko-KR" sz="900" dirty="0"/>
              <a:t>, </a:t>
            </a:r>
            <a:r>
              <a:rPr lang="ko-KR" altLang="en-US" sz="900" dirty="0"/>
              <a:t>가상 네트워크 등 </a:t>
            </a:r>
            <a:r>
              <a:rPr lang="ko-KR" altLang="en-US" sz="900" dirty="0" err="1"/>
              <a:t>애저가</a:t>
            </a:r>
            <a:r>
              <a:rPr lang="ko-KR" altLang="en-US" sz="900" dirty="0"/>
              <a:t> 제공하는 단일 서비스가 리소스</a:t>
            </a:r>
            <a:r>
              <a:rPr lang="en-US" altLang="ko-KR" sz="900" dirty="0"/>
              <a:t>.</a:t>
            </a:r>
          </a:p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endParaRPr lang="en-US" altLang="ko-KR" sz="900" dirty="0"/>
          </a:p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900" dirty="0"/>
              <a:t>리소스들을 묶어 놓은 논리적 단위 리소스 그룹입니다</a:t>
            </a:r>
            <a:r>
              <a:rPr lang="en-US" altLang="ko-KR" sz="900" dirty="0"/>
              <a:t>.</a:t>
            </a:r>
          </a:p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900" dirty="0"/>
              <a:t>//Aws</a:t>
            </a:r>
            <a:r>
              <a:rPr lang="ko-KR" altLang="en-US" sz="900" dirty="0"/>
              <a:t>에는 없는 개념이고</a:t>
            </a:r>
            <a:r>
              <a:rPr lang="en-US" altLang="ko-KR" sz="900" dirty="0"/>
              <a:t>..</a:t>
            </a:r>
          </a:p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endParaRPr lang="en-US" altLang="ko-KR" sz="900" dirty="0"/>
          </a:p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900" dirty="0" err="1"/>
              <a:t>애저를</a:t>
            </a:r>
            <a:r>
              <a:rPr lang="ko-KR" altLang="en-US" sz="900" dirty="0"/>
              <a:t> </a:t>
            </a:r>
            <a:r>
              <a:rPr lang="ko-KR" altLang="en-US" sz="900" dirty="0" err="1"/>
              <a:t>사용할때</a:t>
            </a:r>
            <a:r>
              <a:rPr lang="ko-KR" altLang="en-US" sz="900" dirty="0"/>
              <a:t> 관리적인 단위라고 생각하시면 됩니다</a:t>
            </a:r>
            <a:r>
              <a:rPr lang="en-US" altLang="ko-KR" sz="900" dirty="0"/>
              <a:t>.</a:t>
            </a:r>
            <a:endParaRPr lang="en-US" sz="900" dirty="0"/>
          </a:p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900" dirty="0"/>
              <a:t>이단위로 사용자 권한도 할당할 수 있습니다</a:t>
            </a:r>
            <a:r>
              <a:rPr lang="en-US" altLang="ko-KR" sz="900" dirty="0"/>
              <a:t>.</a:t>
            </a:r>
          </a:p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endParaRPr lang="en-US" sz="900" dirty="0"/>
          </a:p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900" dirty="0"/>
              <a:t>이전에 설명한 가용성이나 지역은 물리적인 얘기구요</a:t>
            </a:r>
            <a:r>
              <a:rPr lang="en-US" altLang="ko-KR" sz="900" dirty="0"/>
              <a:t>.</a:t>
            </a:r>
          </a:p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endParaRPr lang="en-US" sz="900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ko-KR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cs typeface="Segoe UI" pitchFamily="34" charset="0"/>
              </a:rPr>
              <a:t>© Microsoft Corporation. All </a:t>
            </a:r>
            <a:r>
              <a:rPr lang="ko-KR" sz="400" dirty="0" err="1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cs typeface="Segoe UI" pitchFamily="34" charset="0"/>
              </a:rPr>
              <a:t>rights</a:t>
            </a:r>
            <a:r>
              <a:rPr lang="ko-KR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cs typeface="Segoe UI" pitchFamily="34" charset="0"/>
              </a:rPr>
              <a:t> </a:t>
            </a:r>
            <a:r>
              <a:rPr lang="ko-KR" sz="400" dirty="0" err="1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cs typeface="Segoe UI" pitchFamily="34" charset="0"/>
              </a:rPr>
              <a:t>reserved</a:t>
            </a:r>
            <a:r>
              <a:rPr lang="ko-KR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cs typeface="Segoe UI" pitchFamily="34" charset="0"/>
              </a:rPr>
              <a:t>. </a:t>
            </a:r>
            <a:r>
              <a:rPr lang="ko-KR" sz="400" dirty="0" err="1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cs typeface="Segoe UI" pitchFamily="34" charset="0"/>
              </a:rPr>
              <a:t>Microsoft는</a:t>
            </a:r>
            <a:r>
              <a:rPr lang="ko-KR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cs typeface="Segoe UI" pitchFamily="34" charset="0"/>
              </a:rPr>
              <a:t> 이 프레젠테이션의 정보와 관련하여 명시적이거나, 묵시적이거나, 법적인 어떠한 보증도 하지 않습니다.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72E0C910-0166-48E0-B8EF-5071277A02A8}" type="datetime8">
              <a:rPr lang="en-US" smtClean="0"/>
              <a:t>10/21/2022 12:23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08967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Azure Resource Manager에 대한 자세한 내용은 </a:t>
            </a:r>
            <a:r>
              <a:rPr lang="ko-KR" u="sng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https://docs.microsoft.com/ko-kr/azure/azure-resource-manager</a:t>
            </a:r>
            <a:r>
              <a:rPr lang="en-US" altLang="ko-KR" u="none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참조하십시오.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ko-KR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cs typeface="Segoe UI" pitchFamily="34" charset="0"/>
              </a:rPr>
              <a:t>© Microsoft Corporation. 판권 소유 </a:t>
            </a:r>
            <a:r>
              <a:rPr lang="ko-KR" sz="400" dirty="0" err="1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cs typeface="Segoe UI" pitchFamily="34" charset="0"/>
              </a:rPr>
              <a:t>Microsoft는</a:t>
            </a:r>
            <a:r>
              <a:rPr lang="ko-KR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cs typeface="Segoe UI" pitchFamily="34" charset="0"/>
              </a:rPr>
              <a:t> 이 프레젠테이션의 정보와 관련하여 명시적이거나, 묵시적이거나, 법적인 어떠한 보증도 하지 않습니다.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72E0C910-0166-48E0-B8EF-5071277A02A8}" type="datetime8">
              <a:rPr lang="en-US" smtClean="0"/>
              <a:t>10/21/2022 12:23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08967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  <a:p>
            <a:r>
              <a:rPr lang="en-US" altLang="ko-KR" dirty="0"/>
              <a:t>azure free tier </a:t>
            </a:r>
            <a:r>
              <a:rPr lang="ko-KR" altLang="en-US" dirty="0"/>
              <a:t>검색</a:t>
            </a:r>
            <a:endParaRPr lang="en-US" altLang="ko-KR" dirty="0"/>
          </a:p>
          <a:p>
            <a:r>
              <a:rPr lang="ko-KR" altLang="en-US" dirty="0"/>
              <a:t>등록시간</a:t>
            </a:r>
            <a:r>
              <a:rPr lang="en-US" altLang="ko-KR" dirty="0"/>
              <a:t>..</a:t>
            </a:r>
          </a:p>
          <a:p>
            <a:endParaRPr lang="en-US" altLang="ko-KR" dirty="0"/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12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개월동안 무료인 제품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항상 무료인 제품 소개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C701C9-0559-4041-9922-16875EB9E9C8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850224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  <a:p>
            <a:r>
              <a:rPr lang="ko-KR" altLang="en-US" dirty="0"/>
              <a:t>자격증 </a:t>
            </a:r>
            <a:r>
              <a:rPr lang="en-US" altLang="ko-KR" dirty="0"/>
              <a:t>-&gt; learn</a:t>
            </a:r>
            <a:r>
              <a:rPr lang="ko-KR" altLang="en-US" dirty="0" err="1"/>
              <a:t>연결되는것</a:t>
            </a:r>
            <a:endParaRPr lang="en-US" altLang="ko-KR" dirty="0"/>
          </a:p>
          <a:p>
            <a:r>
              <a:rPr lang="ko-KR" altLang="en-US" dirty="0"/>
              <a:t>인증</a:t>
            </a:r>
            <a:endParaRPr lang="en-US" altLang="ko-KR" dirty="0"/>
          </a:p>
          <a:p>
            <a:r>
              <a:rPr lang="ko-KR" altLang="en-US" dirty="0" err="1"/>
              <a:t>영어컨텐츠도</a:t>
            </a:r>
            <a:r>
              <a:rPr lang="ko-KR" altLang="en-US" dirty="0"/>
              <a:t> 번역하면 대충 볼만</a:t>
            </a:r>
            <a:r>
              <a:rPr lang="en-US" altLang="ko-KR" dirty="0"/>
              <a:t>..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C701C9-0559-4041-9922-16875EB9E9C8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273809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애저에는</a:t>
            </a:r>
            <a:r>
              <a:rPr lang="ko-KR" altLang="en-US" dirty="0"/>
              <a:t> </a:t>
            </a:r>
            <a:r>
              <a:rPr lang="en-US" altLang="ko-KR" dirty="0"/>
              <a:t>600</a:t>
            </a:r>
            <a:r>
              <a:rPr lang="ko-KR" altLang="en-US" dirty="0"/>
              <a:t>개 이상의 서비스가 있습니다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https://nnmer.github.io/azure-services-map/dist/</a:t>
            </a:r>
          </a:p>
          <a:p>
            <a:endParaRPr lang="en-US" altLang="ko-KR" dirty="0"/>
          </a:p>
          <a:p>
            <a:r>
              <a:rPr lang="ko-KR" altLang="en-US" dirty="0"/>
              <a:t>클라우드 서비스는 대부분이 </a:t>
            </a:r>
            <a:r>
              <a:rPr lang="ko-KR" altLang="en-US" dirty="0" err="1"/>
              <a:t>이아스와</a:t>
            </a:r>
            <a:r>
              <a:rPr lang="ko-KR" altLang="en-US" dirty="0"/>
              <a:t> 파스입니다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 기반을 구축해서 사스 서비스들을 만들어 나가겠죠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살펴보면</a:t>
            </a:r>
            <a:r>
              <a:rPr lang="en-US" altLang="ko-KR" dirty="0"/>
              <a:t>..</a:t>
            </a:r>
          </a:p>
          <a:p>
            <a:endParaRPr lang="en-US" altLang="ko-KR" dirty="0"/>
          </a:p>
          <a:p>
            <a:r>
              <a:rPr lang="en-US" altLang="ko-KR" dirty="0"/>
              <a:t>//</a:t>
            </a:r>
            <a:r>
              <a:rPr lang="ko-KR" altLang="en-US" dirty="0"/>
              <a:t>기존 서버가 구성되어 있다면 대부분 </a:t>
            </a:r>
            <a:r>
              <a:rPr lang="ko-KR" altLang="en-US" dirty="0" err="1"/>
              <a:t>이아스로</a:t>
            </a:r>
            <a:r>
              <a:rPr lang="ko-KR" altLang="en-US" dirty="0"/>
              <a:t> 시작을 하실 거구요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//</a:t>
            </a:r>
            <a:r>
              <a:rPr lang="ko-KR" altLang="en-US" dirty="0"/>
              <a:t>운영하시다가 비용을 줄이기 위해 파스로 가시는 경우도 많으실 겁니다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//</a:t>
            </a:r>
            <a:r>
              <a:rPr lang="ko-KR" altLang="en-US" dirty="0"/>
              <a:t>파스자체로 옮겨서 줄어드는 비용은 따져볼 문제지만</a:t>
            </a:r>
            <a:endParaRPr lang="en-US" altLang="ko-KR" dirty="0"/>
          </a:p>
          <a:p>
            <a:r>
              <a:rPr lang="en-US" altLang="ko-KR" dirty="0"/>
              <a:t>//</a:t>
            </a:r>
            <a:r>
              <a:rPr lang="ko-KR" altLang="en-US" dirty="0"/>
              <a:t>인프라를 관리하는 인력이 필요가 없어지니 그 비용이 꽤 많이 줄어들 거 </a:t>
            </a:r>
            <a:r>
              <a:rPr lang="ko-KR" altLang="en-US" dirty="0" err="1"/>
              <a:t>같구요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////</a:t>
            </a:r>
            <a:r>
              <a:rPr lang="ko-KR" altLang="en-US" dirty="0"/>
              <a:t>파스를 사용하게 되면 그 서비스에 종속적이 </a:t>
            </a:r>
            <a:r>
              <a:rPr lang="ko-KR" altLang="en-US" dirty="0" err="1"/>
              <a:t>될수는</a:t>
            </a:r>
            <a:r>
              <a:rPr lang="ko-KR" altLang="en-US" dirty="0"/>
              <a:t>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////</a:t>
            </a:r>
            <a:r>
              <a:rPr lang="ko-KR" altLang="en-US" dirty="0"/>
              <a:t>보통 개발하시다 보면 파스를 사용해도 </a:t>
            </a:r>
            <a:r>
              <a:rPr lang="ko-KR" altLang="en-US" dirty="0" err="1"/>
              <a:t>이아스는</a:t>
            </a:r>
            <a:r>
              <a:rPr lang="ko-KR" altLang="en-US" dirty="0"/>
              <a:t> 거의 같이 사용하게 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C701C9-0559-4041-9922-16875EB9E9C8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155321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sz="900" u="sng" kern="1200" dirty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ko-KR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cs typeface="Segoe UI" pitchFamily="34" charset="0"/>
              </a:rPr>
              <a:t>© Microsoft Corporation. 판권 소유 </a:t>
            </a:r>
            <a:r>
              <a:rPr lang="ko-KR" sz="400" dirty="0" err="1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cs typeface="Segoe UI" pitchFamily="34" charset="0"/>
              </a:rPr>
              <a:t>Microsoft는</a:t>
            </a:r>
            <a:r>
              <a:rPr lang="ko-KR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cs typeface="Segoe UI" pitchFamily="34" charset="0"/>
              </a:rPr>
              <a:t> 이 프레젠테이션의 정보와 관련하여 명시적이거나, 묵시적이거나, 법적인 어떠한 보증도 하지 않습니다.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72E0C910-0166-48E0-B8EF-5071277A02A8}" type="datetime8">
              <a:rPr lang="en-US" smtClean="0"/>
              <a:t>10/21/2022 12:23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08967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애저</a:t>
            </a:r>
            <a:r>
              <a:rPr lang="ko-KR" altLang="en-US" dirty="0"/>
              <a:t> 포탈에서 한국어로 바꾸기.</a:t>
            </a:r>
            <a:endParaRPr lang="en-US" altLang="ko-KR" dirty="0"/>
          </a:p>
          <a:p>
            <a:r>
              <a:rPr lang="ko-KR" altLang="en-US" dirty="0"/>
              <a:t>설정 간단히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대시보드 간단 구성하고</a:t>
            </a:r>
            <a:endParaRPr lang="en-US" altLang="ko-KR" dirty="0"/>
          </a:p>
          <a:p>
            <a:r>
              <a:rPr lang="ko-KR" altLang="en-US" dirty="0"/>
              <a:t>리소스 그룹을 대시보드에 추가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구독 검색해서 왼쪽에 추가하기</a:t>
            </a:r>
            <a:r>
              <a:rPr lang="en-US" altLang="ko-KR" dirty="0"/>
              <a:t>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t>Microsoft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t>영감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82359" marR="0" lvl="0" indent="0" algn="l" defTabSz="931467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Ⓒ Microsoft Corporation입니다. 모든 권리 보유입니다. MICROSOFT는이 프레젠테이션에서 정보에 대해 어떠한 명시적 이거나 묵시적인 하지 않습니다.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10/21/2022 12:23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9032395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애저에서</a:t>
            </a:r>
            <a:r>
              <a:rPr lang="ko-KR" altLang="en-US" dirty="0"/>
              <a:t> 작업을 커맨드로 처리할 수 있는 쉘을 </a:t>
            </a:r>
            <a:r>
              <a:rPr lang="ko-KR" altLang="en-US" dirty="0" err="1"/>
              <a:t>소개해드릴텐데요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정말 간단히만 보여드리겠습니다</a:t>
            </a:r>
            <a:r>
              <a:rPr lang="en-US" altLang="ko-KR" dirty="0"/>
              <a:t>. </a:t>
            </a:r>
            <a:r>
              <a:rPr lang="ko-KR" altLang="en-US" dirty="0" err="1"/>
              <a:t>이런게</a:t>
            </a:r>
            <a:r>
              <a:rPr lang="ko-KR" altLang="en-US" dirty="0"/>
              <a:t> 있구나</a:t>
            </a:r>
            <a:r>
              <a:rPr lang="en-US" altLang="ko-KR" dirty="0"/>
              <a:t>.. </a:t>
            </a:r>
            <a:r>
              <a:rPr lang="ko-KR" altLang="en-US" dirty="0"/>
              <a:t>싶을 정도면 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사실 저도 많이 사용해보진 않았습니다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보통은 웹에서 클릭으로 하면 되지만</a:t>
            </a:r>
            <a:endParaRPr lang="en-US" altLang="ko-KR" dirty="0"/>
          </a:p>
          <a:p>
            <a:r>
              <a:rPr lang="ko-KR" altLang="en-US" dirty="0"/>
              <a:t>대규모로 배포나 설정을 바꿔야 </a:t>
            </a:r>
            <a:r>
              <a:rPr lang="ko-KR" altLang="en-US" dirty="0" err="1"/>
              <a:t>될때는</a:t>
            </a:r>
            <a:r>
              <a:rPr lang="ko-KR" altLang="en-US" dirty="0"/>
              <a:t> 커맨드로 자동화 처리 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애저에서는</a:t>
            </a:r>
            <a:r>
              <a:rPr lang="ko-KR" altLang="en-US" dirty="0"/>
              <a:t> </a:t>
            </a:r>
            <a:r>
              <a:rPr lang="en-US" altLang="ko-KR" dirty="0"/>
              <a:t>2</a:t>
            </a:r>
            <a:r>
              <a:rPr lang="ko-KR" altLang="en-US" dirty="0"/>
              <a:t>가지를 제공하고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먼저 </a:t>
            </a:r>
            <a:r>
              <a:rPr lang="ko-KR" altLang="en-US" dirty="0" err="1"/>
              <a:t>파워쉘이라고</a:t>
            </a:r>
            <a:r>
              <a:rPr lang="ko-KR" altLang="en-US" dirty="0"/>
              <a:t> 윈도우에서 사용하는 </a:t>
            </a:r>
            <a:r>
              <a:rPr lang="ko-KR" altLang="en-US" dirty="0" err="1"/>
              <a:t>쉘이구요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파워쉘은</a:t>
            </a:r>
            <a:r>
              <a:rPr lang="ko-KR" altLang="en-US" dirty="0"/>
              <a:t> 마이크로소프트 시스템 전반적으로 사용한다고 생각하시면 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오픈소스라 리눅스</a:t>
            </a:r>
            <a:r>
              <a:rPr lang="en-US" altLang="ko-KR" dirty="0"/>
              <a:t>, </a:t>
            </a:r>
            <a:r>
              <a:rPr lang="ko-KR" altLang="en-US" dirty="0"/>
              <a:t>맥에서도 사용할 수 있습니다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5.0</a:t>
            </a:r>
            <a:r>
              <a:rPr lang="ko-KR" altLang="en-US" dirty="0"/>
              <a:t>이상이 설치되어 있어야 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//</a:t>
            </a:r>
            <a:r>
              <a:rPr lang="ko-KR" altLang="en-US" dirty="0" err="1"/>
              <a:t>파워쉘은</a:t>
            </a:r>
            <a:r>
              <a:rPr lang="ko-KR" altLang="en-US" dirty="0"/>
              <a:t> 닷넷 객체를 </a:t>
            </a:r>
            <a:r>
              <a:rPr lang="ko-KR" altLang="en-US" dirty="0" err="1"/>
              <a:t>리턴합니다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en-US" altLang="ko-KR" dirty="0"/>
              <a:t>http://www.dokyun.pe.kr/227</a:t>
            </a:r>
          </a:p>
          <a:p>
            <a:r>
              <a:rPr lang="en-US" altLang="ko-KR" dirty="0"/>
              <a:t>https://docs.microsoft.com/ko-kr/powershell/azure/install-azurerm-ps?view=azurermps-6.8.1</a:t>
            </a:r>
          </a:p>
          <a:p>
            <a:endParaRPr lang="en-US" altLang="ko-KR" dirty="0"/>
          </a:p>
          <a:p>
            <a:r>
              <a:rPr lang="ko-KR" altLang="en-US" dirty="0"/>
              <a:t>윈도우</a:t>
            </a:r>
            <a:r>
              <a:rPr lang="en-US" altLang="ko-KR" dirty="0"/>
              <a:t>10</a:t>
            </a:r>
            <a:r>
              <a:rPr lang="ko-KR" altLang="en-US" dirty="0"/>
              <a:t>에는 기본으로 설치가 되어 </a:t>
            </a:r>
            <a:r>
              <a:rPr lang="ko-KR" altLang="en-US" dirty="0" err="1"/>
              <a:t>있구요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ISE</a:t>
            </a:r>
            <a:r>
              <a:rPr lang="ko-KR" altLang="en-US" dirty="0"/>
              <a:t>는 좀더 </a:t>
            </a:r>
            <a:r>
              <a:rPr lang="en-US" altLang="ko-KR" dirty="0"/>
              <a:t>UI</a:t>
            </a:r>
            <a:r>
              <a:rPr lang="ko-KR" altLang="en-US" dirty="0"/>
              <a:t>로 처리하기 쉽게 </a:t>
            </a:r>
            <a:r>
              <a:rPr lang="ko-KR" altLang="en-US" dirty="0" err="1"/>
              <a:t>해놨습니다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관리권한으로 실행하시는 게 </a:t>
            </a:r>
            <a:r>
              <a:rPr lang="ko-KR" altLang="en-US" dirty="0" err="1"/>
              <a:t>맘편하실꺼구요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먼저 </a:t>
            </a:r>
            <a:r>
              <a:rPr lang="ko-KR" altLang="en-US" dirty="0" err="1"/>
              <a:t>파워쉘</a:t>
            </a:r>
            <a:r>
              <a:rPr lang="ko-KR" altLang="en-US" dirty="0"/>
              <a:t> 갤러리에서 </a:t>
            </a:r>
            <a:r>
              <a:rPr lang="ko-KR" altLang="en-US" dirty="0" err="1"/>
              <a:t>애저</a:t>
            </a:r>
            <a:r>
              <a:rPr lang="ko-KR" altLang="en-US" dirty="0"/>
              <a:t> </a:t>
            </a:r>
            <a:r>
              <a:rPr lang="ko-KR" altLang="en-US" dirty="0" err="1"/>
              <a:t>파워쉘</a:t>
            </a:r>
            <a:r>
              <a:rPr lang="ko-KR" altLang="en-US" dirty="0"/>
              <a:t> 모듈을 </a:t>
            </a:r>
            <a:r>
              <a:rPr lang="ko-KR" altLang="en-US" dirty="0" err="1"/>
              <a:t>설치하셔야</a:t>
            </a:r>
            <a:r>
              <a:rPr lang="ko-KR" altLang="en-US" dirty="0"/>
              <a:t> 되는데요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여기선</a:t>
            </a:r>
            <a:r>
              <a:rPr lang="ko-KR" altLang="en-US" dirty="0"/>
              <a:t> 너무 느려서 </a:t>
            </a:r>
            <a:r>
              <a:rPr lang="ko-KR" altLang="en-US" dirty="0" err="1"/>
              <a:t>여기선</a:t>
            </a:r>
            <a:r>
              <a:rPr lang="ko-KR" altLang="en-US" dirty="0"/>
              <a:t> 그냥 보시기만 하시는 게 좋을 것 같습니다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뒤에서 포탈에서는 같이 실행해보겠습니다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저는 설치가 되어 있어서 이건 넘어가겠습니다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//Get-Module –</a:t>
            </a:r>
            <a:r>
              <a:rPr lang="en-US" altLang="ko-KR" dirty="0" err="1"/>
              <a:t>ListAvailable</a:t>
            </a:r>
            <a:r>
              <a:rPr lang="en-US" altLang="ko-KR" dirty="0"/>
              <a:t> </a:t>
            </a:r>
            <a:r>
              <a:rPr lang="en-US" altLang="ko-KR" dirty="0" err="1"/>
              <a:t>AzureRM</a:t>
            </a:r>
            <a:r>
              <a:rPr lang="en-US" altLang="ko-KR" dirty="0"/>
              <a:t>*</a:t>
            </a:r>
          </a:p>
          <a:p>
            <a:r>
              <a:rPr lang="ko-KR" altLang="en-US" dirty="0"/>
              <a:t>다음으로 로그인을 하구요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여기서 로그인 창이 </a:t>
            </a:r>
            <a:r>
              <a:rPr lang="ko-KR" altLang="en-US" dirty="0" err="1"/>
              <a:t>뜨실꺼구요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구독하시는 게 많으시면 </a:t>
            </a:r>
            <a:r>
              <a:rPr lang="ko-KR" altLang="en-US" dirty="0" err="1"/>
              <a:t>서브스크립션</a:t>
            </a:r>
            <a:r>
              <a:rPr lang="ko-KR" altLang="en-US" dirty="0"/>
              <a:t> 조회하시고 선택하시면 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리소스그룹 바로 만들어보겠습니다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이름만 바꾸시면 되고 위치는 </a:t>
            </a:r>
            <a:r>
              <a:rPr lang="ko-KR" altLang="en-US" dirty="0" err="1"/>
              <a:t>미서부</a:t>
            </a:r>
            <a:r>
              <a:rPr lang="ko-KR" altLang="en-US" dirty="0"/>
              <a:t> 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자 됐습니다</a:t>
            </a:r>
            <a:r>
              <a:rPr lang="en-US" altLang="ko-KR" dirty="0"/>
              <a:t>. </a:t>
            </a:r>
            <a:r>
              <a:rPr lang="ko-KR" altLang="en-US" dirty="0"/>
              <a:t>포털에서 확인해보겠습니다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EFE40D-E08A-464F-96D6-CEB0B2DD69BC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2337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0" i="0" dirty="0">
                <a:effectLst/>
                <a:latin typeface="Roboto" panose="02000000000000000000" pitchFamily="2" charset="0"/>
              </a:rPr>
              <a:t>The Microsoft Cloud: Powering daily life around the planet</a:t>
            </a:r>
          </a:p>
          <a:p>
            <a:r>
              <a:rPr lang="en-US" altLang="ko-KR" dirty="0"/>
              <a:t>https://youtu.be/txZrgdehLaw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클라우드는 클라우드 컴퓨팅의 줄임말</a:t>
            </a:r>
            <a:endParaRPr lang="en-US" altLang="ko-KR" dirty="0"/>
          </a:p>
          <a:p>
            <a:r>
              <a:rPr lang="ko-KR" altLang="en-US" dirty="0"/>
              <a:t>구름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눈에는 보이지 않는 거대한 구름 같은 데이터 센터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실제 물리적인 인프라인 컴퓨터와 스토리지</a:t>
            </a:r>
            <a:r>
              <a:rPr lang="en-US" altLang="ko-KR" dirty="0"/>
              <a:t>, </a:t>
            </a:r>
            <a:r>
              <a:rPr lang="ko-KR" altLang="en-US" dirty="0"/>
              <a:t>네트워크</a:t>
            </a:r>
            <a:r>
              <a:rPr lang="en-US" altLang="ko-KR" dirty="0"/>
              <a:t> </a:t>
            </a:r>
            <a:r>
              <a:rPr lang="ko-KR" altLang="en-US" dirty="0"/>
              <a:t>환경 등을 관리 및 운영해 주므로 </a:t>
            </a:r>
            <a:endParaRPr lang="en-US" altLang="ko-KR" dirty="0"/>
          </a:p>
          <a:p>
            <a:r>
              <a:rPr lang="ko-KR" altLang="en-US" dirty="0"/>
              <a:t>인프라를 직접 구축하는 시간과 </a:t>
            </a:r>
            <a:r>
              <a:rPr lang="ko-KR" altLang="en-US" dirty="0" err="1"/>
              <a:t>비용없이</a:t>
            </a:r>
            <a:endParaRPr lang="en-US" altLang="ko-KR" dirty="0"/>
          </a:p>
          <a:p>
            <a:r>
              <a:rPr lang="ko-KR" altLang="en-US" dirty="0"/>
              <a:t>클라우드에서 제공해주는 제품 및 서비스를 바로 사용해서 비즈니스 모델을 구축할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사용자는 인터넷망을 이용해서 연결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// </a:t>
            </a:r>
            <a:r>
              <a:rPr lang="ko-KR" altLang="en-US" dirty="0"/>
              <a:t>사업을 한다고 </a:t>
            </a:r>
            <a:r>
              <a:rPr lang="ko-KR" altLang="en-US" dirty="0" err="1"/>
              <a:t>할때</a:t>
            </a:r>
            <a:r>
              <a:rPr lang="ko-KR" altLang="en-US" dirty="0"/>
              <a:t> 건물을 </a:t>
            </a:r>
            <a:r>
              <a:rPr lang="ko-KR" altLang="en-US" dirty="0" err="1"/>
              <a:t>렌트하거나</a:t>
            </a:r>
            <a:r>
              <a:rPr lang="ko-KR" altLang="en-US" dirty="0"/>
              <a:t> 호텔에서 </a:t>
            </a:r>
            <a:r>
              <a:rPr lang="ko-KR" altLang="en-US" dirty="0" err="1"/>
              <a:t>일하는걸</a:t>
            </a:r>
            <a:r>
              <a:rPr lang="ko-KR" altLang="en-US" dirty="0"/>
              <a:t> 선택한다고 하면</a:t>
            </a:r>
            <a:endParaRPr lang="en-US" altLang="ko-KR" dirty="0"/>
          </a:p>
          <a:p>
            <a:r>
              <a:rPr lang="en-US" altLang="ko-KR" dirty="0"/>
              <a:t>// </a:t>
            </a:r>
            <a:r>
              <a:rPr lang="ko-KR" altLang="en-US" dirty="0"/>
              <a:t>건물을 렌트</a:t>
            </a:r>
            <a:r>
              <a:rPr lang="en-US" altLang="ko-KR" dirty="0"/>
              <a:t>, </a:t>
            </a:r>
            <a:r>
              <a:rPr lang="ko-KR" altLang="en-US" dirty="0"/>
              <a:t>건물을 본인이 </a:t>
            </a:r>
            <a:r>
              <a:rPr lang="ko-KR" altLang="en-US" dirty="0" err="1"/>
              <a:t>관리해야되고</a:t>
            </a:r>
            <a:r>
              <a:rPr lang="ko-KR" altLang="en-US" dirty="0"/>
              <a:t> 전기</a:t>
            </a:r>
            <a:r>
              <a:rPr lang="en-US" altLang="ko-KR" dirty="0"/>
              <a:t>, </a:t>
            </a:r>
            <a:r>
              <a:rPr lang="ko-KR" altLang="en-US" dirty="0"/>
              <a:t>수도세</a:t>
            </a:r>
            <a:r>
              <a:rPr lang="en-US" altLang="ko-KR" dirty="0"/>
              <a:t>, </a:t>
            </a:r>
            <a:r>
              <a:rPr lang="ko-KR" altLang="en-US" dirty="0" err="1"/>
              <a:t>청소등</a:t>
            </a:r>
            <a:r>
              <a:rPr lang="en-US" altLang="ko-KR" dirty="0"/>
              <a:t>..… </a:t>
            </a:r>
            <a:r>
              <a:rPr lang="ko-KR" altLang="en-US" dirty="0" err="1"/>
              <a:t>업무외에</a:t>
            </a:r>
            <a:r>
              <a:rPr lang="ko-KR" altLang="en-US" dirty="0"/>
              <a:t> 추가 비용</a:t>
            </a:r>
            <a:r>
              <a:rPr lang="en-US" altLang="ko-KR" dirty="0"/>
              <a:t>. </a:t>
            </a:r>
            <a:r>
              <a:rPr lang="ko-KR" altLang="en-US" dirty="0"/>
              <a:t>인원이 </a:t>
            </a:r>
            <a:r>
              <a:rPr lang="ko-KR" altLang="en-US" dirty="0" err="1"/>
              <a:t>늘어날경우는</a:t>
            </a:r>
            <a:r>
              <a:rPr lang="ko-KR" altLang="en-US" dirty="0"/>
              <a:t> 추가로 건물이 필요</a:t>
            </a:r>
            <a:r>
              <a:rPr lang="en-US" altLang="ko-KR" dirty="0"/>
              <a:t>. IDC</a:t>
            </a:r>
            <a:r>
              <a:rPr lang="ko-KR" altLang="en-US" dirty="0"/>
              <a:t>센터</a:t>
            </a:r>
            <a:endParaRPr lang="en-US" altLang="ko-KR" dirty="0"/>
          </a:p>
          <a:p>
            <a:r>
              <a:rPr lang="en-US" altLang="ko-KR" dirty="0"/>
              <a:t>// </a:t>
            </a:r>
            <a:r>
              <a:rPr lang="ko-KR" altLang="en-US" dirty="0"/>
              <a:t>호텔에서 일한다면 팀에게 필요한 방만 사용</a:t>
            </a:r>
            <a:r>
              <a:rPr lang="en-US" altLang="ko-KR" dirty="0"/>
              <a:t>. </a:t>
            </a:r>
            <a:r>
              <a:rPr lang="ko-KR" altLang="en-US" dirty="0"/>
              <a:t>기본 관리는 모두 호텔</a:t>
            </a:r>
            <a:r>
              <a:rPr lang="en-US" altLang="ko-KR" dirty="0"/>
              <a:t>. </a:t>
            </a:r>
            <a:r>
              <a:rPr lang="ko-KR" altLang="en-US" dirty="0"/>
              <a:t>식사까지 제공</a:t>
            </a:r>
            <a:r>
              <a:rPr lang="en-US" altLang="ko-KR" dirty="0"/>
              <a:t>. </a:t>
            </a:r>
            <a:r>
              <a:rPr lang="ko-KR" altLang="en-US" dirty="0"/>
              <a:t>방 추가도 돈만 내면</a:t>
            </a:r>
            <a:r>
              <a:rPr lang="en-US" altLang="ko-KR" dirty="0"/>
              <a:t>..</a:t>
            </a:r>
            <a:r>
              <a:rPr lang="ko-KR" altLang="en-US" dirty="0"/>
              <a:t> 클라우드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유연성이 젤 큰 </a:t>
            </a:r>
            <a:r>
              <a:rPr lang="ko-KR" altLang="en-US" dirty="0" err="1"/>
              <a:t>장점인거</a:t>
            </a:r>
            <a:r>
              <a:rPr lang="ko-KR" altLang="en-US" dirty="0"/>
              <a:t> 같다</a:t>
            </a:r>
            <a:r>
              <a:rPr lang="en-US" altLang="ko-KR" dirty="0"/>
              <a:t>. </a:t>
            </a:r>
            <a:r>
              <a:rPr lang="ko-KR" altLang="en-US" dirty="0"/>
              <a:t>빠르게 서비스하고 빠르게 대응하는</a:t>
            </a:r>
            <a:r>
              <a:rPr lang="en-US" altLang="ko-KR" dirty="0"/>
              <a:t>..</a:t>
            </a:r>
          </a:p>
          <a:p>
            <a:r>
              <a:rPr lang="ko-KR" altLang="en-US" dirty="0"/>
              <a:t>빅데이터와</a:t>
            </a:r>
            <a:r>
              <a:rPr lang="en-US" altLang="ko-KR" dirty="0"/>
              <a:t> ai, </a:t>
            </a:r>
            <a:r>
              <a:rPr lang="ko-KR" altLang="en-US" dirty="0" err="1"/>
              <a:t>머신러닝</a:t>
            </a:r>
            <a:r>
              <a:rPr lang="ko-KR" altLang="en-US" dirty="0"/>
              <a:t> 등의 키워드가 들어가면 구축부터 대량의 처리를 직접 구축해서 대응하기 쉽지 않음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//</a:t>
            </a:r>
            <a:r>
              <a:rPr lang="ko-KR" altLang="en-US" dirty="0"/>
              <a:t>클라우드는 현재의 여러 최신 기술들과 </a:t>
            </a:r>
            <a:r>
              <a:rPr lang="ko-KR" altLang="en-US" dirty="0" err="1"/>
              <a:t>트랜드와도</a:t>
            </a:r>
            <a:r>
              <a:rPr lang="ko-KR" altLang="en-US" dirty="0"/>
              <a:t> 맞아 떨어진다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//</a:t>
            </a:r>
            <a:r>
              <a:rPr lang="en-US" altLang="ko-KR" dirty="0" err="1"/>
              <a:t>Devops</a:t>
            </a:r>
            <a:r>
              <a:rPr lang="ko-KR" altLang="en-US" dirty="0"/>
              <a:t>와 애자일등</a:t>
            </a:r>
            <a:r>
              <a:rPr lang="en-US" altLang="ko-KR" dirty="0"/>
              <a:t>..</a:t>
            </a:r>
          </a:p>
          <a:p>
            <a:endParaRPr lang="en-US" altLang="ko-KR" dirty="0"/>
          </a:p>
          <a:p>
            <a:r>
              <a:rPr lang="en-US" altLang="ko-KR" dirty="0"/>
              <a:t>//AWS? </a:t>
            </a:r>
            <a:r>
              <a:rPr lang="ko-KR" altLang="en-US" dirty="0"/>
              <a:t>클라우드 컴퓨팅이 무엇인가요</a:t>
            </a:r>
            <a:r>
              <a:rPr lang="en-US" altLang="ko-KR" dirty="0"/>
              <a:t>?</a:t>
            </a:r>
          </a:p>
          <a:p>
            <a:r>
              <a:rPr lang="en-US" altLang="ko-KR" dirty="0"/>
              <a:t>//https://youtu.be/IH7mUwunzlo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C701C9-0559-4041-9922-16875EB9E9C8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420504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두번째로 </a:t>
            </a:r>
            <a:r>
              <a:rPr lang="en-US" altLang="ko-KR" dirty="0"/>
              <a:t>CLI</a:t>
            </a:r>
            <a:r>
              <a:rPr lang="ko-KR" altLang="en-US" dirty="0"/>
              <a:t>가 있는데요</a:t>
            </a:r>
            <a:r>
              <a:rPr lang="en-US" altLang="ko-KR" dirty="0"/>
              <a:t>. </a:t>
            </a:r>
            <a:r>
              <a:rPr lang="ko-KR" altLang="en-US" dirty="0"/>
              <a:t>하나만 있으면 좋겠는데</a:t>
            </a:r>
            <a:r>
              <a:rPr lang="en-US" altLang="ko-KR" dirty="0"/>
              <a:t>.. </a:t>
            </a:r>
            <a:r>
              <a:rPr lang="ko-KR" altLang="en-US" dirty="0" err="1"/>
              <a:t>두개네요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기능차이는 </a:t>
            </a:r>
            <a:r>
              <a:rPr lang="ko-KR" altLang="en-US" dirty="0" err="1"/>
              <a:t>없구요</a:t>
            </a:r>
            <a:r>
              <a:rPr lang="en-US" altLang="ko-KR" dirty="0"/>
              <a:t>. </a:t>
            </a:r>
            <a:r>
              <a:rPr lang="ko-KR" altLang="en-US" dirty="0"/>
              <a:t>다만 </a:t>
            </a:r>
            <a:r>
              <a:rPr lang="ko-KR" altLang="en-US" dirty="0" err="1"/>
              <a:t>애저에</a:t>
            </a:r>
            <a:r>
              <a:rPr lang="ko-KR" altLang="en-US" dirty="0"/>
              <a:t> 전담팀이 따로 있어서 </a:t>
            </a:r>
            <a:r>
              <a:rPr lang="ko-KR" altLang="en-US" dirty="0" err="1"/>
              <a:t>애저용으로</a:t>
            </a:r>
            <a:r>
              <a:rPr lang="ko-KR" altLang="en-US" dirty="0"/>
              <a:t> 이걸 미는 것 같습니다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문서 보시면 계속 </a:t>
            </a:r>
            <a:r>
              <a:rPr lang="en-US" altLang="ko-KR" dirty="0"/>
              <a:t>CLI</a:t>
            </a:r>
            <a:r>
              <a:rPr lang="ko-KR" altLang="en-US" dirty="0"/>
              <a:t>가 </a:t>
            </a:r>
            <a:r>
              <a:rPr lang="ko-KR" altLang="en-US" dirty="0" err="1"/>
              <a:t>나올겁니다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기본적으로 </a:t>
            </a:r>
            <a:r>
              <a:rPr lang="ko-KR" altLang="en-US" dirty="0" err="1"/>
              <a:t>크로스플랫폼입니다</a:t>
            </a:r>
            <a:r>
              <a:rPr lang="en-US" altLang="ko-KR" dirty="0"/>
              <a:t>. </a:t>
            </a:r>
            <a:r>
              <a:rPr lang="ko-KR" altLang="en-US" dirty="0"/>
              <a:t>맥</a:t>
            </a:r>
            <a:r>
              <a:rPr lang="en-US" altLang="ko-KR" dirty="0"/>
              <a:t>, </a:t>
            </a:r>
            <a:r>
              <a:rPr lang="ko-KR" altLang="en-US" dirty="0"/>
              <a:t>리눅스 다 지원하구요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Azure CLI</a:t>
            </a:r>
            <a:r>
              <a:rPr lang="ko-KR" altLang="en-US" dirty="0"/>
              <a:t>를 먼저 설치해야 되는데요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쉘이 깔리는게 아니고 명령어입니다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이것도 시간이 걸리므로 간단히 데모로만 보겠습니다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설치하면 </a:t>
            </a:r>
            <a:r>
              <a:rPr lang="ko-KR" altLang="en-US" dirty="0" err="1"/>
              <a:t>명령프롬프트로</a:t>
            </a:r>
            <a:r>
              <a:rPr lang="ko-KR" altLang="en-US" dirty="0"/>
              <a:t> 실행하시면 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 err="1"/>
              <a:t>Cmd</a:t>
            </a:r>
            <a:r>
              <a:rPr lang="ko-KR" altLang="en-US" dirty="0"/>
              <a:t>로 실행하시구요</a:t>
            </a:r>
            <a:r>
              <a:rPr lang="en-US" altLang="ko-KR" dirty="0"/>
              <a:t>. </a:t>
            </a:r>
            <a:r>
              <a:rPr lang="ko-KR" altLang="en-US" dirty="0"/>
              <a:t>물론 </a:t>
            </a:r>
            <a:r>
              <a:rPr lang="ko-KR" altLang="en-US" dirty="0" err="1"/>
              <a:t>파워쉘에서도</a:t>
            </a:r>
            <a:r>
              <a:rPr lang="ko-KR" altLang="en-US" dirty="0"/>
              <a:t> 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 err="1"/>
              <a:t>az</a:t>
            </a:r>
            <a:r>
              <a:rPr lang="en-US" altLang="ko-KR" dirty="0"/>
              <a:t> login </a:t>
            </a:r>
            <a:r>
              <a:rPr lang="ko-KR" altLang="en-US" dirty="0"/>
              <a:t>로 로그인을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바로 리소스 그룹을 만들겠습니다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마찬가지로 </a:t>
            </a:r>
            <a:r>
              <a:rPr lang="ko-KR" altLang="en-US" dirty="0" err="1"/>
              <a:t>확인해보구요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앞에서 </a:t>
            </a:r>
            <a:r>
              <a:rPr lang="ko-KR" altLang="en-US" dirty="0" err="1"/>
              <a:t>웹앱</a:t>
            </a:r>
            <a:r>
              <a:rPr lang="ko-KR" altLang="en-US" dirty="0"/>
              <a:t> 말씀드렸는데요</a:t>
            </a:r>
            <a:r>
              <a:rPr lang="en-US" altLang="ko-KR" dirty="0"/>
              <a:t>. </a:t>
            </a:r>
            <a:r>
              <a:rPr lang="ko-KR" altLang="en-US" dirty="0"/>
              <a:t>웹 사이트라고 생각하시면 되는데 </a:t>
            </a:r>
            <a:endParaRPr lang="en-US" altLang="ko-KR" dirty="0"/>
          </a:p>
          <a:p>
            <a:r>
              <a:rPr lang="ko-KR" altLang="en-US" dirty="0"/>
              <a:t>웹사이트안에 런타임이 뭐가</a:t>
            </a:r>
            <a:r>
              <a:rPr lang="en-US" altLang="ko-KR" dirty="0"/>
              <a:t> </a:t>
            </a:r>
            <a:r>
              <a:rPr lang="ko-KR" altLang="en-US" dirty="0"/>
              <a:t>있는지 한번 확인해보겠습니다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노드부터</a:t>
            </a:r>
            <a:r>
              <a:rPr lang="en-US" altLang="ko-KR" dirty="0"/>
              <a:t>..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EFE40D-E08A-464F-96D6-CEB0B2DD69BC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1305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클라우드 쉘은 </a:t>
            </a:r>
            <a:r>
              <a:rPr lang="ko-KR" altLang="en-US" dirty="0" err="1"/>
              <a:t>애저</a:t>
            </a:r>
            <a:r>
              <a:rPr lang="ko-KR" altLang="en-US" dirty="0"/>
              <a:t> 포탈에서 </a:t>
            </a:r>
            <a:r>
              <a:rPr lang="ko-KR" altLang="en-US" dirty="0" err="1"/>
              <a:t>검색바</a:t>
            </a:r>
            <a:r>
              <a:rPr lang="ko-KR" altLang="en-US" dirty="0"/>
              <a:t> 오른쪽에 버튼이 있습니다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파워쉘이나</a:t>
            </a:r>
            <a:r>
              <a:rPr lang="ko-KR" altLang="en-US" dirty="0"/>
              <a:t> </a:t>
            </a:r>
            <a:r>
              <a:rPr lang="ko-KR" altLang="en-US" dirty="0" err="1"/>
              <a:t>배시쉘로</a:t>
            </a:r>
            <a:r>
              <a:rPr lang="ko-KR" altLang="en-US" dirty="0"/>
              <a:t> 선택할 수 </a:t>
            </a:r>
            <a:r>
              <a:rPr lang="ko-KR" altLang="en-US" dirty="0" err="1"/>
              <a:t>있구요</a:t>
            </a:r>
            <a:r>
              <a:rPr lang="en-US" altLang="ko-KR" dirty="0"/>
              <a:t>. </a:t>
            </a:r>
            <a:r>
              <a:rPr lang="ko-KR" altLang="en-US" dirty="0"/>
              <a:t>먼저 저장소에 설치를 하시구요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저는 </a:t>
            </a:r>
            <a:r>
              <a:rPr lang="en-US" altLang="ko-KR" dirty="0"/>
              <a:t>bash</a:t>
            </a:r>
            <a:r>
              <a:rPr lang="ko-KR" altLang="en-US" dirty="0"/>
              <a:t>로 선택하겠습니다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실행하면 로그인은 된 상태입니다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앞서 살펴본 </a:t>
            </a:r>
            <a:r>
              <a:rPr lang="en-US" altLang="ko-KR" dirty="0" err="1"/>
              <a:t>AzureRM</a:t>
            </a:r>
            <a:r>
              <a:rPr lang="ko-KR" altLang="en-US" dirty="0"/>
              <a:t>이 설치되어 </a:t>
            </a:r>
            <a:r>
              <a:rPr lang="ko-KR" altLang="en-US" dirty="0" err="1"/>
              <a:t>있구요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CLI</a:t>
            </a:r>
            <a:r>
              <a:rPr lang="ko-KR" altLang="en-US" dirty="0"/>
              <a:t>명령어도 가능합니다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구독이 여러 개가 아니라면 바로 명령어를 쳐보면 됩니다</a:t>
            </a:r>
            <a:endParaRPr lang="en-US" altLang="ko-KR" dirty="0"/>
          </a:p>
          <a:p>
            <a:r>
              <a:rPr lang="ko-KR" altLang="en-US" dirty="0"/>
              <a:t>이건 같이 </a:t>
            </a:r>
            <a:r>
              <a:rPr lang="ko-KR" altLang="en-US" dirty="0" err="1"/>
              <a:t>해볼게요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New-</a:t>
            </a:r>
            <a:r>
              <a:rPr lang="en-US" altLang="ko-KR" dirty="0" err="1"/>
              <a:t>AzureRMResourceGroup</a:t>
            </a:r>
            <a:r>
              <a:rPr lang="en-US" altLang="ko-KR" dirty="0"/>
              <a:t> -Name </a:t>
            </a:r>
            <a:r>
              <a:rPr lang="ko-KR" altLang="en-US" dirty="0"/>
              <a:t>리소스그룹이름</a:t>
            </a:r>
            <a:r>
              <a:rPr lang="en-US" altLang="ko-KR" dirty="0"/>
              <a:t> -location </a:t>
            </a:r>
            <a:r>
              <a:rPr lang="en-US" altLang="ko-KR" dirty="0" err="1"/>
              <a:t>EastUS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확인해볼까요</a:t>
            </a:r>
            <a:r>
              <a:rPr lang="en-US" altLang="ko-KR" dirty="0"/>
              <a:t>. </a:t>
            </a:r>
            <a:r>
              <a:rPr lang="ko-KR" altLang="en-US" dirty="0"/>
              <a:t>예 잘 생성되었네요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0" marR="0" lvl="0" indent="0" algn="l" defTabSz="9324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CLI</a:t>
            </a:r>
            <a:r>
              <a:rPr lang="ko-KR" altLang="en-US" dirty="0"/>
              <a:t>명령어도 실행해보겠습니다</a:t>
            </a:r>
            <a:r>
              <a:rPr lang="en-US" altLang="ko-KR" dirty="0"/>
              <a:t>.</a:t>
            </a:r>
          </a:p>
          <a:p>
            <a:pPr marL="0" marR="0" lvl="0" indent="0" algn="l" defTabSz="9324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Az webapp list-runtimes</a:t>
            </a:r>
          </a:p>
          <a:p>
            <a:pPr marL="0" marR="0" lvl="0" indent="0" algn="l" defTabSz="9324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C701C9-0559-4041-9922-16875EB9E9C8}" type="slidenum">
              <a:rPr lang="ko-KR" altLang="en-US" smtClean="0"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27089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실제로 사용자들이 많이 사용하는 </a:t>
            </a:r>
            <a:r>
              <a:rPr lang="en-US" altLang="ko-KR" dirty="0"/>
              <a:t> </a:t>
            </a:r>
          </a:p>
          <a:p>
            <a:r>
              <a:rPr lang="ko-KR" altLang="en-US" dirty="0"/>
              <a:t>네이버</a:t>
            </a:r>
            <a:r>
              <a:rPr lang="en-US" altLang="ko-KR" dirty="0"/>
              <a:t>, </a:t>
            </a:r>
            <a:r>
              <a:rPr lang="ko-KR" altLang="en-US" dirty="0"/>
              <a:t>유투브</a:t>
            </a:r>
            <a:r>
              <a:rPr lang="en-US" altLang="ko-KR" dirty="0"/>
              <a:t>, </a:t>
            </a:r>
            <a:r>
              <a:rPr lang="ko-KR" altLang="en-US" dirty="0"/>
              <a:t>카카오톡 같은 서비스들은 </a:t>
            </a:r>
            <a:endParaRPr lang="en-US" altLang="ko-KR" dirty="0"/>
          </a:p>
          <a:p>
            <a:r>
              <a:rPr lang="ko-KR" altLang="en-US" dirty="0"/>
              <a:t>사용자에게 서비스가 문제없이 제공하기 위해서 </a:t>
            </a:r>
            <a:r>
              <a:rPr lang="ko-KR" altLang="en-US" dirty="0" err="1"/>
              <a:t>많은것들을</a:t>
            </a:r>
            <a:r>
              <a:rPr lang="ko-KR" altLang="en-US" dirty="0"/>
              <a:t> </a:t>
            </a:r>
            <a:r>
              <a:rPr lang="ko-KR" altLang="en-US" dirty="0" err="1"/>
              <a:t>처리해야됩니다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글로벌 사용자 대상이라면 더욱더 신경 쓸 사항들이 많아 질 것 이구요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이런 많은 문제들을 클라우드를 사용하면 좀더 쉽게 처리가 가능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C701C9-0559-4041-9922-16875EB9E9C8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55308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C701C9-0559-4041-9922-16875EB9E9C8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75907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클라우드의 서비스 유형을 살펴 </a:t>
            </a:r>
            <a:r>
              <a:rPr lang="ko-KR" altLang="en-US" dirty="0" err="1"/>
              <a:t>볼텐데요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왼쪽에 전통적인 </a:t>
            </a:r>
            <a:r>
              <a:rPr lang="ko-KR" altLang="en-US" dirty="0" err="1"/>
              <a:t>온프레미스라고</a:t>
            </a:r>
            <a:r>
              <a:rPr lang="ko-KR" altLang="en-US" dirty="0"/>
              <a:t> 하는 그림은</a:t>
            </a:r>
            <a:endParaRPr lang="en-US" altLang="ko-KR" dirty="0"/>
          </a:p>
          <a:p>
            <a:r>
              <a:rPr lang="ko-KR" altLang="en-US" dirty="0"/>
              <a:t>서버 및 인프라를 직접 관리하는 형태입니다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-&gt;</a:t>
            </a:r>
          </a:p>
          <a:p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데이터 센터를 직접 구축해서 서버와 네트워크 </a:t>
            </a:r>
            <a:r>
              <a:rPr lang="ko-KR" altLang="en-US" dirty="0" err="1"/>
              <a:t>망등을</a:t>
            </a:r>
            <a:r>
              <a:rPr lang="ko-KR" altLang="en-US" dirty="0"/>
              <a:t> 관리 할 경우는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실제 서버를 구매해서 사용자에게 서비스를 하기 위한 인터넷 망과 스토리지를 구성하고 </a:t>
            </a:r>
            <a:endParaRPr lang="en-US" altLang="ko-KR" dirty="0"/>
          </a:p>
          <a:p>
            <a:r>
              <a:rPr lang="ko-KR" altLang="en-US" dirty="0"/>
              <a:t>관리해야 되며 서버가 어떤 상황에도 꺼지지 않도록 비상 전력과 보안을 위한 처리</a:t>
            </a:r>
            <a:r>
              <a:rPr lang="en-US" altLang="ko-KR" dirty="0"/>
              <a:t>, </a:t>
            </a:r>
            <a:r>
              <a:rPr lang="ko-KR" altLang="en-US" dirty="0"/>
              <a:t>대량의 사용자 접속을 위한 인터넷망 구성 등이 필요합니다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또는 서버와 네트워크 회선 등을 제공하는 데이터센터에 맡겨서 서비스를 제공할 수도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이런 데이터 센터를 </a:t>
            </a:r>
            <a:r>
              <a:rPr lang="en-US" altLang="ko-KR" dirty="0"/>
              <a:t>Internet Data Center,</a:t>
            </a:r>
            <a:r>
              <a:rPr lang="ko-KR" altLang="en-US" dirty="0"/>
              <a:t> </a:t>
            </a:r>
            <a:r>
              <a:rPr lang="en-US" altLang="ko-KR" dirty="0"/>
              <a:t>IDC</a:t>
            </a:r>
            <a:r>
              <a:rPr lang="ko-KR" altLang="en-US" dirty="0"/>
              <a:t>라고 합니다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en-US" altLang="ko-KR" dirty="0"/>
              <a:t>-&gt;</a:t>
            </a:r>
          </a:p>
          <a:p>
            <a:endParaRPr lang="en-US" altLang="ko-KR" dirty="0"/>
          </a:p>
          <a:p>
            <a:r>
              <a:rPr lang="ko-KR" altLang="en-US" dirty="0"/>
              <a:t>인터넷으로 연결할 수 있는 환경과 서버가 구성이 되었다면</a:t>
            </a:r>
            <a:endParaRPr lang="en-US" altLang="ko-KR" dirty="0"/>
          </a:p>
          <a:p>
            <a:r>
              <a:rPr lang="en-US" altLang="ko-KR" dirty="0"/>
              <a:t>OS</a:t>
            </a:r>
            <a:r>
              <a:rPr lang="ko-KR" altLang="en-US" dirty="0"/>
              <a:t>를 설치하고 미들웨어 및 </a:t>
            </a:r>
            <a:r>
              <a:rPr lang="ko-KR" altLang="en-US" dirty="0" err="1"/>
              <a:t>런타임등의</a:t>
            </a:r>
            <a:r>
              <a:rPr lang="ko-KR" altLang="en-US" dirty="0"/>
              <a:t> 환경을 구성하고 </a:t>
            </a:r>
            <a:endParaRPr lang="en-US" altLang="ko-KR" dirty="0"/>
          </a:p>
          <a:p>
            <a:r>
              <a:rPr lang="ko-KR" altLang="en-US" dirty="0"/>
              <a:t>비로써 실제 어플리케이션을 배포합니다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이환경에 </a:t>
            </a:r>
            <a:r>
              <a:rPr lang="en-US" altLang="ko-KR" dirty="0"/>
              <a:t>OS</a:t>
            </a:r>
            <a:r>
              <a:rPr lang="ko-KR" altLang="en-US" dirty="0"/>
              <a:t>는 가상머신으로 구성할 수도 있었을 </a:t>
            </a:r>
            <a:r>
              <a:rPr lang="ko-KR" altLang="en-US" dirty="0" err="1"/>
              <a:t>것이구요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모두 직접 </a:t>
            </a:r>
            <a:r>
              <a:rPr lang="ko-KR" altLang="en-US" dirty="0" err="1"/>
              <a:t>관리해야되므로</a:t>
            </a:r>
            <a:r>
              <a:rPr lang="ko-KR" altLang="en-US" dirty="0"/>
              <a:t> 이러한 부분들을 구축하고 운영하는데 모든 비용이 지출됩니다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C701C9-0559-4041-9922-16875EB9E9C8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63910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인파라스트럭쳐</a:t>
            </a:r>
            <a:r>
              <a:rPr lang="ko-KR" altLang="en-US" dirty="0"/>
              <a:t> </a:t>
            </a:r>
            <a:r>
              <a:rPr lang="ko-KR" altLang="en-US" dirty="0" err="1"/>
              <a:t>애즈</a:t>
            </a:r>
            <a:r>
              <a:rPr lang="ko-KR" altLang="en-US" dirty="0"/>
              <a:t> 어 서비스</a:t>
            </a:r>
            <a:endParaRPr lang="en-US" altLang="ko-KR" dirty="0"/>
          </a:p>
          <a:p>
            <a:r>
              <a:rPr lang="ko-KR" altLang="en-US" dirty="0"/>
              <a:t>줄여서 </a:t>
            </a:r>
            <a:r>
              <a:rPr lang="ko-KR" altLang="en-US" dirty="0" err="1"/>
              <a:t>이아스</a:t>
            </a:r>
            <a:r>
              <a:rPr lang="en-US" altLang="ko-KR" dirty="0"/>
              <a:t>, </a:t>
            </a:r>
            <a:r>
              <a:rPr lang="ko-KR" altLang="en-US" dirty="0"/>
              <a:t>또는 </a:t>
            </a:r>
            <a:r>
              <a:rPr lang="ko-KR" altLang="en-US" dirty="0" err="1"/>
              <a:t>아이아스라고</a:t>
            </a:r>
            <a:r>
              <a:rPr lang="ko-KR" altLang="en-US" dirty="0"/>
              <a:t> 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 err="1"/>
              <a:t>인프라스트럭쳐는</a:t>
            </a:r>
            <a:r>
              <a:rPr lang="ko-KR" altLang="en-US" dirty="0"/>
              <a:t> 줄여서 인프라라고 많이 사용합니다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기반시설이라고 표현할 수 </a:t>
            </a:r>
            <a:r>
              <a:rPr lang="ko-KR" altLang="en-US" dirty="0" err="1"/>
              <a:t>있구요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IT </a:t>
            </a:r>
            <a:r>
              <a:rPr lang="ko-KR" altLang="en-US" dirty="0"/>
              <a:t>환경을 운영하고 관리하는 데 필요한 하드웨어</a:t>
            </a:r>
            <a:r>
              <a:rPr lang="en-US" altLang="ko-KR" dirty="0"/>
              <a:t>, </a:t>
            </a:r>
            <a:r>
              <a:rPr lang="ko-KR" altLang="en-US" dirty="0"/>
              <a:t>네트워크</a:t>
            </a:r>
            <a:r>
              <a:rPr lang="en-US" altLang="ko-KR" dirty="0"/>
              <a:t>, </a:t>
            </a:r>
            <a:r>
              <a:rPr lang="ko-KR" altLang="en-US" dirty="0"/>
              <a:t>스토리지</a:t>
            </a:r>
            <a:r>
              <a:rPr lang="en-US" altLang="ko-KR" dirty="0"/>
              <a:t> </a:t>
            </a:r>
            <a:r>
              <a:rPr lang="ko-KR" altLang="en-US" dirty="0"/>
              <a:t>등을 주로 얘기합니다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클라우드에서 가장 기본이 되는 서비스이고 물리적인 네트워크</a:t>
            </a:r>
            <a:r>
              <a:rPr lang="en-US" altLang="ko-KR" dirty="0"/>
              <a:t>, </a:t>
            </a:r>
            <a:r>
              <a:rPr lang="ko-KR" altLang="en-US" dirty="0"/>
              <a:t>스토리지</a:t>
            </a:r>
            <a:r>
              <a:rPr lang="en-US" altLang="ko-KR" dirty="0"/>
              <a:t>, </a:t>
            </a:r>
            <a:r>
              <a:rPr lang="ko-KR" altLang="en-US" dirty="0"/>
              <a:t>서버인 인프라는 클라우드 제공자가 관리하고</a:t>
            </a:r>
            <a:endParaRPr lang="en-US" altLang="ko-KR" dirty="0"/>
          </a:p>
          <a:p>
            <a:r>
              <a:rPr lang="ko-KR" altLang="en-US" dirty="0"/>
              <a:t>사용자는 가상머신을 생성해서 사용하는 서비스라고 생각하시면 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서버를 생성하고 필요한 미들웨어 및 </a:t>
            </a:r>
            <a:r>
              <a:rPr lang="ko-KR" altLang="en-US" dirty="0" err="1"/>
              <a:t>런타임등의</a:t>
            </a:r>
            <a:r>
              <a:rPr lang="ko-KR" altLang="en-US" dirty="0"/>
              <a:t> 환경을 구성한후 실제 어플리케이션을 바로 배포할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C701C9-0559-4041-9922-16875EB9E9C8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62479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  <a:p>
            <a:r>
              <a:rPr lang="ko-KR" altLang="en-US" dirty="0"/>
              <a:t>플랫폼기반의 파스서비스는 어플리케이션을 구동하기 위한 플랫폼은 구축된 상태로 어플리케이션만 배포하면 되는 서비스입니다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어떤 의미에선 개발자들을 위한 서비스라고 </a:t>
            </a:r>
            <a:r>
              <a:rPr lang="ko-KR" altLang="en-US" dirty="0" err="1"/>
              <a:t>볼수</a:t>
            </a:r>
            <a:r>
              <a:rPr lang="ko-KR" altLang="en-US" dirty="0"/>
              <a:t> 있고 </a:t>
            </a:r>
            <a:endParaRPr lang="en-US" altLang="ko-KR" dirty="0"/>
          </a:p>
          <a:p>
            <a:r>
              <a:rPr lang="ko-KR" altLang="en-US" dirty="0"/>
              <a:t>개발자들이 대부분이라면 먼저 고려해봐야 할 서비스입니다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애저에는</a:t>
            </a:r>
            <a:r>
              <a:rPr lang="ko-KR" altLang="en-US" dirty="0"/>
              <a:t> </a:t>
            </a:r>
            <a:r>
              <a:rPr lang="ko-KR" altLang="en-US" dirty="0" err="1"/>
              <a:t>웹앱이</a:t>
            </a:r>
            <a:r>
              <a:rPr lang="ko-KR" altLang="en-US" dirty="0"/>
              <a:t> 대표적이고 </a:t>
            </a:r>
            <a:r>
              <a:rPr lang="ko-KR" altLang="en-US" dirty="0" err="1"/>
              <a:t>웹앱은</a:t>
            </a:r>
            <a:r>
              <a:rPr lang="ko-KR" altLang="en-US" dirty="0"/>
              <a:t> 개발 </a:t>
            </a:r>
            <a:r>
              <a:rPr lang="ko-KR" altLang="en-US" dirty="0" err="1"/>
              <a:t>프레임웍은</a:t>
            </a:r>
            <a:r>
              <a:rPr lang="ko-KR" altLang="en-US" dirty="0"/>
              <a:t> 이미 </a:t>
            </a:r>
            <a:r>
              <a:rPr lang="ko-KR" altLang="en-US" dirty="0" err="1"/>
              <a:t>세팅되어</a:t>
            </a:r>
            <a:r>
              <a:rPr lang="ko-KR" altLang="en-US" dirty="0"/>
              <a:t> 있어서 개발자가 만든 소스나 패키지만 올리면 바로 서비스가 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뒤에서 살펴보겠지만 </a:t>
            </a:r>
            <a:r>
              <a:rPr lang="en-US" altLang="ko-KR" dirty="0"/>
              <a:t>node.js,</a:t>
            </a:r>
            <a:r>
              <a:rPr lang="ko-KR" altLang="en-US" dirty="0"/>
              <a:t> 자바</a:t>
            </a:r>
            <a:r>
              <a:rPr lang="en-US" altLang="ko-KR" dirty="0"/>
              <a:t>, </a:t>
            </a:r>
            <a:r>
              <a:rPr lang="en-US" altLang="ko-KR" dirty="0" err="1"/>
              <a:t>php</a:t>
            </a:r>
            <a:r>
              <a:rPr lang="en-US" altLang="ko-KR" dirty="0"/>
              <a:t>, </a:t>
            </a:r>
            <a:r>
              <a:rPr lang="ko-KR" altLang="en-US" dirty="0"/>
              <a:t>파이썬</a:t>
            </a:r>
            <a:r>
              <a:rPr lang="en-US" altLang="ko-KR" dirty="0"/>
              <a:t>,</a:t>
            </a:r>
            <a:r>
              <a:rPr lang="ko-KR" altLang="en-US" dirty="0"/>
              <a:t> 닷넷으로 개발한 소스만 배포하시면 서비스가 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C701C9-0559-4041-9922-16875EB9E9C8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32527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.xml"/><Relationship Id="rId4" Type="http://schemas.openxmlformats.org/officeDocument/2006/relationships/image" Target="../media/image6.em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rgbClr val="1B64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itle 1"/>
          <p:cNvSpPr>
            <a:spLocks noGrp="1"/>
          </p:cNvSpPr>
          <p:nvPr>
            <p:ph type="ctrTitle" hasCustomPrompt="1"/>
          </p:nvPr>
        </p:nvSpPr>
        <p:spPr>
          <a:xfrm>
            <a:off x="4490241" y="4523764"/>
            <a:ext cx="6868639" cy="540000"/>
          </a:xfrm>
        </p:spPr>
        <p:txBody>
          <a:bodyPr lIns="0" anchor="ctr">
            <a:noAutofit/>
          </a:bodyPr>
          <a:lstStyle>
            <a:lvl1pPr marL="0" algn="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3500" b="0" kern="1200" spc="-60" baseline="0" dirty="0">
                <a:solidFill>
                  <a:schemeClr val="bg1"/>
                </a:solidFill>
                <a:latin typeface="+mj-lt"/>
                <a:ea typeface="나눔스퀘어 Bold" panose="020B0600000101010101" pitchFamily="50" charset="-127"/>
                <a:cs typeface="+mj-cs"/>
              </a:defRPr>
            </a:lvl1pPr>
          </a:lstStyle>
          <a:p>
            <a:pPr algn="r"/>
            <a:r>
              <a:rPr lang="en-US" altLang="ko-KR" sz="3200" b="0" dirty="0">
                <a:solidFill>
                  <a:schemeClr val="bg1"/>
                </a:solidFill>
                <a:latin typeface="+mj-lt"/>
                <a:ea typeface="나눔스퀘어 Bold" panose="020B0600000101010101" pitchFamily="50" charset="-127"/>
              </a:rPr>
              <a:t>BESPIN GLOBAL OVERVIEW</a:t>
            </a:r>
            <a:endParaRPr lang="ko-KR" altLang="en-US" sz="3200" b="0" dirty="0">
              <a:solidFill>
                <a:schemeClr val="bg1"/>
              </a:solidFill>
              <a:latin typeface="+mj-lt"/>
              <a:ea typeface="나눔스퀘어 Bold" panose="020B0600000101010101" pitchFamily="50" charset="-127"/>
            </a:endParaRPr>
          </a:p>
        </p:txBody>
      </p:sp>
      <p:sp>
        <p:nvSpPr>
          <p:cNvPr id="1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490240" y="5184664"/>
            <a:ext cx="6868639" cy="360000"/>
          </a:xfrm>
        </p:spPr>
        <p:txBody>
          <a:bodyPr lIns="0" anchor="ctr">
            <a:normAutofit/>
          </a:bodyPr>
          <a:lstStyle>
            <a:lvl1pPr marL="0" indent="0" algn="r" defTabSz="914400" rtl="0" eaLnBrk="1" latinLnBrk="1" hangingPunct="1">
              <a:spcBef>
                <a:spcPts val="1000"/>
              </a:spcBef>
              <a:buNone/>
              <a:defRPr lang="ko-KR" altLang="en-US" sz="1800" kern="1000" spc="-60" dirty="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algn="r">
              <a:spcBef>
                <a:spcPts val="1000"/>
              </a:spcBef>
            </a:pPr>
            <a:r>
              <a:rPr lang="en-US" altLang="ko-KR" kern="1000" spc="-60" dirty="0">
                <a:solidFill>
                  <a:schemeClr val="bg1">
                    <a:lumMod val="85000"/>
                  </a:schemeClr>
                </a:solidFill>
              </a:rPr>
              <a:t>Sub Title </a:t>
            </a:r>
            <a:r>
              <a:rPr lang="en-US" altLang="ko-KR" kern="1000" spc="-80" dirty="0">
                <a:solidFill>
                  <a:schemeClr val="bg1">
                    <a:lumMod val="85000"/>
                  </a:schemeClr>
                </a:solidFill>
                <a:latin typeface="+mn-ea"/>
              </a:rPr>
              <a:t>(</a:t>
            </a:r>
            <a:r>
              <a:rPr lang="ko-KR" altLang="en-US" kern="1000" spc="-80" dirty="0">
                <a:solidFill>
                  <a:schemeClr val="bg1">
                    <a:lumMod val="85000"/>
                  </a:schemeClr>
                </a:solidFill>
                <a:latin typeface="+mn-ea"/>
              </a:rPr>
              <a:t>부제가 없을 경우 날짜 </a:t>
            </a:r>
            <a:r>
              <a:rPr lang="en-US" altLang="ko-KR" kern="1000" spc="-80" dirty="0">
                <a:solidFill>
                  <a:schemeClr val="bg1">
                    <a:lumMod val="85000"/>
                  </a:schemeClr>
                </a:solidFill>
                <a:latin typeface="+mn-ea"/>
              </a:rPr>
              <a:t>: 2017.05.26)</a:t>
            </a:r>
            <a:endParaRPr lang="ko-KR" altLang="en-US" kern="1000" spc="-80" dirty="0">
              <a:solidFill>
                <a:schemeClr val="bg1">
                  <a:lumMod val="85000"/>
                </a:schemeClr>
              </a:solidFill>
              <a:latin typeface="+mn-ea"/>
            </a:endParaRPr>
          </a:p>
        </p:txBody>
      </p:sp>
      <p:pic>
        <p:nvPicPr>
          <p:cNvPr id="11" name="그림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" y="516821"/>
            <a:ext cx="2006664" cy="177512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761731" y="2710730"/>
            <a:ext cx="2688589" cy="1595304"/>
          </a:xfrm>
          <a:prstGeom prst="rect">
            <a:avLst/>
          </a:prstGeom>
        </p:spPr>
      </p:pic>
      <p:cxnSp>
        <p:nvCxnSpPr>
          <p:cNvPr id="22" name="직선 연결선 21"/>
          <p:cNvCxnSpPr/>
          <p:nvPr userDrawn="1"/>
        </p:nvCxnSpPr>
        <p:spPr>
          <a:xfrm>
            <a:off x="2178050" y="5090588"/>
            <a:ext cx="9272270" cy="0"/>
          </a:xfrm>
          <a:prstGeom prst="line">
            <a:avLst/>
          </a:prstGeom>
          <a:ln w="31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그림 2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662" y="2593285"/>
            <a:ext cx="839744" cy="3037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6448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2890419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 (BW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ACB7E10-D68E-41B2-8F3B-08A43BB70FDC}"/>
              </a:ext>
            </a:extLst>
          </p:cNvPr>
          <p:cNvSpPr/>
          <p:nvPr userDrawn="1"/>
        </p:nvSpPr>
        <p:spPr>
          <a:xfrm>
            <a:off x="0" y="1480456"/>
            <a:ext cx="12192000" cy="53775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531C828-0CF2-4578-AD48-43D93D0BC7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65125"/>
            <a:ext cx="11430000" cy="1115331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536258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rgbClr val="1B64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itle 1"/>
          <p:cNvSpPr>
            <a:spLocks noGrp="1"/>
          </p:cNvSpPr>
          <p:nvPr>
            <p:ph type="ctrTitle" hasCustomPrompt="1"/>
          </p:nvPr>
        </p:nvSpPr>
        <p:spPr>
          <a:xfrm>
            <a:off x="4490241" y="4276090"/>
            <a:ext cx="6868639" cy="540000"/>
          </a:xfrm>
        </p:spPr>
        <p:txBody>
          <a:bodyPr lIns="0" anchor="ctr">
            <a:noAutofit/>
          </a:bodyPr>
          <a:lstStyle>
            <a:lvl1pPr marL="0" algn="r" defTabSz="914400" rtl="0" eaLnBrk="1" latinLnBrk="1" hangingPunct="1">
              <a:lnSpc>
                <a:spcPts val="3800"/>
              </a:lnSpc>
              <a:spcBef>
                <a:spcPct val="0"/>
              </a:spcBef>
              <a:buNone/>
              <a:defRPr lang="ko-KR" altLang="en-US" sz="3500" b="0" kern="1200" spc="-60" baseline="0" dirty="0">
                <a:solidFill>
                  <a:schemeClr val="bg1"/>
                </a:solidFill>
                <a:latin typeface="+mj-lt"/>
                <a:ea typeface="나눔스퀘어 Bold" panose="020B0600000101010101" pitchFamily="50" charset="-127"/>
                <a:cs typeface="+mj-cs"/>
              </a:defRPr>
            </a:lvl1pPr>
          </a:lstStyle>
          <a:p>
            <a:pPr algn="r">
              <a:lnSpc>
                <a:spcPts val="3800"/>
              </a:lnSpc>
            </a:pPr>
            <a:r>
              <a:rPr lang="en-US" altLang="ko-KR" sz="3200" b="0" kern="1200" spc="-60" baseline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Project Title</a:t>
            </a:r>
            <a:r>
              <a:rPr lang="ko-KR" altLang="en-US" sz="3200" b="0" kern="1200" spc="-60" baseline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이</a:t>
            </a:r>
            <a:br>
              <a:rPr lang="en-US" altLang="ko-KR" sz="3200" b="0" kern="1200" spc="-60" baseline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</a:br>
            <a:r>
              <a:rPr lang="en-US" altLang="ko-KR" sz="3200" b="0" kern="1200" spc="-60" baseline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2</a:t>
            </a:r>
            <a:r>
              <a:rPr lang="ko-KR" altLang="en-US" sz="3200" b="0" kern="1200" spc="-60" baseline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줄일</a:t>
            </a:r>
            <a:r>
              <a:rPr lang="en-US" altLang="ko-KR" sz="3200" b="0" kern="1200" spc="-60" baseline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 </a:t>
            </a:r>
            <a:r>
              <a:rPr lang="ko-KR" altLang="en-US" sz="3200" b="0" kern="1200" spc="-60" baseline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경우 사용하세요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490240" y="5184664"/>
            <a:ext cx="6868639" cy="360000"/>
          </a:xfrm>
        </p:spPr>
        <p:txBody>
          <a:bodyPr lIns="0" anchor="ctr">
            <a:normAutofit/>
          </a:bodyPr>
          <a:lstStyle>
            <a:lvl1pPr marL="0" indent="0" algn="r" defTabSz="914400" rtl="0" eaLnBrk="1" latinLnBrk="1" hangingPunct="1">
              <a:spcBef>
                <a:spcPts val="1000"/>
              </a:spcBef>
              <a:buNone/>
              <a:defRPr lang="ko-KR" altLang="en-US" sz="1800" kern="1000" spc="-60" dirty="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algn="r">
              <a:spcBef>
                <a:spcPts val="1000"/>
              </a:spcBef>
            </a:pPr>
            <a:r>
              <a:rPr lang="en-US" altLang="ko-KR" kern="1000" spc="-60" dirty="0">
                <a:solidFill>
                  <a:schemeClr val="bg1">
                    <a:lumMod val="85000"/>
                  </a:schemeClr>
                </a:solidFill>
              </a:rPr>
              <a:t>Sub Title </a:t>
            </a:r>
            <a:r>
              <a:rPr lang="en-US" altLang="ko-KR" kern="1000" spc="-80" dirty="0">
                <a:solidFill>
                  <a:schemeClr val="bg1">
                    <a:lumMod val="85000"/>
                  </a:schemeClr>
                </a:solidFill>
                <a:latin typeface="+mn-ea"/>
              </a:rPr>
              <a:t>(</a:t>
            </a:r>
            <a:r>
              <a:rPr lang="ko-KR" altLang="en-US" kern="1000" spc="-80" dirty="0">
                <a:solidFill>
                  <a:schemeClr val="bg1">
                    <a:lumMod val="85000"/>
                  </a:schemeClr>
                </a:solidFill>
                <a:latin typeface="+mn-ea"/>
              </a:rPr>
              <a:t>부제가 없을 경우 날짜 </a:t>
            </a:r>
            <a:r>
              <a:rPr lang="en-US" altLang="ko-KR" kern="1000" spc="-80" dirty="0">
                <a:solidFill>
                  <a:schemeClr val="bg1">
                    <a:lumMod val="85000"/>
                  </a:schemeClr>
                </a:solidFill>
                <a:latin typeface="+mn-ea"/>
              </a:rPr>
              <a:t>: 2017.05.26)</a:t>
            </a:r>
            <a:endParaRPr lang="ko-KR" altLang="en-US" kern="1000" spc="-80" dirty="0">
              <a:solidFill>
                <a:schemeClr val="bg1">
                  <a:lumMod val="85000"/>
                </a:schemeClr>
              </a:solidFill>
              <a:latin typeface="+mn-ea"/>
            </a:endParaRPr>
          </a:p>
        </p:txBody>
      </p:sp>
      <p:pic>
        <p:nvPicPr>
          <p:cNvPr id="18" name="그림 1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" y="516821"/>
            <a:ext cx="2006664" cy="177512"/>
          </a:xfrm>
          <a:prstGeom prst="rect">
            <a:avLst/>
          </a:prstGeom>
        </p:spPr>
      </p:pic>
      <p:cxnSp>
        <p:nvCxnSpPr>
          <p:cNvPr id="23" name="직선 연결선 22"/>
          <p:cNvCxnSpPr/>
          <p:nvPr userDrawn="1"/>
        </p:nvCxnSpPr>
        <p:spPr>
          <a:xfrm>
            <a:off x="2178050" y="5090588"/>
            <a:ext cx="9272270" cy="0"/>
          </a:xfrm>
          <a:prstGeom prst="line">
            <a:avLst/>
          </a:prstGeom>
          <a:ln w="31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그림 2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662" y="2593285"/>
            <a:ext cx="839744" cy="3037895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761731" y="2285356"/>
            <a:ext cx="2688589" cy="1595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9639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1"/>
          <p:cNvSpPr>
            <a:spLocks noGrp="1"/>
          </p:cNvSpPr>
          <p:nvPr>
            <p:ph type="ctrTitle" hasCustomPrompt="1"/>
          </p:nvPr>
        </p:nvSpPr>
        <p:spPr>
          <a:xfrm>
            <a:off x="775407" y="1398696"/>
            <a:ext cx="2551993" cy="672006"/>
          </a:xfrm>
        </p:spPr>
        <p:txBody>
          <a:bodyPr lIns="0" anchor="t">
            <a:normAutofit/>
          </a:bodyPr>
          <a:lstStyle>
            <a:lvl1pPr marL="0" algn="l" defTabSz="914400" rtl="0" eaLnBrk="1" latinLnBrk="1" hangingPunct="1">
              <a:lnSpc>
                <a:spcPts val="4000"/>
              </a:lnSpc>
              <a:spcBef>
                <a:spcPct val="0"/>
              </a:spcBef>
              <a:buNone/>
              <a:defRPr lang="en-US" sz="4000" b="0" kern="1200" spc="-6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US" altLang="ko-KR" dirty="0"/>
              <a:t>AGENDA</a:t>
            </a:r>
            <a:endParaRPr lang="en-US" dirty="0"/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281940" y="774229"/>
            <a:ext cx="11628120" cy="0"/>
          </a:xfrm>
          <a:prstGeom prst="line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 userDrawn="1"/>
        </p:nvCxnSpPr>
        <p:spPr>
          <a:xfrm>
            <a:off x="4566920" y="1455743"/>
            <a:ext cx="0" cy="4411975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그림 3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512" b="4898"/>
          <a:stretch/>
        </p:blipFill>
        <p:spPr>
          <a:xfrm>
            <a:off x="8064499" y="4320414"/>
            <a:ext cx="4127499" cy="2538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9884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0" y="2790712"/>
            <a:ext cx="12192000" cy="572541"/>
          </a:xfrm>
        </p:spPr>
        <p:txBody>
          <a:bodyPr lIns="0" anchor="t">
            <a:normAutofit/>
          </a:bodyPr>
          <a:lstStyle>
            <a:lvl1pPr marL="0" algn="ctr" defTabSz="914400" rtl="0" eaLnBrk="1" latinLnBrk="1" hangingPunct="1">
              <a:lnSpc>
                <a:spcPts val="4000"/>
              </a:lnSpc>
              <a:spcBef>
                <a:spcPct val="0"/>
              </a:spcBef>
              <a:buNone/>
              <a:defRPr lang="en-US" sz="4400" b="0" kern="1200" spc="-60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" y="3613382"/>
            <a:ext cx="12192000" cy="462737"/>
          </a:xfrm>
        </p:spPr>
        <p:txBody>
          <a:bodyPr lIns="0" anchor="t">
            <a:normAutofit/>
          </a:bodyPr>
          <a:lstStyle>
            <a:lvl1pPr marL="0" indent="0" algn="ctr" defTabSz="914400" rtl="0" eaLnBrk="1" latinLnBrk="1" hangingPunct="1">
              <a:spcBef>
                <a:spcPts val="1000"/>
              </a:spcBef>
              <a:buNone/>
              <a:defRPr lang="en-US" altLang="ko-KR" sz="2000" kern="1000" spc="-12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부제가 없는 경우 삭제 가능</a:t>
            </a:r>
            <a:endParaRPr lang="en-US" altLang="ko-KR" dirty="0"/>
          </a:p>
        </p:txBody>
      </p:sp>
      <p:cxnSp>
        <p:nvCxnSpPr>
          <p:cNvPr id="16" name="직선 연결선 15"/>
          <p:cNvCxnSpPr/>
          <p:nvPr userDrawn="1"/>
        </p:nvCxnSpPr>
        <p:spPr>
          <a:xfrm>
            <a:off x="766763" y="3429000"/>
            <a:ext cx="10658475" cy="0"/>
          </a:xfrm>
          <a:prstGeom prst="line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99807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 userDrawn="1"/>
        </p:nvCxnSpPr>
        <p:spPr>
          <a:xfrm>
            <a:off x="281940" y="6239212"/>
            <a:ext cx="116281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 userDrawn="1"/>
        </p:nvCxnSpPr>
        <p:spPr>
          <a:xfrm>
            <a:off x="281940" y="774229"/>
            <a:ext cx="11628120" cy="0"/>
          </a:xfrm>
          <a:prstGeom prst="line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lide Number Placeholder 5"/>
          <p:cNvSpPr txBox="1">
            <a:spLocks/>
          </p:cNvSpPr>
          <p:nvPr userDrawn="1"/>
        </p:nvSpPr>
        <p:spPr>
          <a:xfrm>
            <a:off x="11490430" y="6335101"/>
            <a:ext cx="4196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000" b="0" kern="1200" spc="-60" baseline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353D128-6A04-455F-8378-56C967E3935B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23" name="Title 1"/>
          <p:cNvSpPr>
            <a:spLocks noGrp="1"/>
          </p:cNvSpPr>
          <p:nvPr>
            <p:ph type="ctrTitle" hasCustomPrompt="1"/>
          </p:nvPr>
        </p:nvSpPr>
        <p:spPr>
          <a:xfrm>
            <a:off x="414988" y="248206"/>
            <a:ext cx="10800000" cy="508878"/>
          </a:xfrm>
        </p:spPr>
        <p:txBody>
          <a:bodyPr lIns="0" anchor="ctr">
            <a:normAutofit/>
          </a:bodyPr>
          <a:lstStyle>
            <a:lvl1pPr marL="0"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altLang="ko-KR" sz="2400" b="1" kern="1200" spc="-60" baseline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US" altLang="ko-KR" dirty="0"/>
              <a:t>Title [</a:t>
            </a:r>
            <a:r>
              <a:rPr lang="ko-KR" altLang="en-US" dirty="0"/>
              <a:t>서브타이틀 없는 경우 사용</a:t>
            </a:r>
            <a:r>
              <a:rPr lang="en-US" altLang="ko-KR" dirty="0"/>
              <a:t>]</a:t>
            </a:r>
            <a:endParaRPr 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6025342-4057-4168-9515-2A4A0C3FF4D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4313" y="918887"/>
            <a:ext cx="10801350" cy="485959"/>
          </a:xfrm>
        </p:spPr>
        <p:txBody>
          <a:bodyPr>
            <a:normAutofit/>
          </a:bodyPr>
          <a:lstStyle>
            <a:lvl1pPr marL="0" indent="0" latinLnBrk="0">
              <a:buNone/>
              <a:defRPr sz="1400" b="1"/>
            </a:lvl1pPr>
          </a:lstStyle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667888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 userDrawn="1"/>
        </p:nvGrpSpPr>
        <p:grpSpPr>
          <a:xfrm>
            <a:off x="304800" y="6357966"/>
            <a:ext cx="3573087" cy="362665"/>
            <a:chOff x="0" y="6357966"/>
            <a:chExt cx="3573087" cy="362665"/>
          </a:xfrm>
        </p:grpSpPr>
        <p:sp>
          <p:nvSpPr>
            <p:cNvPr id="12" name="Shape 12"/>
            <p:cNvSpPr/>
            <p:nvPr userDrawn="1"/>
          </p:nvSpPr>
          <p:spPr>
            <a:xfrm>
              <a:off x="0" y="6502623"/>
              <a:ext cx="3573087" cy="218008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anchor="ctr">
              <a:spAutoFit/>
            </a:bodyPr>
            <a:lstStyle>
              <a:lvl1pPr algn="l">
                <a:defRPr sz="1800">
                  <a:solidFill>
                    <a:srgbClr val="2A3538"/>
                  </a:solidFill>
                  <a:latin typeface="PT Sans"/>
                  <a:ea typeface="PT Sans"/>
                  <a:cs typeface="PT Sans"/>
                  <a:sym typeface="PT Sans"/>
                </a:defRPr>
              </a:lvl1pPr>
            </a:lstStyle>
            <a:p>
              <a:r>
                <a:rPr lang="en-US" sz="750" spc="-20" baseline="0" dirty="0">
                  <a:solidFill>
                    <a:schemeClr val="bg1">
                      <a:lumMod val="65000"/>
                    </a:schemeClr>
                  </a:solidFill>
                  <a:latin typeface="+mj-ea"/>
                  <a:ea typeface="+mj-ea"/>
                </a:rPr>
                <a:t>Copyright © 2018 </a:t>
              </a:r>
              <a:r>
                <a:rPr lang="en-US" altLang="ko-KR" sz="750" kern="1200" spc="-20" baseline="0" dirty="0">
                  <a:solidFill>
                    <a:schemeClr val="bg1">
                      <a:lumMod val="65000"/>
                    </a:schemeClr>
                  </a:solidFill>
                  <a:latin typeface="+mj-ea"/>
                  <a:ea typeface="PT Sans"/>
                  <a:cs typeface="PT Sans"/>
                  <a:sym typeface="PT Sans"/>
                </a:rPr>
                <a:t>BESPIN GLOBAL, Inc.</a:t>
              </a:r>
              <a:r>
                <a:rPr lang="en-US" sz="750" spc="-20" baseline="0" dirty="0">
                  <a:solidFill>
                    <a:schemeClr val="bg1">
                      <a:lumMod val="65000"/>
                    </a:schemeClr>
                  </a:solidFill>
                  <a:latin typeface="+mj-ea"/>
                  <a:ea typeface="+mj-ea"/>
                </a:rPr>
                <a:t> All rights reserved   |  Confidential </a:t>
              </a:r>
            </a:p>
          </p:txBody>
        </p:sp>
        <p:sp>
          <p:nvSpPr>
            <p:cNvPr id="13" name="Shape 12"/>
            <p:cNvSpPr/>
            <p:nvPr userDrawn="1"/>
          </p:nvSpPr>
          <p:spPr>
            <a:xfrm>
              <a:off x="0" y="6357966"/>
              <a:ext cx="3386574" cy="22570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anchor="ctr">
              <a:spAutoFit/>
            </a:bodyPr>
            <a:lstStyle>
              <a:lvl1pPr algn="l">
                <a:defRPr sz="1800">
                  <a:solidFill>
                    <a:srgbClr val="2A3538"/>
                  </a:solidFill>
                  <a:latin typeface="PT Sans"/>
                  <a:ea typeface="PT Sans"/>
                  <a:cs typeface="PT Sans"/>
                  <a:sym typeface="PT Sans"/>
                </a:defRPr>
              </a:lvl1pPr>
            </a:lstStyle>
            <a:p>
              <a:r>
                <a:rPr lang="en-US" sz="750" spc="-20" baseline="0" dirty="0">
                  <a:solidFill>
                    <a:schemeClr val="bg1">
                      <a:lumMod val="65000"/>
                    </a:schemeClr>
                  </a:solidFill>
                  <a:latin typeface="+mj-ea"/>
                  <a:ea typeface="+mj-ea"/>
                </a:rPr>
                <a:t>http://www.bespinglobal.com</a:t>
              </a:r>
            </a:p>
          </p:txBody>
        </p:sp>
      </p:grpSp>
      <p:cxnSp>
        <p:nvCxnSpPr>
          <p:cNvPr id="15" name="직선 연결선 14"/>
          <p:cNvCxnSpPr/>
          <p:nvPr userDrawn="1"/>
        </p:nvCxnSpPr>
        <p:spPr>
          <a:xfrm>
            <a:off x="281940" y="6239212"/>
            <a:ext cx="116281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 userDrawn="1"/>
        </p:nvCxnSpPr>
        <p:spPr>
          <a:xfrm>
            <a:off x="281940" y="774229"/>
            <a:ext cx="11628120" cy="0"/>
          </a:xfrm>
          <a:prstGeom prst="line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Slide Number Placeholder 5"/>
          <p:cNvSpPr txBox="1">
            <a:spLocks/>
          </p:cNvSpPr>
          <p:nvPr userDrawn="1"/>
        </p:nvSpPr>
        <p:spPr>
          <a:xfrm>
            <a:off x="11490430" y="6335101"/>
            <a:ext cx="4196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000" b="0" kern="1200" spc="-60" baseline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353D128-6A04-455F-8378-56C967E3935B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401273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rgbClr val="1B64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0" y="3771059"/>
            <a:ext cx="12192000" cy="540000"/>
          </a:xfrm>
        </p:spPr>
        <p:txBody>
          <a:bodyPr lIns="0" anchor="ctr">
            <a:noAutofit/>
          </a:bodyPr>
          <a:lstStyle>
            <a:lvl1pPr marL="0"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spc="-60" baseline="0" dirty="0">
                <a:solidFill>
                  <a:schemeClr val="bg1"/>
                </a:solidFill>
                <a:latin typeface="+mn-lt"/>
                <a:ea typeface="나눔스퀘어 Bold" panose="020B0600000101010101" pitchFamily="50" charset="-127"/>
                <a:cs typeface="+mj-cs"/>
              </a:defRPr>
            </a:lvl1pPr>
          </a:lstStyle>
          <a:p>
            <a:r>
              <a:rPr lang="en-US" altLang="ko-KR" dirty="0"/>
              <a:t>THANK YOU.</a:t>
            </a:r>
            <a:endParaRPr lang="en-US" dirty="0"/>
          </a:p>
        </p:txBody>
      </p:sp>
      <p:pic>
        <p:nvPicPr>
          <p:cNvPr id="9" name="그림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2668" y="6299487"/>
            <a:ext cx="2006664" cy="177512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773930" y="1877795"/>
            <a:ext cx="2644140" cy="156893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440" y="443066"/>
            <a:ext cx="941800" cy="3400945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760" y="3116408"/>
            <a:ext cx="941800" cy="3400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7154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57" y="1558"/>
          <a:ext cx="1556" cy="1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77" imgH="377" progId="TCLayout.ActiveDocument.1">
                  <p:embed/>
                </p:oleObj>
              </mc:Choice>
              <mc:Fallback>
                <p:oleObj name="think-cell Slide" r:id="rId3" imgW="377" imgH="377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57" y="1558"/>
                        <a:ext cx="1556" cy="15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80377400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4664373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9CFA0A-1D98-41A1-829E-6C77FF8F40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21116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7" r:id="rId7"/>
    <p:sldLayoutId id="2147483672" r:id="rId8"/>
    <p:sldLayoutId id="2147483674" r:id="rId9"/>
    <p:sldLayoutId id="2147483675" r:id="rId10"/>
    <p:sldLayoutId id="2147483676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mp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mp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mp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mp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mp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mp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m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8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mp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mp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mp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mp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mp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mp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mp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azure.microsoft.com/ko-kr/overview/what-is-iaas/" TargetMode="Externa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12" Type="http://schemas.openxmlformats.org/officeDocument/2006/relationships/image" Target="../media/image4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0" Type="http://schemas.openxmlformats.org/officeDocument/2006/relationships/image" Target="../media/image43.sv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6" Type="http://schemas.openxmlformats.org/officeDocument/2006/relationships/image" Target="../media/image69.png"/><Relationship Id="rId21" Type="http://schemas.openxmlformats.org/officeDocument/2006/relationships/image" Target="../media/image64.png"/><Relationship Id="rId42" Type="http://schemas.openxmlformats.org/officeDocument/2006/relationships/image" Target="../media/image83.emf"/><Relationship Id="rId47" Type="http://schemas.openxmlformats.org/officeDocument/2006/relationships/image" Target="../media/image88.emf"/><Relationship Id="rId63" Type="http://schemas.openxmlformats.org/officeDocument/2006/relationships/image" Target="../media/image104.emf"/><Relationship Id="rId68" Type="http://schemas.openxmlformats.org/officeDocument/2006/relationships/image" Target="../media/image109.emf"/><Relationship Id="rId84" Type="http://schemas.openxmlformats.org/officeDocument/2006/relationships/image" Target="../media/image125.emf"/><Relationship Id="rId89" Type="http://schemas.openxmlformats.org/officeDocument/2006/relationships/image" Target="../media/image130.emf"/><Relationship Id="rId7" Type="http://schemas.openxmlformats.org/officeDocument/2006/relationships/image" Target="../media/image51.png"/><Relationship Id="rId71" Type="http://schemas.openxmlformats.org/officeDocument/2006/relationships/image" Target="../media/image112.emf"/><Relationship Id="rId92" Type="http://schemas.openxmlformats.org/officeDocument/2006/relationships/image" Target="../media/image133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59.png"/><Relationship Id="rId29" Type="http://schemas.openxmlformats.org/officeDocument/2006/relationships/image" Target="../media/image72.png"/><Relationship Id="rId11" Type="http://schemas.openxmlformats.org/officeDocument/2006/relationships/image" Target="../media/image54.png"/><Relationship Id="rId24" Type="http://schemas.openxmlformats.org/officeDocument/2006/relationships/image" Target="../media/image67.png"/><Relationship Id="rId32" Type="http://schemas.openxmlformats.org/officeDocument/2006/relationships/image" Target="../media/image75.png"/><Relationship Id="rId37" Type="http://schemas.openxmlformats.org/officeDocument/2006/relationships/image" Target="../media/image78.emf"/><Relationship Id="rId40" Type="http://schemas.openxmlformats.org/officeDocument/2006/relationships/image" Target="../media/image81.emf"/><Relationship Id="rId45" Type="http://schemas.openxmlformats.org/officeDocument/2006/relationships/image" Target="../media/image86.emf"/><Relationship Id="rId53" Type="http://schemas.openxmlformats.org/officeDocument/2006/relationships/image" Target="../media/image94.emf"/><Relationship Id="rId58" Type="http://schemas.openxmlformats.org/officeDocument/2006/relationships/image" Target="../media/image99.emf"/><Relationship Id="rId66" Type="http://schemas.openxmlformats.org/officeDocument/2006/relationships/image" Target="../media/image107.emf"/><Relationship Id="rId74" Type="http://schemas.openxmlformats.org/officeDocument/2006/relationships/image" Target="../media/image115.emf"/><Relationship Id="rId79" Type="http://schemas.openxmlformats.org/officeDocument/2006/relationships/image" Target="../media/image120.emf"/><Relationship Id="rId87" Type="http://schemas.openxmlformats.org/officeDocument/2006/relationships/image" Target="../media/image128.emf"/><Relationship Id="rId102" Type="http://schemas.microsoft.com/office/2007/relationships/hdphoto" Target="../media/hdphoto7.wdp"/><Relationship Id="rId5" Type="http://schemas.openxmlformats.org/officeDocument/2006/relationships/image" Target="../media/image49.png"/><Relationship Id="rId61" Type="http://schemas.openxmlformats.org/officeDocument/2006/relationships/image" Target="../media/image102.emf"/><Relationship Id="rId82" Type="http://schemas.openxmlformats.org/officeDocument/2006/relationships/image" Target="../media/image123.emf"/><Relationship Id="rId90" Type="http://schemas.openxmlformats.org/officeDocument/2006/relationships/image" Target="../media/image131.emf"/><Relationship Id="rId95" Type="http://schemas.openxmlformats.org/officeDocument/2006/relationships/image" Target="../media/image136.png"/><Relationship Id="rId19" Type="http://schemas.openxmlformats.org/officeDocument/2006/relationships/image" Target="../media/image62.png"/><Relationship Id="rId14" Type="http://schemas.openxmlformats.org/officeDocument/2006/relationships/image" Target="../media/image57.png"/><Relationship Id="rId22" Type="http://schemas.openxmlformats.org/officeDocument/2006/relationships/image" Target="../media/image65.png"/><Relationship Id="rId27" Type="http://schemas.openxmlformats.org/officeDocument/2006/relationships/image" Target="../media/image70.png"/><Relationship Id="rId30" Type="http://schemas.openxmlformats.org/officeDocument/2006/relationships/image" Target="../media/image73.png"/><Relationship Id="rId35" Type="http://schemas.openxmlformats.org/officeDocument/2006/relationships/image" Target="../media/image77.png"/><Relationship Id="rId43" Type="http://schemas.openxmlformats.org/officeDocument/2006/relationships/image" Target="../media/image84.emf"/><Relationship Id="rId48" Type="http://schemas.openxmlformats.org/officeDocument/2006/relationships/image" Target="../media/image89.emf"/><Relationship Id="rId56" Type="http://schemas.openxmlformats.org/officeDocument/2006/relationships/image" Target="../media/image97.emf"/><Relationship Id="rId64" Type="http://schemas.openxmlformats.org/officeDocument/2006/relationships/image" Target="../media/image105.emf"/><Relationship Id="rId69" Type="http://schemas.openxmlformats.org/officeDocument/2006/relationships/image" Target="../media/image110.emf"/><Relationship Id="rId77" Type="http://schemas.openxmlformats.org/officeDocument/2006/relationships/image" Target="../media/image118.emf"/><Relationship Id="rId100" Type="http://schemas.openxmlformats.org/officeDocument/2006/relationships/image" Target="../media/image141.png"/><Relationship Id="rId8" Type="http://schemas.openxmlformats.org/officeDocument/2006/relationships/image" Target="../media/image52.png"/><Relationship Id="rId51" Type="http://schemas.openxmlformats.org/officeDocument/2006/relationships/image" Target="../media/image92.emf"/><Relationship Id="rId72" Type="http://schemas.openxmlformats.org/officeDocument/2006/relationships/image" Target="../media/image113.emf"/><Relationship Id="rId80" Type="http://schemas.openxmlformats.org/officeDocument/2006/relationships/image" Target="../media/image121.emf"/><Relationship Id="rId85" Type="http://schemas.openxmlformats.org/officeDocument/2006/relationships/image" Target="../media/image126.emf"/><Relationship Id="rId93" Type="http://schemas.openxmlformats.org/officeDocument/2006/relationships/image" Target="../media/image134.emf"/><Relationship Id="rId98" Type="http://schemas.openxmlformats.org/officeDocument/2006/relationships/image" Target="../media/image139.png"/><Relationship Id="rId3" Type="http://schemas.openxmlformats.org/officeDocument/2006/relationships/image" Target="../media/image47.png"/><Relationship Id="rId12" Type="http://schemas.openxmlformats.org/officeDocument/2006/relationships/image" Target="../media/image55.png"/><Relationship Id="rId17" Type="http://schemas.openxmlformats.org/officeDocument/2006/relationships/image" Target="../media/image60.jpeg"/><Relationship Id="rId25" Type="http://schemas.openxmlformats.org/officeDocument/2006/relationships/image" Target="../media/image68.png"/><Relationship Id="rId33" Type="http://schemas.openxmlformats.org/officeDocument/2006/relationships/image" Target="../media/image76.png"/><Relationship Id="rId38" Type="http://schemas.openxmlformats.org/officeDocument/2006/relationships/image" Target="../media/image79.emf"/><Relationship Id="rId46" Type="http://schemas.openxmlformats.org/officeDocument/2006/relationships/image" Target="../media/image87.emf"/><Relationship Id="rId59" Type="http://schemas.openxmlformats.org/officeDocument/2006/relationships/image" Target="../media/image100.emf"/><Relationship Id="rId67" Type="http://schemas.openxmlformats.org/officeDocument/2006/relationships/image" Target="../media/image108.emf"/><Relationship Id="rId103" Type="http://schemas.openxmlformats.org/officeDocument/2006/relationships/image" Target="../media/image143.png"/><Relationship Id="rId20" Type="http://schemas.openxmlformats.org/officeDocument/2006/relationships/image" Target="../media/image63.png"/><Relationship Id="rId41" Type="http://schemas.openxmlformats.org/officeDocument/2006/relationships/image" Target="../media/image82.emf"/><Relationship Id="rId54" Type="http://schemas.openxmlformats.org/officeDocument/2006/relationships/image" Target="../media/image95.emf"/><Relationship Id="rId62" Type="http://schemas.openxmlformats.org/officeDocument/2006/relationships/image" Target="../media/image103.emf"/><Relationship Id="rId70" Type="http://schemas.openxmlformats.org/officeDocument/2006/relationships/image" Target="../media/image111.emf"/><Relationship Id="rId75" Type="http://schemas.openxmlformats.org/officeDocument/2006/relationships/image" Target="../media/image116.emf"/><Relationship Id="rId83" Type="http://schemas.openxmlformats.org/officeDocument/2006/relationships/image" Target="../media/image124.emf"/><Relationship Id="rId88" Type="http://schemas.openxmlformats.org/officeDocument/2006/relationships/image" Target="../media/image129.emf"/><Relationship Id="rId91" Type="http://schemas.openxmlformats.org/officeDocument/2006/relationships/image" Target="../media/image132.emf"/><Relationship Id="rId96" Type="http://schemas.openxmlformats.org/officeDocument/2006/relationships/image" Target="../media/image13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0.png"/><Relationship Id="rId15" Type="http://schemas.openxmlformats.org/officeDocument/2006/relationships/image" Target="../media/image58.png"/><Relationship Id="rId23" Type="http://schemas.openxmlformats.org/officeDocument/2006/relationships/image" Target="../media/image66.png"/><Relationship Id="rId28" Type="http://schemas.openxmlformats.org/officeDocument/2006/relationships/image" Target="../media/image71.png"/><Relationship Id="rId36" Type="http://schemas.microsoft.com/office/2007/relationships/hdphoto" Target="../media/hdphoto6.wdp"/><Relationship Id="rId49" Type="http://schemas.openxmlformats.org/officeDocument/2006/relationships/image" Target="../media/image90.emf"/><Relationship Id="rId57" Type="http://schemas.openxmlformats.org/officeDocument/2006/relationships/image" Target="../media/image98.emf"/><Relationship Id="rId10" Type="http://schemas.openxmlformats.org/officeDocument/2006/relationships/image" Target="../media/image53.png"/><Relationship Id="rId31" Type="http://schemas.openxmlformats.org/officeDocument/2006/relationships/image" Target="../media/image74.jpeg"/><Relationship Id="rId44" Type="http://schemas.openxmlformats.org/officeDocument/2006/relationships/image" Target="../media/image85.emf"/><Relationship Id="rId52" Type="http://schemas.openxmlformats.org/officeDocument/2006/relationships/image" Target="../media/image93.emf"/><Relationship Id="rId60" Type="http://schemas.openxmlformats.org/officeDocument/2006/relationships/image" Target="../media/image101.emf"/><Relationship Id="rId65" Type="http://schemas.openxmlformats.org/officeDocument/2006/relationships/image" Target="../media/image106.emf"/><Relationship Id="rId73" Type="http://schemas.openxmlformats.org/officeDocument/2006/relationships/image" Target="../media/image114.emf"/><Relationship Id="rId78" Type="http://schemas.openxmlformats.org/officeDocument/2006/relationships/image" Target="../media/image119.emf"/><Relationship Id="rId81" Type="http://schemas.openxmlformats.org/officeDocument/2006/relationships/image" Target="../media/image122.emf"/><Relationship Id="rId86" Type="http://schemas.openxmlformats.org/officeDocument/2006/relationships/image" Target="../media/image127.emf"/><Relationship Id="rId94" Type="http://schemas.openxmlformats.org/officeDocument/2006/relationships/image" Target="../media/image135.png"/><Relationship Id="rId99" Type="http://schemas.openxmlformats.org/officeDocument/2006/relationships/image" Target="../media/image140.png"/><Relationship Id="rId101" Type="http://schemas.openxmlformats.org/officeDocument/2006/relationships/image" Target="../media/image142.png"/><Relationship Id="rId4" Type="http://schemas.openxmlformats.org/officeDocument/2006/relationships/image" Target="../media/image48.png"/><Relationship Id="rId9" Type="http://schemas.microsoft.com/office/2007/relationships/hdphoto" Target="../media/hdphoto4.wdp"/><Relationship Id="rId13" Type="http://schemas.openxmlformats.org/officeDocument/2006/relationships/image" Target="../media/image56.png"/><Relationship Id="rId18" Type="http://schemas.openxmlformats.org/officeDocument/2006/relationships/image" Target="../media/image61.jpeg"/><Relationship Id="rId39" Type="http://schemas.openxmlformats.org/officeDocument/2006/relationships/image" Target="../media/image80.emf"/><Relationship Id="rId34" Type="http://schemas.microsoft.com/office/2007/relationships/hdphoto" Target="../media/hdphoto5.wdp"/><Relationship Id="rId50" Type="http://schemas.openxmlformats.org/officeDocument/2006/relationships/image" Target="../media/image91.emf"/><Relationship Id="rId55" Type="http://schemas.openxmlformats.org/officeDocument/2006/relationships/image" Target="../media/image96.emf"/><Relationship Id="rId76" Type="http://schemas.openxmlformats.org/officeDocument/2006/relationships/image" Target="../media/image117.emf"/><Relationship Id="rId97" Type="http://schemas.openxmlformats.org/officeDocument/2006/relationships/image" Target="../media/image13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tmp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4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docs.microsoft.com/ko-kr/azure/architecture/aws-professional/services" TargetMode="Externa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png"/><Relationship Id="rId13" Type="http://schemas.openxmlformats.org/officeDocument/2006/relationships/image" Target="../media/image161.png"/><Relationship Id="rId3" Type="http://schemas.openxmlformats.org/officeDocument/2006/relationships/image" Target="../media/image152.png"/><Relationship Id="rId7" Type="http://schemas.openxmlformats.org/officeDocument/2006/relationships/image" Target="../media/image156.png"/><Relationship Id="rId12" Type="http://schemas.openxmlformats.org/officeDocument/2006/relationships/image" Target="../media/image16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5.jpg"/><Relationship Id="rId11" Type="http://schemas.openxmlformats.org/officeDocument/2006/relationships/image" Target="../media/image159.png"/><Relationship Id="rId5" Type="http://schemas.openxmlformats.org/officeDocument/2006/relationships/image" Target="../media/image154.jpeg"/><Relationship Id="rId10" Type="http://schemas.openxmlformats.org/officeDocument/2006/relationships/hyperlink" Target="https://opensourcehub.microsoft.com/" TargetMode="External"/><Relationship Id="rId4" Type="http://schemas.openxmlformats.org/officeDocument/2006/relationships/image" Target="../media/image153.jpeg"/><Relationship Id="rId9" Type="http://schemas.openxmlformats.org/officeDocument/2006/relationships/image" Target="../media/image158.png"/><Relationship Id="rId14" Type="http://schemas.openxmlformats.org/officeDocument/2006/relationships/image" Target="../media/image16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jpeg"/><Relationship Id="rId2" Type="http://schemas.openxmlformats.org/officeDocument/2006/relationships/image" Target="../media/image163.jpe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66.png"/><Relationship Id="rId4" Type="http://schemas.openxmlformats.org/officeDocument/2006/relationships/image" Target="../media/image165.jpeg"/></Relationships>
</file>

<file path=ppt/slides/_rels/slide3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77.png"/><Relationship Id="rId18" Type="http://schemas.openxmlformats.org/officeDocument/2006/relationships/image" Target="../media/image182.png"/><Relationship Id="rId26" Type="http://schemas.openxmlformats.org/officeDocument/2006/relationships/image" Target="../media/image189.png"/><Relationship Id="rId39" Type="http://schemas.openxmlformats.org/officeDocument/2006/relationships/image" Target="../media/image202.png"/><Relationship Id="rId3" Type="http://schemas.openxmlformats.org/officeDocument/2006/relationships/image" Target="../media/image167.png"/><Relationship Id="rId21" Type="http://schemas.openxmlformats.org/officeDocument/2006/relationships/image" Target="../media/image154.jpeg"/><Relationship Id="rId34" Type="http://schemas.openxmlformats.org/officeDocument/2006/relationships/image" Target="../media/image197.png"/><Relationship Id="rId42" Type="http://schemas.openxmlformats.org/officeDocument/2006/relationships/image" Target="../media/image205.png"/><Relationship Id="rId47" Type="http://schemas.openxmlformats.org/officeDocument/2006/relationships/image" Target="../media/image210.png"/><Relationship Id="rId50" Type="http://schemas.openxmlformats.org/officeDocument/2006/relationships/image" Target="../media/image213.jpeg"/><Relationship Id="rId7" Type="http://schemas.openxmlformats.org/officeDocument/2006/relationships/image" Target="../media/image171.png"/><Relationship Id="rId12" Type="http://schemas.openxmlformats.org/officeDocument/2006/relationships/image" Target="../media/image176.png"/><Relationship Id="rId17" Type="http://schemas.openxmlformats.org/officeDocument/2006/relationships/image" Target="../media/image181.png"/><Relationship Id="rId25" Type="http://schemas.openxmlformats.org/officeDocument/2006/relationships/image" Target="../media/image188.jpeg"/><Relationship Id="rId33" Type="http://schemas.openxmlformats.org/officeDocument/2006/relationships/image" Target="../media/image196.png"/><Relationship Id="rId38" Type="http://schemas.openxmlformats.org/officeDocument/2006/relationships/image" Target="../media/image201.png"/><Relationship Id="rId46" Type="http://schemas.openxmlformats.org/officeDocument/2006/relationships/image" Target="../media/image209.emf"/><Relationship Id="rId2" Type="http://schemas.openxmlformats.org/officeDocument/2006/relationships/notesSlide" Target="../notesSlides/notesSlide24.xml"/><Relationship Id="rId16" Type="http://schemas.openxmlformats.org/officeDocument/2006/relationships/image" Target="../media/image180.png"/><Relationship Id="rId20" Type="http://schemas.openxmlformats.org/officeDocument/2006/relationships/image" Target="../media/image184.png"/><Relationship Id="rId29" Type="http://schemas.openxmlformats.org/officeDocument/2006/relationships/image" Target="../media/image192.png"/><Relationship Id="rId41" Type="http://schemas.openxmlformats.org/officeDocument/2006/relationships/image" Target="../media/image204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70.png"/><Relationship Id="rId11" Type="http://schemas.openxmlformats.org/officeDocument/2006/relationships/image" Target="../media/image175.png"/><Relationship Id="rId24" Type="http://schemas.openxmlformats.org/officeDocument/2006/relationships/image" Target="../media/image187.png"/><Relationship Id="rId32" Type="http://schemas.openxmlformats.org/officeDocument/2006/relationships/image" Target="../media/image195.png"/><Relationship Id="rId37" Type="http://schemas.openxmlformats.org/officeDocument/2006/relationships/image" Target="../media/image200.png"/><Relationship Id="rId40" Type="http://schemas.openxmlformats.org/officeDocument/2006/relationships/image" Target="../media/image203.png"/><Relationship Id="rId45" Type="http://schemas.openxmlformats.org/officeDocument/2006/relationships/image" Target="../media/image208.jpg"/><Relationship Id="rId5" Type="http://schemas.openxmlformats.org/officeDocument/2006/relationships/image" Target="../media/image169.png"/><Relationship Id="rId15" Type="http://schemas.openxmlformats.org/officeDocument/2006/relationships/image" Target="../media/image179.png"/><Relationship Id="rId23" Type="http://schemas.openxmlformats.org/officeDocument/2006/relationships/image" Target="../media/image186.png"/><Relationship Id="rId28" Type="http://schemas.openxmlformats.org/officeDocument/2006/relationships/image" Target="../media/image191.png"/><Relationship Id="rId36" Type="http://schemas.openxmlformats.org/officeDocument/2006/relationships/image" Target="../media/image199.png"/><Relationship Id="rId49" Type="http://schemas.openxmlformats.org/officeDocument/2006/relationships/image" Target="../media/image212.png"/><Relationship Id="rId10" Type="http://schemas.openxmlformats.org/officeDocument/2006/relationships/image" Target="../media/image174.emf"/><Relationship Id="rId19" Type="http://schemas.openxmlformats.org/officeDocument/2006/relationships/image" Target="../media/image183.png"/><Relationship Id="rId31" Type="http://schemas.openxmlformats.org/officeDocument/2006/relationships/image" Target="../media/image194.png"/><Relationship Id="rId44" Type="http://schemas.openxmlformats.org/officeDocument/2006/relationships/image" Target="../media/image207.png"/><Relationship Id="rId4" Type="http://schemas.openxmlformats.org/officeDocument/2006/relationships/image" Target="../media/image168.png"/><Relationship Id="rId9" Type="http://schemas.openxmlformats.org/officeDocument/2006/relationships/image" Target="../media/image173.png"/><Relationship Id="rId14" Type="http://schemas.openxmlformats.org/officeDocument/2006/relationships/image" Target="../media/image178.png"/><Relationship Id="rId22" Type="http://schemas.openxmlformats.org/officeDocument/2006/relationships/image" Target="../media/image185.png"/><Relationship Id="rId27" Type="http://schemas.openxmlformats.org/officeDocument/2006/relationships/image" Target="../media/image190.jpeg"/><Relationship Id="rId30" Type="http://schemas.openxmlformats.org/officeDocument/2006/relationships/image" Target="../media/image193.png"/><Relationship Id="rId35" Type="http://schemas.openxmlformats.org/officeDocument/2006/relationships/image" Target="../media/image198.png"/><Relationship Id="rId43" Type="http://schemas.openxmlformats.org/officeDocument/2006/relationships/image" Target="../media/image206.png"/><Relationship Id="rId48" Type="http://schemas.openxmlformats.org/officeDocument/2006/relationships/image" Target="../media/image211.jpg"/><Relationship Id="rId8" Type="http://schemas.openxmlformats.org/officeDocument/2006/relationships/image" Target="../media/image17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news.microsoft.com/innovation-stories/microsofts-virtual-datacenter-grounds-the-cloud-in-reality/" TargetMode="External"/><Relationship Id="rId4" Type="http://schemas.openxmlformats.org/officeDocument/2006/relationships/hyperlink" Target="https://infrastructuremap.microsoft.com/explore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chart" Target="../charts/chart1.xml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e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16.tmp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4.xml"/><Relationship Id="rId1" Type="http://schemas.openxmlformats.org/officeDocument/2006/relationships/video" Target="https://www.youtube.com/embed/o5yBl59wRbY?feature=oembed" TargetMode="External"/><Relationship Id="rId4" Type="http://schemas.openxmlformats.org/officeDocument/2006/relationships/image" Target="../media/image218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tmp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21.tmp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23.png"/><Relationship Id="rId4" Type="http://schemas.openxmlformats.org/officeDocument/2006/relationships/image" Target="../media/image22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26.png"/><Relationship Id="rId4" Type="http://schemas.openxmlformats.org/officeDocument/2006/relationships/image" Target="../media/image22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28.tmp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tmp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.xml"/><Relationship Id="rId5" Type="http://schemas.openxmlformats.org/officeDocument/2006/relationships/hyperlink" Target="https://azure.microsoft.com/ko-kr/free/" TargetMode="External"/><Relationship Id="rId4" Type="http://schemas.openxmlformats.org/officeDocument/2006/relationships/image" Target="../media/image230.tmp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1.tmp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png"/><Relationship Id="rId5" Type="http://schemas.microsoft.com/office/2007/relationships/hdphoto" Target="../media/hdphoto2.wdp"/><Relationship Id="rId4" Type="http://schemas.openxmlformats.org/officeDocument/2006/relationships/image" Target="../media/image15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2.tmp"/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3.tmp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docs.microsoft.com/ko-kr/learn/" TargetMode="Externa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43.png"/><Relationship Id="rId18" Type="http://schemas.openxmlformats.org/officeDocument/2006/relationships/image" Target="../media/image248.png"/><Relationship Id="rId26" Type="http://schemas.openxmlformats.org/officeDocument/2006/relationships/image" Target="../media/image256.png"/><Relationship Id="rId39" Type="http://schemas.openxmlformats.org/officeDocument/2006/relationships/image" Target="../media/image269.png"/><Relationship Id="rId21" Type="http://schemas.openxmlformats.org/officeDocument/2006/relationships/image" Target="../media/image251.png"/><Relationship Id="rId34" Type="http://schemas.openxmlformats.org/officeDocument/2006/relationships/image" Target="../media/image264.png"/><Relationship Id="rId42" Type="http://schemas.openxmlformats.org/officeDocument/2006/relationships/image" Target="../media/image272.png"/><Relationship Id="rId47" Type="http://schemas.openxmlformats.org/officeDocument/2006/relationships/image" Target="../media/image277.png"/><Relationship Id="rId50" Type="http://schemas.openxmlformats.org/officeDocument/2006/relationships/hyperlink" Target="https://www.google.com/url?sa=i&amp;rct=j&amp;q=&amp;esrc=s&amp;source=images&amp;cd=&amp;cad=rja&amp;uact=8&amp;ved=0ahUKEwijrpzbm9DNAhVU52MKHRcjAxMQjRwIBw&amp;url=https://azure.microsoft.com/en-gb/services/power-bi-embedded/&amp;psig=AFQjCNGAz6ASOEuOFwrvcGbgivFPur_t7w&amp;ust=1467392103935851" TargetMode="External"/><Relationship Id="rId55" Type="http://schemas.openxmlformats.org/officeDocument/2006/relationships/image" Target="../media/image283.png"/><Relationship Id="rId63" Type="http://schemas.openxmlformats.org/officeDocument/2006/relationships/image" Target="../media/image291.png"/><Relationship Id="rId7" Type="http://schemas.openxmlformats.org/officeDocument/2006/relationships/image" Target="../media/image237.png"/><Relationship Id="rId2" Type="http://schemas.openxmlformats.org/officeDocument/2006/relationships/notesSlide" Target="../notesSlides/notesSlide36.xml"/><Relationship Id="rId16" Type="http://schemas.openxmlformats.org/officeDocument/2006/relationships/image" Target="../media/image246.png"/><Relationship Id="rId29" Type="http://schemas.openxmlformats.org/officeDocument/2006/relationships/image" Target="../media/image25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36.png"/><Relationship Id="rId11" Type="http://schemas.openxmlformats.org/officeDocument/2006/relationships/image" Target="../media/image241.png"/><Relationship Id="rId24" Type="http://schemas.openxmlformats.org/officeDocument/2006/relationships/image" Target="../media/image254.png"/><Relationship Id="rId32" Type="http://schemas.openxmlformats.org/officeDocument/2006/relationships/image" Target="../media/image262.png"/><Relationship Id="rId37" Type="http://schemas.openxmlformats.org/officeDocument/2006/relationships/image" Target="../media/image267.png"/><Relationship Id="rId40" Type="http://schemas.openxmlformats.org/officeDocument/2006/relationships/image" Target="../media/image270.png"/><Relationship Id="rId45" Type="http://schemas.openxmlformats.org/officeDocument/2006/relationships/image" Target="../media/image275.png"/><Relationship Id="rId53" Type="http://schemas.openxmlformats.org/officeDocument/2006/relationships/image" Target="../media/image281.png"/><Relationship Id="rId58" Type="http://schemas.openxmlformats.org/officeDocument/2006/relationships/image" Target="../media/image286.png"/><Relationship Id="rId66" Type="http://schemas.openxmlformats.org/officeDocument/2006/relationships/image" Target="../media/image294.png"/><Relationship Id="rId5" Type="http://schemas.openxmlformats.org/officeDocument/2006/relationships/image" Target="../media/image235.png"/><Relationship Id="rId15" Type="http://schemas.openxmlformats.org/officeDocument/2006/relationships/image" Target="../media/image245.png"/><Relationship Id="rId23" Type="http://schemas.openxmlformats.org/officeDocument/2006/relationships/image" Target="../media/image253.png"/><Relationship Id="rId28" Type="http://schemas.openxmlformats.org/officeDocument/2006/relationships/image" Target="../media/image258.png"/><Relationship Id="rId36" Type="http://schemas.openxmlformats.org/officeDocument/2006/relationships/image" Target="../media/image266.png"/><Relationship Id="rId49" Type="http://schemas.openxmlformats.org/officeDocument/2006/relationships/image" Target="../media/image278.png"/><Relationship Id="rId57" Type="http://schemas.openxmlformats.org/officeDocument/2006/relationships/image" Target="../media/image285.png"/><Relationship Id="rId61" Type="http://schemas.openxmlformats.org/officeDocument/2006/relationships/image" Target="../media/image289.png"/><Relationship Id="rId10" Type="http://schemas.openxmlformats.org/officeDocument/2006/relationships/image" Target="../media/image240.png"/><Relationship Id="rId19" Type="http://schemas.openxmlformats.org/officeDocument/2006/relationships/image" Target="../media/image249.png"/><Relationship Id="rId31" Type="http://schemas.openxmlformats.org/officeDocument/2006/relationships/image" Target="../media/image261.png"/><Relationship Id="rId44" Type="http://schemas.openxmlformats.org/officeDocument/2006/relationships/image" Target="../media/image274.png"/><Relationship Id="rId52" Type="http://schemas.openxmlformats.org/officeDocument/2006/relationships/image" Target="../media/image280.png"/><Relationship Id="rId60" Type="http://schemas.openxmlformats.org/officeDocument/2006/relationships/image" Target="../media/image288.png"/><Relationship Id="rId65" Type="http://schemas.openxmlformats.org/officeDocument/2006/relationships/image" Target="../media/image293.png"/><Relationship Id="rId4" Type="http://schemas.openxmlformats.org/officeDocument/2006/relationships/image" Target="../media/image226.png"/><Relationship Id="rId9" Type="http://schemas.openxmlformats.org/officeDocument/2006/relationships/image" Target="../media/image239.png"/><Relationship Id="rId14" Type="http://schemas.openxmlformats.org/officeDocument/2006/relationships/image" Target="../media/image244.png"/><Relationship Id="rId22" Type="http://schemas.openxmlformats.org/officeDocument/2006/relationships/image" Target="../media/image252.png"/><Relationship Id="rId27" Type="http://schemas.openxmlformats.org/officeDocument/2006/relationships/image" Target="../media/image257.png"/><Relationship Id="rId30" Type="http://schemas.openxmlformats.org/officeDocument/2006/relationships/image" Target="../media/image260.png"/><Relationship Id="rId35" Type="http://schemas.openxmlformats.org/officeDocument/2006/relationships/image" Target="../media/image265.png"/><Relationship Id="rId43" Type="http://schemas.openxmlformats.org/officeDocument/2006/relationships/image" Target="../media/image273.png"/><Relationship Id="rId48" Type="http://schemas.openxmlformats.org/officeDocument/2006/relationships/hyperlink" Target="https://www.google.com/url?sa=i&amp;rct=j&amp;q=&amp;esrc=s&amp;source=images&amp;cd=&amp;cad=rja&amp;uact=8&amp;ved=0ahUKEwiy6vj9mtDNAhVB4mMKHUztCUcQjRwIBw&amp;url=https://developer.microsoft.com/en-us/app-middleware-partners&amp;psig=AFQjCNFdctU6OJlviMmzVX3AK3wCAgJKIw&amp;ust=1467391908422760" TargetMode="External"/><Relationship Id="rId56" Type="http://schemas.openxmlformats.org/officeDocument/2006/relationships/image" Target="../media/image284.png"/><Relationship Id="rId64" Type="http://schemas.openxmlformats.org/officeDocument/2006/relationships/image" Target="../media/image292.png"/><Relationship Id="rId8" Type="http://schemas.openxmlformats.org/officeDocument/2006/relationships/image" Target="../media/image238.png"/><Relationship Id="rId51" Type="http://schemas.openxmlformats.org/officeDocument/2006/relationships/image" Target="../media/image279.png"/><Relationship Id="rId3" Type="http://schemas.openxmlformats.org/officeDocument/2006/relationships/image" Target="../media/image234.png"/><Relationship Id="rId12" Type="http://schemas.openxmlformats.org/officeDocument/2006/relationships/image" Target="../media/image242.png"/><Relationship Id="rId17" Type="http://schemas.openxmlformats.org/officeDocument/2006/relationships/image" Target="../media/image247.png"/><Relationship Id="rId25" Type="http://schemas.openxmlformats.org/officeDocument/2006/relationships/image" Target="../media/image255.png"/><Relationship Id="rId33" Type="http://schemas.openxmlformats.org/officeDocument/2006/relationships/image" Target="../media/image263.png"/><Relationship Id="rId38" Type="http://schemas.openxmlformats.org/officeDocument/2006/relationships/image" Target="../media/image268.png"/><Relationship Id="rId46" Type="http://schemas.openxmlformats.org/officeDocument/2006/relationships/image" Target="../media/image276.png"/><Relationship Id="rId59" Type="http://schemas.openxmlformats.org/officeDocument/2006/relationships/image" Target="../media/image287.png"/><Relationship Id="rId67" Type="http://schemas.openxmlformats.org/officeDocument/2006/relationships/image" Target="../media/image295.png"/><Relationship Id="rId20" Type="http://schemas.openxmlformats.org/officeDocument/2006/relationships/image" Target="../media/image250.png"/><Relationship Id="rId41" Type="http://schemas.openxmlformats.org/officeDocument/2006/relationships/image" Target="../media/image271.png"/><Relationship Id="rId54" Type="http://schemas.openxmlformats.org/officeDocument/2006/relationships/image" Target="../media/image282.png"/><Relationship Id="rId62" Type="http://schemas.openxmlformats.org/officeDocument/2006/relationships/image" Target="../media/image290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1.png"/><Relationship Id="rId3" Type="http://schemas.openxmlformats.org/officeDocument/2006/relationships/image" Target="../media/image296.png"/><Relationship Id="rId7" Type="http://schemas.openxmlformats.org/officeDocument/2006/relationships/image" Target="../media/image30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99.png"/><Relationship Id="rId5" Type="http://schemas.openxmlformats.org/officeDocument/2006/relationships/image" Target="../media/image298.png"/><Relationship Id="rId4" Type="http://schemas.openxmlformats.org/officeDocument/2006/relationships/image" Target="../media/image297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3.jpg"/><Relationship Id="rId2" Type="http://schemas.openxmlformats.org/officeDocument/2006/relationships/image" Target="../media/image30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06.png"/><Relationship Id="rId5" Type="http://schemas.openxmlformats.org/officeDocument/2006/relationships/image" Target="../media/image305.png"/><Relationship Id="rId4" Type="http://schemas.openxmlformats.org/officeDocument/2006/relationships/image" Target="../media/image30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8.tmp"/><Relationship Id="rId1" Type="http://schemas.openxmlformats.org/officeDocument/2006/relationships/slideLayout" Target="../slideLayouts/slideLayout8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10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m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azure.microsoft.com/en-us/roadmap/powershell-in-azure-cloud-shell/" TargetMode="External"/><Relationship Id="rId7" Type="http://schemas.openxmlformats.org/officeDocument/2006/relationships/image" Target="../media/image31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14.png"/><Relationship Id="rId5" Type="http://schemas.openxmlformats.org/officeDocument/2006/relationships/image" Target="../media/image313.png"/><Relationship Id="rId4" Type="http://schemas.openxmlformats.org/officeDocument/2006/relationships/image" Target="../media/image3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m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mp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mp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AGENDA</a:t>
            </a:r>
            <a:endParaRPr lang="ko-KR" alt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906384" y="1218974"/>
            <a:ext cx="2700483" cy="672006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ts val="4000"/>
              </a:lnSpc>
              <a:spcBef>
                <a:spcPct val="0"/>
              </a:spcBef>
              <a:buNone/>
              <a:defRPr sz="3600" b="1" kern="1200" spc="-60" baseline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US" altLang="ko-KR" sz="2000" b="0" spc="-2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001. Cloud Computing</a:t>
            </a:r>
            <a:endParaRPr lang="en-US" sz="2000" b="0" spc="-20" baseline="0" dirty="0">
              <a:solidFill>
                <a:schemeClr val="tx1">
                  <a:lumMod val="95000"/>
                  <a:lumOff val="5000"/>
                </a:schemeClr>
              </a:solidFill>
              <a:latin typeface="+mn-lt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4566920" y="1455743"/>
            <a:ext cx="0" cy="4411975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/>
          <p:cNvSpPr txBox="1">
            <a:spLocks/>
          </p:cNvSpPr>
          <p:nvPr/>
        </p:nvSpPr>
        <p:spPr>
          <a:xfrm>
            <a:off x="4906384" y="2412426"/>
            <a:ext cx="2700483" cy="672006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ts val="4000"/>
              </a:lnSpc>
              <a:spcBef>
                <a:spcPct val="0"/>
              </a:spcBef>
              <a:buNone/>
              <a:defRPr sz="3600" b="1" kern="1200" spc="-60" baseline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US" altLang="ko-KR" sz="2000" b="0" spc="-2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002. Microsoft Azure</a:t>
            </a:r>
            <a:endParaRPr lang="en-US" sz="2000" b="0" spc="-20" dirty="0">
              <a:solidFill>
                <a:schemeClr val="tx1">
                  <a:lumMod val="95000"/>
                  <a:lumOff val="5000"/>
                </a:schemeClr>
              </a:solidFill>
              <a:latin typeface="+mn-lt"/>
            </a:endParaRPr>
          </a:p>
        </p:txBody>
      </p:sp>
      <p:sp>
        <p:nvSpPr>
          <p:cNvPr id="12" name="Subtitle 2"/>
          <p:cNvSpPr txBox="1">
            <a:spLocks/>
          </p:cNvSpPr>
          <p:nvPr/>
        </p:nvSpPr>
        <p:spPr>
          <a:xfrm>
            <a:off x="4840114" y="4154573"/>
            <a:ext cx="4382193" cy="1484453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marL="285750" marR="0" indent="-180000" algn="l" defTabSz="844083" rtl="0" eaLnBrk="1" fontAlgn="auto" latinLnBrk="1" hangingPunct="1">
              <a:lnSpc>
                <a:spcPct val="90000"/>
              </a:lnSpc>
              <a:spcBef>
                <a:spcPts val="92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800" kern="1200" spc="-60" baseline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500"/>
              </a:lnSpc>
              <a:buFontTx/>
              <a:buChar char="-"/>
            </a:pPr>
            <a:r>
              <a:rPr lang="en-US" altLang="ko-KR" sz="1400" spc="0" dirty="0">
                <a:latin typeface="+mn-lt"/>
              </a:rPr>
              <a:t>IaaS - Compute, Storage, Network</a:t>
            </a:r>
          </a:p>
          <a:p>
            <a:pPr>
              <a:lnSpc>
                <a:spcPts val="1500"/>
              </a:lnSpc>
              <a:buFontTx/>
              <a:buChar char="-"/>
            </a:pPr>
            <a:r>
              <a:rPr lang="en-US" altLang="ko-KR" sz="1400" spc="0" dirty="0">
                <a:latin typeface="+mn-lt"/>
              </a:rPr>
              <a:t>PaaS - Container &amp; Application</a:t>
            </a:r>
          </a:p>
          <a:p>
            <a:pPr>
              <a:lnSpc>
                <a:spcPts val="1500"/>
              </a:lnSpc>
              <a:buFontTx/>
              <a:buChar char="-"/>
            </a:pPr>
            <a:r>
              <a:rPr lang="en-US" altLang="ko-KR" sz="1400" spc="0" dirty="0">
                <a:latin typeface="+mn-lt"/>
              </a:rPr>
              <a:t>PaaS - Data &amp; Analytics</a:t>
            </a:r>
          </a:p>
          <a:p>
            <a:pPr>
              <a:lnSpc>
                <a:spcPts val="1500"/>
              </a:lnSpc>
              <a:buFontTx/>
              <a:buChar char="-"/>
            </a:pPr>
            <a:r>
              <a:rPr lang="en-US" altLang="ko-KR" sz="1400" spc="0" dirty="0">
                <a:latin typeface="+mn-lt"/>
              </a:rPr>
              <a:t>Management &amp; Security</a:t>
            </a:r>
            <a:endParaRPr lang="ko-KR" altLang="en-US" sz="1400" spc="0" dirty="0">
              <a:latin typeface="+mn-lt"/>
            </a:endParaRP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4906385" y="3605878"/>
            <a:ext cx="3516162" cy="672006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ts val="4000"/>
              </a:lnSpc>
              <a:spcBef>
                <a:spcPct val="0"/>
              </a:spcBef>
              <a:buNone/>
              <a:defRPr sz="3600" b="1" kern="1200" spc="-60" baseline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US" altLang="ko-KR" sz="2000" b="0" spc="-2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003. Azure Service Overview</a:t>
            </a:r>
            <a:endParaRPr lang="en-US" sz="2000" b="0" spc="-20" dirty="0">
              <a:solidFill>
                <a:schemeClr val="tx1">
                  <a:lumMod val="95000"/>
                  <a:lumOff val="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202481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2F72480-9EAF-BD5A-36D7-460E67C46A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492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839935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2539CBE-8F18-3C0F-1680-53E880C96F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861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084597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AD85838-7919-6E1B-C8AE-E2093B2984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3099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53381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44AA362-7A7E-0FCC-D711-5C78DC67E9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2652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024602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67FBB50-6AE7-CD0A-331C-BFF34A8BE2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3204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11595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6673F90-90AB-EB89-3860-B793C8D4B4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3126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829747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D09A2CD-9DB2-EF26-CCF9-9DC76A7CAF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793814"/>
          </a:xfrm>
          <a:prstGeom prst="rect">
            <a:avLst/>
          </a:prstGeom>
        </p:spPr>
      </p:pic>
      <p:pic>
        <p:nvPicPr>
          <p:cNvPr id="5" name="Picture 2" descr="Data Centers and Computing | Microchip Technology">
            <a:extLst>
              <a:ext uri="{FF2B5EF4-FFF2-40B4-BE49-F238E27FC236}">
                <a16:creationId xmlns:a16="http://schemas.microsoft.com/office/drawing/2014/main" id="{45B121D8-290F-6CB9-58DB-D6087D0544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72" t="11039" r="7831" b="9074"/>
          <a:stretch/>
        </p:blipFill>
        <p:spPr bwMode="auto">
          <a:xfrm>
            <a:off x="3640559" y="1078544"/>
            <a:ext cx="8208708" cy="5478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298868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6026DB5-E456-07DC-DF9C-4E3AC69932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351434" cy="6854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751205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D174CA6-11A6-1F48-286F-3A1B87A995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3710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86578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D4BFB78-E4C2-69A6-502D-A6D740C261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360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628654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Cloud Computing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156225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2EDD1EB-7812-74CA-09C0-040AD36807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4703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535770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2C9AAAE-3B9E-2C75-0146-5CE5047166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39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788521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935F5CC-82AD-0EFA-72A2-0B4B8F0AE0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204" y="48909"/>
            <a:ext cx="12192000" cy="6760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095610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E9994B-65F1-430B-88B1-570201EC145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IaaS? </a:t>
            </a:r>
            <a:r>
              <a:rPr lang="en-US" altLang="ko-KR" dirty="0" err="1"/>
              <a:t>Paas</a:t>
            </a:r>
            <a:r>
              <a:rPr lang="en-US" altLang="ko-KR" dirty="0"/>
              <a:t>? </a:t>
            </a:r>
            <a:r>
              <a:rPr lang="en-US" altLang="ko-KR" dirty="0" err="1"/>
              <a:t>Saas</a:t>
            </a:r>
            <a:endParaRPr lang="ko-KR" altLang="en-US" dirty="0"/>
          </a:p>
        </p:txBody>
      </p:sp>
      <p:pic>
        <p:nvPicPr>
          <p:cNvPr id="65" name="그림 64">
            <a:extLst>
              <a:ext uri="{FF2B5EF4-FFF2-40B4-BE49-F238E27FC236}">
                <a16:creationId xmlns:a16="http://schemas.microsoft.com/office/drawing/2014/main" id="{B729BF78-12B9-FE41-8A11-17FE526D30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784" y="1400576"/>
            <a:ext cx="11838589" cy="3913983"/>
          </a:xfrm>
          <a:prstGeom prst="rect">
            <a:avLst/>
          </a:prstGeom>
        </p:spPr>
      </p:pic>
      <p:sp>
        <p:nvSpPr>
          <p:cNvPr id="68" name="직사각형 67">
            <a:extLst>
              <a:ext uri="{FF2B5EF4-FFF2-40B4-BE49-F238E27FC236}">
                <a16:creationId xmlns:a16="http://schemas.microsoft.com/office/drawing/2014/main" id="{FF828963-067C-D044-8CFD-299086B6D172}"/>
              </a:ext>
            </a:extLst>
          </p:cNvPr>
          <p:cNvSpPr/>
          <p:nvPr/>
        </p:nvSpPr>
        <p:spPr>
          <a:xfrm>
            <a:off x="414988" y="5487557"/>
            <a:ext cx="6124112" cy="93987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hlinkClick r:id="rId4"/>
              </a:rPr>
              <a:t>https://azure.microsoft.com/ko-kr/overview/what-is-</a:t>
            </a:r>
            <a:r>
              <a:rPr lang="en-US" altLang="ko-KR" dirty="0" err="1">
                <a:hlinkClick r:id="rId4"/>
              </a:rPr>
              <a:t>i</a:t>
            </a:r>
            <a:r>
              <a:rPr lang="ko-KR" altLang="en-US" dirty="0" err="1">
                <a:hlinkClick r:id="rId4"/>
              </a:rPr>
              <a:t>aas</a:t>
            </a:r>
            <a:r>
              <a:rPr lang="ko-KR" altLang="en-US" dirty="0">
                <a:hlinkClick r:id="rId4"/>
              </a:rPr>
              <a:t>/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571927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34DB6384-E977-D99D-9BB7-10A2754E32EC}"/>
              </a:ext>
            </a:extLst>
          </p:cNvPr>
          <p:cNvSpPr txBox="1"/>
          <p:nvPr/>
        </p:nvSpPr>
        <p:spPr>
          <a:xfrm>
            <a:off x="2343851" y="2721114"/>
            <a:ext cx="75042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/>
              <a:t>Cloud</a:t>
            </a:r>
            <a:r>
              <a:rPr lang="ko-KR" altLang="en-US" sz="4000" dirty="0"/>
              <a:t> </a:t>
            </a:r>
            <a:r>
              <a:rPr lang="en-US" altLang="ko-KR" sz="4000" dirty="0"/>
              <a:t>=</a:t>
            </a:r>
            <a:r>
              <a:rPr lang="ko-KR" altLang="en-US" sz="4000" dirty="0"/>
              <a:t> </a:t>
            </a:r>
            <a:r>
              <a:rPr lang="en-US" altLang="ko-KR" sz="4000" dirty="0"/>
              <a:t>Virtualization + Network</a:t>
            </a:r>
            <a:endParaRPr lang="ko-KR" altLang="en-US" sz="4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6E48349-693F-5A9E-4E24-F3AFD056F7E3}"/>
              </a:ext>
            </a:extLst>
          </p:cNvPr>
          <p:cNvSpPr txBox="1"/>
          <p:nvPr/>
        </p:nvSpPr>
        <p:spPr>
          <a:xfrm>
            <a:off x="4173220" y="3365500"/>
            <a:ext cx="3275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Server + Storage + Network…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471550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5">
            <a:extLst>
              <a:ext uri="{FF2B5EF4-FFF2-40B4-BE49-F238E27FC236}">
                <a16:creationId xmlns:a16="http://schemas.microsoft.com/office/drawing/2014/main" id="{AF2CA669-5165-4646-4EEE-619FC0C3D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250" y="668875"/>
            <a:ext cx="7717500" cy="572700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ko-KR" dirty="0"/>
              <a:t>Virtual Machines</a:t>
            </a:r>
            <a:endParaRPr lang="ko-KR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22A6447-7A32-F269-662F-B1600FE4FF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85" t="4807" r="62705" b="52088"/>
          <a:stretch/>
        </p:blipFill>
        <p:spPr bwMode="auto">
          <a:xfrm>
            <a:off x="4618972" y="1377123"/>
            <a:ext cx="2954056" cy="3372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7A04FD57-1E87-B08A-41AE-B1B3D91DAEFC}"/>
              </a:ext>
            </a:extLst>
          </p:cNvPr>
          <p:cNvGrpSpPr/>
          <p:nvPr/>
        </p:nvGrpSpPr>
        <p:grpSpPr>
          <a:xfrm>
            <a:off x="2416767" y="4905895"/>
            <a:ext cx="7358467" cy="1421476"/>
            <a:chOff x="2414656" y="4905895"/>
            <a:chExt cx="7358467" cy="1421476"/>
          </a:xfrm>
        </p:grpSpPr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ED728FE7-4438-40E9-58A7-712A47EDB19A}"/>
                </a:ext>
              </a:extLst>
            </p:cNvPr>
            <p:cNvSpPr/>
            <p:nvPr/>
          </p:nvSpPr>
          <p:spPr>
            <a:xfrm>
              <a:off x="2418876" y="4905895"/>
              <a:ext cx="7354247" cy="1421476"/>
            </a:xfrm>
            <a:prstGeom prst="roundRect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" name="Picture 6">
              <a:extLst>
                <a:ext uri="{FF2B5EF4-FFF2-40B4-BE49-F238E27FC236}">
                  <a16:creationId xmlns:a16="http://schemas.microsoft.com/office/drawing/2014/main" id="{9E44C9CB-5F09-009D-608D-483575ECF4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22399" y="5106359"/>
              <a:ext cx="1042504" cy="3601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14" descr="AWS] EC2란 무엇인가. AWS 뿌시기 4탄은 AWS에서 가장 핵심 서비스라고 할 수 있는… | by seoyeon hwang |  Medium">
              <a:extLst>
                <a:ext uri="{FF2B5EF4-FFF2-40B4-BE49-F238E27FC236}">
                  <a16:creationId xmlns:a16="http://schemas.microsoft.com/office/drawing/2014/main" id="{CAE47B52-07AD-E496-D296-A8469A5BDBD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4057" y="5817865"/>
              <a:ext cx="367464" cy="3674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16">
              <a:extLst>
                <a:ext uri="{FF2B5EF4-FFF2-40B4-BE49-F238E27FC236}">
                  <a16:creationId xmlns:a16="http://schemas.microsoft.com/office/drawing/2014/main" id="{69FC5A19-7AED-EAC1-40A4-CF37439CC7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19449" y="5803121"/>
              <a:ext cx="396953" cy="3969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98B56F16-26CC-F26D-1906-D939CD4D761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5040" y="5033193"/>
              <a:ext cx="506471" cy="506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4">
              <a:extLst>
                <a:ext uri="{FF2B5EF4-FFF2-40B4-BE49-F238E27FC236}">
                  <a16:creationId xmlns:a16="http://schemas.microsoft.com/office/drawing/2014/main" id="{CD4DAAF5-230B-33B9-DEC6-C699441762B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062"/>
            <a:stretch/>
          </p:blipFill>
          <p:spPr bwMode="auto">
            <a:xfrm>
              <a:off x="5095703" y="5197855"/>
              <a:ext cx="1042504" cy="1771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그래픽 12">
              <a:extLst>
                <a:ext uri="{FF2B5EF4-FFF2-40B4-BE49-F238E27FC236}">
                  <a16:creationId xmlns:a16="http://schemas.microsoft.com/office/drawing/2014/main" id="{4A38CA04-F3B0-36F9-737D-E05E7EB3998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298430" y="5817865"/>
              <a:ext cx="367464" cy="367464"/>
            </a:xfrm>
            <a:prstGeom prst="rect">
              <a:avLst/>
            </a:prstGeom>
          </p:spPr>
        </p:pic>
        <p:sp>
          <p:nvSpPr>
            <p:cNvPr id="14" name="Google Shape;1141;p29">
              <a:extLst>
                <a:ext uri="{FF2B5EF4-FFF2-40B4-BE49-F238E27FC236}">
                  <a16:creationId xmlns:a16="http://schemas.microsoft.com/office/drawing/2014/main" id="{51969EC6-0A0C-3C86-5D88-033C23CC5494}"/>
                </a:ext>
              </a:extLst>
            </p:cNvPr>
            <p:cNvSpPr txBox="1"/>
            <p:nvPr/>
          </p:nvSpPr>
          <p:spPr>
            <a:xfrm flipH="1">
              <a:off x="2414656" y="5112128"/>
              <a:ext cx="1806192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2200" b="1" dirty="0">
                  <a:solidFill>
                    <a:schemeClr val="accent6"/>
                  </a:solidFill>
                  <a:latin typeface="Indie Flower"/>
                  <a:ea typeface="Indie Flower"/>
                  <a:cs typeface="Indie Flower"/>
                  <a:sym typeface="Indie Flower"/>
                </a:rPr>
                <a:t>Hypervisor</a:t>
              </a:r>
              <a:endParaRPr sz="2200" b="1" dirty="0">
                <a:solidFill>
                  <a:schemeClr val="accent6"/>
                </a:solidFill>
                <a:latin typeface="Indie Flower"/>
                <a:ea typeface="Indie Flower"/>
                <a:cs typeface="Indie Flower"/>
                <a:sym typeface="Indie Flower"/>
              </a:endParaRPr>
            </a:p>
          </p:txBody>
        </p:sp>
        <p:sp>
          <p:nvSpPr>
            <p:cNvPr id="15" name="Google Shape;1141;p29">
              <a:extLst>
                <a:ext uri="{FF2B5EF4-FFF2-40B4-BE49-F238E27FC236}">
                  <a16:creationId xmlns:a16="http://schemas.microsoft.com/office/drawing/2014/main" id="{AE23FD67-097B-CFCA-6418-CFB7CF11AD78}"/>
                </a:ext>
              </a:extLst>
            </p:cNvPr>
            <p:cNvSpPr txBox="1"/>
            <p:nvPr/>
          </p:nvSpPr>
          <p:spPr>
            <a:xfrm flipH="1">
              <a:off x="2414656" y="5827297"/>
              <a:ext cx="1806192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2200" b="1" dirty="0">
                  <a:solidFill>
                    <a:schemeClr val="accent6"/>
                  </a:solidFill>
                  <a:latin typeface="Indie Flower"/>
                  <a:ea typeface="Indie Flower"/>
                  <a:cs typeface="Indie Flower"/>
                  <a:sym typeface="Indie Flower"/>
                </a:rPr>
                <a:t>Cloud VM</a:t>
              </a:r>
              <a:endParaRPr sz="2200" b="1" dirty="0">
                <a:solidFill>
                  <a:schemeClr val="accent6"/>
                </a:solidFill>
                <a:latin typeface="Indie Flower"/>
                <a:ea typeface="Indie Flower"/>
                <a:cs typeface="Indie Flower"/>
                <a:sym typeface="Indie Flower"/>
              </a:endParaRPr>
            </a:p>
          </p:txBody>
        </p:sp>
        <p:pic>
          <p:nvPicPr>
            <p:cNvPr id="16" name="Picture 12">
              <a:extLst>
                <a:ext uri="{FF2B5EF4-FFF2-40B4-BE49-F238E27FC236}">
                  <a16:creationId xmlns:a16="http://schemas.microsoft.com/office/drawing/2014/main" id="{F62DF13F-5ED2-210B-CF29-1D4C325695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49095" y="5106359"/>
              <a:ext cx="865412" cy="3601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14">
              <a:extLst>
                <a:ext uri="{FF2B5EF4-FFF2-40B4-BE49-F238E27FC236}">
                  <a16:creationId xmlns:a16="http://schemas.microsoft.com/office/drawing/2014/main" id="{F9479556-8A04-3AD2-278A-8F2406FA3B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98699" y="5141927"/>
              <a:ext cx="912639" cy="2890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9934647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가상 머신, 컨테이너 및 서버리스 컴퓨팅의 비교를 보여주는 다이어그램">
            <a:extLst>
              <a:ext uri="{FF2B5EF4-FFF2-40B4-BE49-F238E27FC236}">
                <a16:creationId xmlns:a16="http://schemas.microsoft.com/office/drawing/2014/main" id="{18FBC23E-4157-45BB-AB0A-C7CF521A7D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1331" y="2241272"/>
            <a:ext cx="9753600" cy="381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B363277-5433-413C-B918-7352D262A371}"/>
              </a:ext>
            </a:extLst>
          </p:cNvPr>
          <p:cNvSpPr txBox="1"/>
          <p:nvPr/>
        </p:nvSpPr>
        <p:spPr>
          <a:xfrm>
            <a:off x="496701" y="1376247"/>
            <a:ext cx="60941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https://bit.ly/3i1SNLU</a:t>
            </a:r>
          </a:p>
        </p:txBody>
      </p:sp>
    </p:spTree>
    <p:extLst>
      <p:ext uri="{BB962C8B-B14F-4D97-AF65-F5344CB8AC3E}">
        <p14:creationId xmlns:p14="http://schemas.microsoft.com/office/powerpoint/2010/main" val="6005757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502CE795-AEB9-438B-9A9D-12BCF2E7CC4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z="4400" dirty="0">
                <a:solidFill>
                  <a:srgbClr val="404040"/>
                </a:solidFill>
              </a:rPr>
              <a:t>Microsoft</a:t>
            </a:r>
            <a:r>
              <a:rPr lang="ko-KR" altLang="en-US" sz="4400" dirty="0">
                <a:solidFill>
                  <a:srgbClr val="404040"/>
                </a:solidFill>
              </a:rPr>
              <a:t> </a:t>
            </a:r>
            <a:r>
              <a:rPr lang="en-US" altLang="ko-KR" sz="4400" dirty="0">
                <a:solidFill>
                  <a:srgbClr val="404040"/>
                </a:solidFill>
              </a:rPr>
              <a:t>Azure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728664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/>
        <p:txBody>
          <a:bodyPr lIns="0" anchor="ctr">
            <a:normAutofit/>
          </a:bodyPr>
          <a:lstStyle>
            <a:lvl1pPr marL="0"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altLang="ko-KR" sz="2400" b="1" kern="1200" spc="-60" baseline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US" altLang="ko-KR" dirty="0"/>
              <a:t>Microsoft Cloud – Full Stack</a:t>
            </a:r>
            <a:endParaRPr lang="en-US" dirty="0"/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660E6635-2F2C-4566-A84B-732290ADAE3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err="1"/>
              <a:t>온프레미스</a:t>
            </a:r>
            <a:r>
              <a:rPr lang="ko-KR" altLang="en-US" dirty="0"/>
              <a:t> 가상화부터 </a:t>
            </a:r>
            <a:r>
              <a:rPr lang="en-US" altLang="ko-KR" dirty="0"/>
              <a:t>Public Cloud</a:t>
            </a:r>
            <a:r>
              <a:rPr lang="ko-KR" altLang="en-US" dirty="0"/>
              <a:t>까지</a:t>
            </a:r>
          </a:p>
        </p:txBody>
      </p:sp>
      <p:sp>
        <p:nvSpPr>
          <p:cNvPr id="6" name="부제목 5"/>
          <p:cNvSpPr txBox="1">
            <a:spLocks/>
          </p:cNvSpPr>
          <p:nvPr/>
        </p:nvSpPr>
        <p:spPr>
          <a:xfrm>
            <a:off x="4672668" y="340310"/>
            <a:ext cx="4236438" cy="324669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 spc="-60" baseline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pc="-90" dirty="0"/>
          </a:p>
        </p:txBody>
      </p:sp>
      <p:grpSp>
        <p:nvGrpSpPr>
          <p:cNvPr id="8" name="Group 17">
            <a:extLst>
              <a:ext uri="{FF2B5EF4-FFF2-40B4-BE49-F238E27FC236}">
                <a16:creationId xmlns:a16="http://schemas.microsoft.com/office/drawing/2014/main" id="{4138B26C-C364-43A7-A54A-3974A40814E3}"/>
              </a:ext>
            </a:extLst>
          </p:cNvPr>
          <p:cNvGrpSpPr/>
          <p:nvPr/>
        </p:nvGrpSpPr>
        <p:grpSpPr>
          <a:xfrm>
            <a:off x="1147778" y="1223000"/>
            <a:ext cx="9896443" cy="5124372"/>
            <a:chOff x="491515" y="790013"/>
            <a:chExt cx="7684907" cy="4163583"/>
          </a:xfrm>
        </p:grpSpPr>
        <p:sp>
          <p:nvSpPr>
            <p:cNvPr id="9" name="모서리가 둥근 직사각형 437">
              <a:extLst>
                <a:ext uri="{FF2B5EF4-FFF2-40B4-BE49-F238E27FC236}">
                  <a16:creationId xmlns:a16="http://schemas.microsoft.com/office/drawing/2014/main" id="{77EAABE9-8E5A-48E9-98CA-C08AB3FC59B7}"/>
                </a:ext>
              </a:extLst>
            </p:cNvPr>
            <p:cNvSpPr/>
            <p:nvPr/>
          </p:nvSpPr>
          <p:spPr>
            <a:xfrm>
              <a:off x="4062855" y="3936675"/>
              <a:ext cx="455625" cy="1007453"/>
            </a:xfrm>
            <a:prstGeom prst="roundRect">
              <a:avLst>
                <a:gd name="adj" fmla="val 6453"/>
              </a:avLst>
            </a:prstGeom>
            <a:gradFill flip="none" rotWithShape="1">
              <a:gsLst>
                <a:gs pos="0">
                  <a:srgbClr val="FAC498"/>
                </a:gs>
                <a:gs pos="100000">
                  <a:srgbClr val="F69746"/>
                </a:gs>
              </a:gsLst>
              <a:lin ang="5400000" scaled="1"/>
              <a:tileRect/>
            </a:gradFill>
            <a:ln w="19050" cap="flat" cmpd="sng" algn="ctr">
              <a:solidFill>
                <a:sysClr val="window" lastClr="FFFFFF">
                  <a:lumMod val="50000"/>
                </a:sysClr>
              </a:solidFill>
              <a:prstDash val="solid"/>
            </a:ln>
            <a:effectLst/>
          </p:spPr>
          <p:txBody>
            <a:bodyPr lIns="18225" tIns="18225" rIns="18225" bIns="18225" anchor="ctr"/>
            <a:lstStyle/>
            <a:p>
              <a:pPr marL="0" marR="0" lvl="0" indent="0" algn="ctr" defTabSz="4629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900" b="1" i="0" u="none" strike="noStrike" kern="0" cap="none" spc="0" normalizeH="0" baseline="0" noProof="0" dirty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Segoe UI" panose="020B0502040204020203" pitchFamily="34" charset="0"/>
                </a:rPr>
                <a:t>IaaS</a:t>
              </a:r>
              <a:endParaRPr kumimoji="0" lang="ko-KR" altLang="en-US" sz="900" b="1" i="0" u="none" strike="noStrike" kern="0" cap="none" spc="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endParaRPr>
            </a:p>
          </p:txBody>
        </p:sp>
        <p:sp>
          <p:nvSpPr>
            <p:cNvPr id="10" name="모서리가 둥근 직사각형 721">
              <a:extLst>
                <a:ext uri="{FF2B5EF4-FFF2-40B4-BE49-F238E27FC236}">
                  <a16:creationId xmlns:a16="http://schemas.microsoft.com/office/drawing/2014/main" id="{0B6E6CA7-C593-4A14-B3EA-D033BE7B9675}"/>
                </a:ext>
              </a:extLst>
            </p:cNvPr>
            <p:cNvSpPr/>
            <p:nvPr/>
          </p:nvSpPr>
          <p:spPr>
            <a:xfrm>
              <a:off x="4062855" y="1003849"/>
              <a:ext cx="455625" cy="935409"/>
            </a:xfrm>
            <a:prstGeom prst="roundRect">
              <a:avLst>
                <a:gd name="adj" fmla="val 8195"/>
              </a:avLst>
            </a:prstGeom>
            <a:gradFill flip="none" rotWithShape="1">
              <a:gsLst>
                <a:gs pos="0">
                  <a:srgbClr val="A7D6E3"/>
                </a:gs>
                <a:gs pos="100000">
                  <a:srgbClr val="4AACC5"/>
                </a:gs>
              </a:gsLst>
              <a:lin ang="5400000" scaled="1"/>
              <a:tileRect/>
            </a:gradFill>
            <a:ln w="19050" cap="flat" cmpd="sng" algn="ctr">
              <a:solidFill>
                <a:sysClr val="window" lastClr="FFFFFF">
                  <a:lumMod val="50000"/>
                </a:sysClr>
              </a:solidFill>
              <a:prstDash val="solid"/>
            </a:ln>
            <a:effectLst/>
          </p:spPr>
          <p:txBody>
            <a:bodyPr lIns="0" tIns="18225" rIns="0" bIns="18225" anchor="ctr"/>
            <a:lstStyle/>
            <a:p>
              <a:pPr marL="0" marR="0" lvl="0" indent="0" algn="ctr" defTabSz="4629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900" b="1" i="0" u="none" strike="noStrike" kern="0" cap="none" spc="0" normalizeH="0" baseline="0" noProof="0" dirty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Segoe UI" panose="020B0502040204020203" pitchFamily="34" charset="0"/>
                </a:rPr>
                <a:t>SaaS</a:t>
              </a:r>
              <a:endParaRPr kumimoji="0" lang="ko-KR" altLang="en-US" sz="900" b="1" i="0" u="none" strike="noStrike" kern="0" cap="none" spc="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endParaRPr>
            </a:p>
          </p:txBody>
        </p:sp>
        <p:grpSp>
          <p:nvGrpSpPr>
            <p:cNvPr id="11" name="Group 20">
              <a:extLst>
                <a:ext uri="{FF2B5EF4-FFF2-40B4-BE49-F238E27FC236}">
                  <a16:creationId xmlns:a16="http://schemas.microsoft.com/office/drawing/2014/main" id="{AAE9ED90-9319-4984-B770-EA18612B2FDC}"/>
                </a:ext>
              </a:extLst>
            </p:cNvPr>
            <p:cNvGrpSpPr/>
            <p:nvPr/>
          </p:nvGrpSpPr>
          <p:grpSpPr>
            <a:xfrm>
              <a:off x="491516" y="4293552"/>
              <a:ext cx="3499200" cy="318938"/>
              <a:chOff x="566741" y="8211652"/>
              <a:chExt cx="6912000" cy="630000"/>
            </a:xfrm>
          </p:grpSpPr>
          <p:sp>
            <p:nvSpPr>
              <p:cNvPr id="360" name="AutoShape 7">
                <a:extLst>
                  <a:ext uri="{FF2B5EF4-FFF2-40B4-BE49-F238E27FC236}">
                    <a16:creationId xmlns:a16="http://schemas.microsoft.com/office/drawing/2014/main" id="{64F898AF-0305-42F6-8D7A-7A8010AF4D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6741" y="8211652"/>
                <a:ext cx="6912000" cy="630000"/>
              </a:xfrm>
              <a:prstGeom prst="roundRect">
                <a:avLst>
                  <a:gd name="adj" fmla="val 3651"/>
                </a:avLst>
              </a:prstGeom>
              <a:solidFill>
                <a:srgbClr val="B3CBE0"/>
              </a:solidFill>
              <a:ln w="12700" algn="ctr">
                <a:noFill/>
                <a:miter lim="800000"/>
                <a:headEnd/>
                <a:tailEnd/>
              </a:ln>
              <a:effectLst/>
            </p:spPr>
            <p:txBody>
              <a:bodyPr wrap="none" lIns="54675" tIns="18225" rIns="18225" bIns="18225" anchor="ctr"/>
              <a:lstStyle/>
              <a:p>
                <a:pPr marL="0" marR="0" lvl="0" indent="0" algn="l" defTabSz="462961" rtl="0" eaLnBrk="0" fontAlgn="auto" latinLnBrk="1" hangingPunct="0">
                  <a:lnSpc>
                    <a:spcPct val="110000"/>
                  </a:lnSpc>
                  <a:spcBef>
                    <a:spcPts val="0"/>
                  </a:spcBef>
                  <a:spcAft>
                    <a:spcPts val="152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900" b="1" i="0" u="none" strike="noStrike" kern="0" cap="none" spc="0" normalizeH="0" baseline="0" noProof="0" dirty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Segoe UI Semibold" panose="020B0702040204020203" pitchFamily="34" charset="0"/>
                  </a:rPr>
                  <a:t>가상화</a:t>
                </a:r>
                <a:r>
                  <a:rPr kumimoji="0" lang="en-US" altLang="ko-KR" sz="900" b="1" i="0" u="none" strike="noStrike" kern="0" cap="none" spc="0" normalizeH="0" baseline="0" noProof="0" dirty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Segoe UI Semibold" panose="020B0702040204020203" pitchFamily="34" charset="0"/>
                  </a:rPr>
                  <a:t>/Private Cloud</a:t>
                </a:r>
                <a:endParaRPr kumimoji="0" lang="en-US" altLang="ko-KR" sz="1000" b="1" i="0" u="none" strike="noStrike" kern="0" cap="none" spc="0" normalizeH="0" baseline="0" noProof="0" dirty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Segoe UI Semibold" panose="020B0702040204020203" pitchFamily="34" charset="0"/>
                </a:endParaRPr>
              </a:p>
              <a:p>
                <a:pPr marL="0" marR="0" lvl="0" indent="0" algn="l" defTabSz="462961" rtl="0" eaLnBrk="0" fontAlgn="auto" latinLnBrk="1" hangingPunct="0">
                  <a:lnSpc>
                    <a:spcPct val="110000"/>
                  </a:lnSpc>
                  <a:spcBef>
                    <a:spcPts val="0"/>
                  </a:spcBef>
                  <a:spcAft>
                    <a:spcPts val="152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600" b="0" i="0" u="none" strike="noStrike" kern="0" cap="none" spc="0" normalizeH="0" baseline="0" noProof="0" dirty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Segoe UI" panose="020B0502040204020203" pitchFamily="34" charset="0"/>
                  </a:rPr>
                  <a:t>(Virtualization/Hypervisor)</a:t>
                </a:r>
                <a:endParaRPr kumimoji="0" lang="ko-KR" altLang="en-US" sz="600" b="0" i="0" u="none" strike="noStrike" kern="0" cap="none" spc="0" normalizeH="0" baseline="0" noProof="0" dirty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Segoe UI" panose="020B0502040204020203" pitchFamily="34" charset="0"/>
                </a:endParaRPr>
              </a:p>
            </p:txBody>
          </p:sp>
          <p:sp>
            <p:nvSpPr>
              <p:cNvPr id="361" name="모서리가 둥근 직사각형 459">
                <a:extLst>
                  <a:ext uri="{FF2B5EF4-FFF2-40B4-BE49-F238E27FC236}">
                    <a16:creationId xmlns:a16="http://schemas.microsoft.com/office/drawing/2014/main" id="{CF095B65-F3E1-4983-81D6-2BA4968E134C}"/>
                  </a:ext>
                </a:extLst>
              </p:cNvPr>
              <p:cNvSpPr/>
              <p:nvPr/>
            </p:nvSpPr>
            <p:spPr bwMode="auto">
              <a:xfrm>
                <a:off x="2711745" y="8243961"/>
                <a:ext cx="4661693" cy="540000"/>
              </a:xfrm>
              <a:prstGeom prst="roundRect">
                <a:avLst>
                  <a:gd name="adj" fmla="val 6868"/>
                </a:avLst>
              </a:prstGeom>
              <a:solidFill>
                <a:srgbClr val="F8F9FB"/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lIns="18225" tIns="18225" rIns="18225" bIns="18225" anchor="ctr"/>
              <a:lstStyle/>
              <a:p>
                <a:pPr marL="0" marR="0" lvl="0" indent="0" algn="ctr" defTabSz="462961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700" b="1" i="0" u="none" strike="noStrike" kern="0" cap="none" spc="0" normalizeH="0" baseline="0" noProof="0" dirty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Segoe UI Semibold" panose="020B0702040204020203" pitchFamily="34" charset="0"/>
                </a:endParaRPr>
              </a:p>
            </p:txBody>
          </p:sp>
          <p:pic>
            <p:nvPicPr>
              <p:cNvPr id="362" name="Picture 2" descr="https://wateroxconsulting.com/wp-content/uploads/2015/10/Microsoft-Hyper-V-Logo.png">
                <a:extLst>
                  <a:ext uri="{FF2B5EF4-FFF2-40B4-BE49-F238E27FC236}">
                    <a16:creationId xmlns:a16="http://schemas.microsoft.com/office/drawing/2014/main" id="{B6FFCCF2-FFA2-43C5-9FF0-93A1531741F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591" b="7405"/>
              <a:stretch/>
            </p:blipFill>
            <p:spPr bwMode="auto">
              <a:xfrm>
                <a:off x="4503091" y="8336126"/>
                <a:ext cx="939265" cy="35022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2" name="Group 21">
              <a:extLst>
                <a:ext uri="{FF2B5EF4-FFF2-40B4-BE49-F238E27FC236}">
                  <a16:creationId xmlns:a16="http://schemas.microsoft.com/office/drawing/2014/main" id="{A7BAC12E-FAAD-4EB4-8131-7A6451F526B4}"/>
                </a:ext>
              </a:extLst>
            </p:cNvPr>
            <p:cNvGrpSpPr/>
            <p:nvPr/>
          </p:nvGrpSpPr>
          <p:grpSpPr>
            <a:xfrm>
              <a:off x="491516" y="3955644"/>
              <a:ext cx="3499200" cy="318938"/>
              <a:chOff x="566741" y="7544181"/>
              <a:chExt cx="6912000" cy="630000"/>
            </a:xfrm>
          </p:grpSpPr>
          <p:sp>
            <p:nvSpPr>
              <p:cNvPr id="356" name="AutoShape 7">
                <a:extLst>
                  <a:ext uri="{FF2B5EF4-FFF2-40B4-BE49-F238E27FC236}">
                    <a16:creationId xmlns:a16="http://schemas.microsoft.com/office/drawing/2014/main" id="{F0192A37-00C0-46EC-A822-472F289ED6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6741" y="7544181"/>
                <a:ext cx="6912000" cy="630000"/>
              </a:xfrm>
              <a:prstGeom prst="roundRect">
                <a:avLst>
                  <a:gd name="adj" fmla="val 3651"/>
                </a:avLst>
              </a:prstGeom>
              <a:solidFill>
                <a:srgbClr val="B3CBE0"/>
              </a:solidFill>
              <a:ln w="12700" algn="ctr">
                <a:noFill/>
                <a:miter lim="800000"/>
                <a:headEnd/>
                <a:tailEnd/>
              </a:ln>
              <a:effectLst/>
            </p:spPr>
            <p:txBody>
              <a:bodyPr wrap="none" lIns="54675" tIns="18225" rIns="18225" bIns="18225" anchor="ctr"/>
              <a:lstStyle/>
              <a:p>
                <a:pPr marL="0" marR="0" lvl="0" indent="0" algn="l" defTabSz="462961" rtl="0" eaLnBrk="0" fontAlgn="auto" latinLnBrk="0" hangingPunct="0">
                  <a:lnSpc>
                    <a:spcPct val="110000"/>
                  </a:lnSpc>
                  <a:spcBef>
                    <a:spcPts val="0"/>
                  </a:spcBef>
                  <a:spcAft>
                    <a:spcPts val="152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900" b="1" i="0" u="none" strike="noStrike" kern="0" cap="none" spc="0" normalizeH="0" baseline="0" noProof="0" dirty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Segoe UI Semibold" panose="020B0702040204020203" pitchFamily="34" charset="0"/>
                  </a:rPr>
                  <a:t>운영체제</a:t>
                </a:r>
                <a:endParaRPr kumimoji="0" lang="en-US" altLang="ko-KR" sz="1000" b="1" i="0" u="none" strike="noStrike" kern="0" cap="none" spc="0" normalizeH="0" baseline="0" noProof="0" dirty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Segoe UI Semibold" panose="020B0702040204020203" pitchFamily="34" charset="0"/>
                </a:endParaRPr>
              </a:p>
              <a:p>
                <a:pPr marL="0" marR="0" lvl="0" indent="0" algn="l" defTabSz="462961" rtl="0" eaLnBrk="0" fontAlgn="auto" latinLnBrk="0" hangingPunct="0">
                  <a:lnSpc>
                    <a:spcPct val="110000"/>
                  </a:lnSpc>
                  <a:spcBef>
                    <a:spcPts val="0"/>
                  </a:spcBef>
                  <a:spcAft>
                    <a:spcPts val="152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600" b="0" i="0" u="none" strike="noStrike" kern="0" cap="none" spc="0" normalizeH="0" baseline="0" noProof="0" dirty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Segoe UI" panose="020B0502040204020203" pitchFamily="34" charset="0"/>
                  </a:rPr>
                  <a:t>(Operating System)</a:t>
                </a:r>
                <a:endParaRPr kumimoji="0" lang="ko-KR" altLang="en-US" sz="600" b="0" i="0" u="none" strike="noStrike" kern="0" cap="none" spc="0" normalizeH="0" baseline="0" noProof="0" dirty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Segoe UI" panose="020B0502040204020203" pitchFamily="34" charset="0"/>
                </a:endParaRPr>
              </a:p>
            </p:txBody>
          </p:sp>
          <p:sp>
            <p:nvSpPr>
              <p:cNvPr id="357" name="모서리가 둥근 직사각형 459">
                <a:extLst>
                  <a:ext uri="{FF2B5EF4-FFF2-40B4-BE49-F238E27FC236}">
                    <a16:creationId xmlns:a16="http://schemas.microsoft.com/office/drawing/2014/main" id="{52D43BB6-659F-4AFB-964F-41B3A001E487}"/>
                  </a:ext>
                </a:extLst>
              </p:cNvPr>
              <p:cNvSpPr/>
              <p:nvPr/>
            </p:nvSpPr>
            <p:spPr bwMode="auto">
              <a:xfrm>
                <a:off x="2716530" y="7589181"/>
                <a:ext cx="2343562" cy="540000"/>
              </a:xfrm>
              <a:prstGeom prst="roundRect">
                <a:avLst>
                  <a:gd name="adj" fmla="val 6868"/>
                </a:avLst>
              </a:prstGeom>
              <a:solidFill>
                <a:srgbClr val="F8F9FB"/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lIns="18225" tIns="18225" rIns="18225" bIns="18225" anchor="ctr"/>
              <a:lstStyle/>
              <a:p>
                <a:pPr marL="0" marR="0" lvl="0" indent="0" algn="ctr" defTabSz="46296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700" b="1" i="0" u="none" strike="noStrike" kern="0" cap="none" spc="0" normalizeH="0" baseline="0" noProof="0" dirty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Segoe UI Semibold" panose="020B0702040204020203" pitchFamily="34" charset="0"/>
                </a:endParaRPr>
              </a:p>
            </p:txBody>
          </p:sp>
          <p:sp>
            <p:nvSpPr>
              <p:cNvPr id="358" name="모서리가 둥근 직사각형 459">
                <a:extLst>
                  <a:ext uri="{FF2B5EF4-FFF2-40B4-BE49-F238E27FC236}">
                    <a16:creationId xmlns:a16="http://schemas.microsoft.com/office/drawing/2014/main" id="{347E30B3-D575-4020-ADEC-E966F723AD10}"/>
                  </a:ext>
                </a:extLst>
              </p:cNvPr>
              <p:cNvSpPr/>
              <p:nvPr/>
            </p:nvSpPr>
            <p:spPr bwMode="auto">
              <a:xfrm>
                <a:off x="5150009" y="7589181"/>
                <a:ext cx="2210521" cy="540000"/>
              </a:xfrm>
              <a:prstGeom prst="roundRect">
                <a:avLst>
                  <a:gd name="adj" fmla="val 6868"/>
                </a:avLst>
              </a:prstGeom>
              <a:solidFill>
                <a:sysClr val="window" lastClr="FFFFFF">
                  <a:lumMod val="75000"/>
                </a:sysClr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lIns="18225" tIns="18225" rIns="18225" bIns="18225" anchor="ctr"/>
              <a:lstStyle/>
              <a:p>
                <a:pPr marL="0" marR="0" lvl="0" indent="0" algn="ctr" defTabSz="46296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600" b="0" i="0" u="none" strike="noStrike" kern="0" cap="none" spc="0" normalizeH="0" baseline="0" noProof="0" dirty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Segoe UI" panose="020B0502040204020203" pitchFamily="34" charset="0"/>
                  </a:rPr>
                  <a:t>Linux</a:t>
                </a:r>
                <a:br>
                  <a:rPr kumimoji="0" lang="en-US" altLang="ko-KR" sz="600" b="0" i="0" u="none" strike="noStrike" kern="0" cap="none" spc="0" normalizeH="0" baseline="0" noProof="0" dirty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Segoe UI" panose="020B0502040204020203" pitchFamily="34" charset="0"/>
                  </a:rPr>
                </a:br>
                <a:r>
                  <a:rPr kumimoji="0" lang="en-US" altLang="ko-KR" sz="500" b="0" i="0" u="none" strike="noStrike" kern="0" cap="none" spc="0" normalizeH="0" baseline="0" noProof="0" dirty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Segoe UI" panose="020B0502040204020203" pitchFamily="34" charset="0"/>
                  </a:rPr>
                  <a:t>(Redhat / Cent OS / Ubuntu)</a:t>
                </a:r>
                <a:endParaRPr kumimoji="0" lang="en-US" altLang="ko-KR" sz="600" b="0" i="0" u="none" strike="noStrike" kern="0" cap="none" spc="0" normalizeH="0" baseline="0" noProof="0" dirty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Segoe UI" panose="020B0502040204020203" pitchFamily="34" charset="0"/>
                </a:endParaRPr>
              </a:p>
            </p:txBody>
          </p:sp>
          <p:pic>
            <p:nvPicPr>
              <p:cNvPr id="359" name="Picture 6" descr="http://vignette4.wikia.nocookie.net/logopedia/images/d/d8/WindowsServer2012.png/revision/latest?cb=20130602015841">
                <a:extLst>
                  <a:ext uri="{FF2B5EF4-FFF2-40B4-BE49-F238E27FC236}">
                    <a16:creationId xmlns:a16="http://schemas.microsoft.com/office/drawing/2014/main" id="{4E5D03BE-EA47-43DD-9B79-893DFBA4EEF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9375"/>
              <a:stretch/>
            </p:blipFill>
            <p:spPr bwMode="auto">
              <a:xfrm>
                <a:off x="3219030" y="7777084"/>
                <a:ext cx="1330125" cy="1840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3" name="Group 23">
              <a:extLst>
                <a:ext uri="{FF2B5EF4-FFF2-40B4-BE49-F238E27FC236}">
                  <a16:creationId xmlns:a16="http://schemas.microsoft.com/office/drawing/2014/main" id="{C7FBCE60-FCD3-4751-B8C2-1C8127DF2428}"/>
                </a:ext>
              </a:extLst>
            </p:cNvPr>
            <p:cNvGrpSpPr/>
            <p:nvPr/>
          </p:nvGrpSpPr>
          <p:grpSpPr>
            <a:xfrm>
              <a:off x="491515" y="2941923"/>
              <a:ext cx="3499200" cy="318938"/>
              <a:chOff x="566740" y="5541768"/>
              <a:chExt cx="6912000" cy="630000"/>
            </a:xfrm>
          </p:grpSpPr>
          <p:sp>
            <p:nvSpPr>
              <p:cNvPr id="353" name="AutoShape 7">
                <a:extLst>
                  <a:ext uri="{FF2B5EF4-FFF2-40B4-BE49-F238E27FC236}">
                    <a16:creationId xmlns:a16="http://schemas.microsoft.com/office/drawing/2014/main" id="{BFC974C4-4ABE-48C3-9447-9564F4811A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6740" y="5541768"/>
                <a:ext cx="6912000" cy="630000"/>
              </a:xfrm>
              <a:prstGeom prst="roundRect">
                <a:avLst>
                  <a:gd name="adj" fmla="val 3651"/>
                </a:avLst>
              </a:prstGeom>
              <a:solidFill>
                <a:srgbClr val="B3CBE0"/>
              </a:solidFill>
              <a:ln w="12700" algn="ctr">
                <a:noFill/>
                <a:miter lim="800000"/>
                <a:headEnd/>
                <a:tailEnd/>
              </a:ln>
              <a:effectLst/>
            </p:spPr>
            <p:txBody>
              <a:bodyPr wrap="none" lIns="54675" tIns="18225" rIns="18225" bIns="18225" anchor="ctr"/>
              <a:lstStyle/>
              <a:p>
                <a:pPr marL="0" marR="0" lvl="0" indent="0" algn="l" defTabSz="462961" rtl="0" eaLnBrk="0" fontAlgn="auto" latinLnBrk="1" hangingPunct="0">
                  <a:lnSpc>
                    <a:spcPct val="110000"/>
                  </a:lnSpc>
                  <a:spcBef>
                    <a:spcPts val="0"/>
                  </a:spcBef>
                  <a:spcAft>
                    <a:spcPts val="152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900" b="1" i="0" u="none" strike="noStrike" kern="0" cap="none" spc="0" normalizeH="0" baseline="0" noProof="0" dirty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Segoe UI Semibold" panose="020B0702040204020203" pitchFamily="34" charset="0"/>
                  </a:rPr>
                  <a:t>연계</a:t>
                </a:r>
                <a:r>
                  <a:rPr kumimoji="0" lang="en-US" altLang="ko-KR" sz="900" b="1" i="0" u="none" strike="noStrike" kern="0" cap="none" spc="0" normalizeH="0" baseline="0" noProof="0" dirty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Segoe UI Semibold" panose="020B0702040204020203" pitchFamily="34" charset="0"/>
                  </a:rPr>
                  <a:t>/</a:t>
                </a:r>
                <a:r>
                  <a:rPr kumimoji="0" lang="ko-KR" altLang="en-US" sz="900" b="1" i="0" u="none" strike="noStrike" kern="0" cap="none" spc="0" normalizeH="0" baseline="0" noProof="0" dirty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Segoe UI Semibold" panose="020B0702040204020203" pitchFamily="34" charset="0"/>
                  </a:rPr>
                  <a:t>통합</a:t>
                </a:r>
              </a:p>
              <a:p>
                <a:pPr marL="0" marR="0" lvl="0" indent="0" algn="l" defTabSz="462961" rtl="0" eaLnBrk="0" fontAlgn="auto" latinLnBrk="1" hangingPunct="0">
                  <a:lnSpc>
                    <a:spcPct val="110000"/>
                  </a:lnSpc>
                  <a:spcBef>
                    <a:spcPts val="0"/>
                  </a:spcBef>
                  <a:spcAft>
                    <a:spcPts val="152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600" b="0" i="0" u="none" strike="noStrike" kern="0" cap="none" spc="0" normalizeH="0" baseline="0" noProof="0" dirty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Segoe UI" panose="020B0502040204020203" pitchFamily="34" charset="0"/>
                  </a:rPr>
                  <a:t>(Service Bus / SOA / EAI)</a:t>
                </a:r>
                <a:endParaRPr kumimoji="0" lang="ko-KR" altLang="en-US" sz="600" b="0" i="0" u="none" strike="noStrike" kern="0" cap="none" spc="0" normalizeH="0" baseline="0" noProof="0" dirty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Segoe UI" panose="020B0502040204020203" pitchFamily="34" charset="0"/>
                </a:endParaRPr>
              </a:p>
            </p:txBody>
          </p:sp>
          <p:sp>
            <p:nvSpPr>
              <p:cNvPr id="354" name="모서리가 둥근 직사각형 459">
                <a:extLst>
                  <a:ext uri="{FF2B5EF4-FFF2-40B4-BE49-F238E27FC236}">
                    <a16:creationId xmlns:a16="http://schemas.microsoft.com/office/drawing/2014/main" id="{B08D6835-103C-4682-8541-2087D3955B58}"/>
                  </a:ext>
                </a:extLst>
              </p:cNvPr>
              <p:cNvSpPr/>
              <p:nvPr/>
            </p:nvSpPr>
            <p:spPr bwMode="auto">
              <a:xfrm>
                <a:off x="2711746" y="5586768"/>
                <a:ext cx="4644000" cy="540000"/>
              </a:xfrm>
              <a:prstGeom prst="roundRect">
                <a:avLst>
                  <a:gd name="adj" fmla="val 6868"/>
                </a:avLst>
              </a:prstGeom>
              <a:solidFill>
                <a:srgbClr val="F8F9FB"/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lIns="18225" tIns="18225" rIns="18225" bIns="18225" anchor="ctr"/>
              <a:lstStyle/>
              <a:p>
                <a:pPr marL="0" marR="0" lvl="0" indent="0" algn="ctr" defTabSz="462961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700" b="1" i="0" u="none" strike="noStrike" kern="0" cap="none" spc="0" normalizeH="0" baseline="0" noProof="0" dirty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Segoe UI Semibold" panose="020B0702040204020203" pitchFamily="34" charset="0"/>
                </a:endParaRPr>
              </a:p>
            </p:txBody>
          </p:sp>
          <p:pic>
            <p:nvPicPr>
              <p:cNvPr id="355" name="Picture 4" descr="http://www.quibiq.de/fileadmin/templates/Logos/microsoftPartner/Microsoft-BizTalk-Server.png">
                <a:extLst>
                  <a:ext uri="{FF2B5EF4-FFF2-40B4-BE49-F238E27FC236}">
                    <a16:creationId xmlns:a16="http://schemas.microsoft.com/office/drawing/2014/main" id="{FF292015-7332-4A00-A797-3BF770A5FF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52489" y="5671757"/>
                <a:ext cx="1181718" cy="3663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4" name="Group 27">
              <a:extLst>
                <a:ext uri="{FF2B5EF4-FFF2-40B4-BE49-F238E27FC236}">
                  <a16:creationId xmlns:a16="http://schemas.microsoft.com/office/drawing/2014/main" id="{362F1979-62BF-4138-8368-ECFD179A5DC4}"/>
                </a:ext>
              </a:extLst>
            </p:cNvPr>
            <p:cNvGrpSpPr/>
            <p:nvPr/>
          </p:nvGrpSpPr>
          <p:grpSpPr>
            <a:xfrm>
              <a:off x="491515" y="1971837"/>
              <a:ext cx="2634514" cy="318938"/>
              <a:chOff x="566739" y="3625550"/>
              <a:chExt cx="5203978" cy="630000"/>
            </a:xfrm>
          </p:grpSpPr>
          <p:sp>
            <p:nvSpPr>
              <p:cNvPr id="349" name="AutoShape 7">
                <a:extLst>
                  <a:ext uri="{FF2B5EF4-FFF2-40B4-BE49-F238E27FC236}">
                    <a16:creationId xmlns:a16="http://schemas.microsoft.com/office/drawing/2014/main" id="{D87F5CEC-2FAA-41CF-AA78-91F473D453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6739" y="3625550"/>
                <a:ext cx="5203978" cy="630000"/>
              </a:xfrm>
              <a:prstGeom prst="roundRect">
                <a:avLst>
                  <a:gd name="adj" fmla="val 3651"/>
                </a:avLst>
              </a:prstGeom>
              <a:solidFill>
                <a:srgbClr val="B3CBE0"/>
              </a:solidFill>
              <a:ln w="12700" algn="ctr">
                <a:noFill/>
                <a:miter lim="800000"/>
                <a:headEnd/>
                <a:tailEnd/>
              </a:ln>
              <a:effectLst/>
            </p:spPr>
            <p:txBody>
              <a:bodyPr wrap="none" lIns="54675" tIns="18225" rIns="18225" bIns="18225" anchor="ctr"/>
              <a:lstStyle/>
              <a:p>
                <a:pPr marL="0" marR="0" lvl="0" indent="0" algn="l" defTabSz="462961" rtl="0" eaLnBrk="0" fontAlgn="auto" latinLnBrk="1" hangingPunct="0">
                  <a:lnSpc>
                    <a:spcPct val="110000"/>
                  </a:lnSpc>
                  <a:spcBef>
                    <a:spcPts val="0"/>
                  </a:spcBef>
                  <a:spcAft>
                    <a:spcPts val="152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900" b="1" i="0" u="none" strike="noStrike" kern="0" cap="none" spc="0" normalizeH="0" baseline="0" noProof="0" dirty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Segoe UI Semibold" panose="020B0702040204020203" pitchFamily="34" charset="0"/>
                  </a:rPr>
                  <a:t>인증</a:t>
                </a:r>
                <a:endParaRPr kumimoji="0" lang="en-US" altLang="ko-KR" sz="1000" b="1" i="0" u="none" strike="noStrike" kern="0" cap="none" spc="0" normalizeH="0" baseline="0" noProof="0" dirty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Segoe UI Semibold" panose="020B0702040204020203" pitchFamily="34" charset="0"/>
                </a:endParaRPr>
              </a:p>
              <a:p>
                <a:pPr marL="0" marR="0" lvl="0" indent="0" algn="l" defTabSz="462961" rtl="0" eaLnBrk="0" fontAlgn="auto" latinLnBrk="1" hangingPunct="0">
                  <a:lnSpc>
                    <a:spcPct val="110000"/>
                  </a:lnSpc>
                  <a:spcBef>
                    <a:spcPts val="0"/>
                  </a:spcBef>
                  <a:spcAft>
                    <a:spcPts val="152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600" b="0" i="0" u="none" strike="noStrike" kern="0" cap="none" spc="0" normalizeH="0" baseline="0" noProof="0" dirty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Segoe UI" panose="020B0502040204020203" pitchFamily="34" charset="0"/>
                  </a:rPr>
                  <a:t>(Authentication)</a:t>
                </a:r>
                <a:endParaRPr kumimoji="0" lang="ko-KR" altLang="en-US" sz="600" b="0" i="0" u="none" strike="noStrike" kern="0" cap="none" spc="0" normalizeH="0" baseline="0" noProof="0" dirty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Segoe UI" panose="020B0502040204020203" pitchFamily="34" charset="0"/>
                </a:endParaRPr>
              </a:p>
            </p:txBody>
          </p:sp>
          <p:sp>
            <p:nvSpPr>
              <p:cNvPr id="350" name="모서리가 둥근 직사각형 459">
                <a:extLst>
                  <a:ext uri="{FF2B5EF4-FFF2-40B4-BE49-F238E27FC236}">
                    <a16:creationId xmlns:a16="http://schemas.microsoft.com/office/drawing/2014/main" id="{A3410A11-1C5B-46B4-8BD6-0B5AC1A50F97}"/>
                  </a:ext>
                </a:extLst>
              </p:cNvPr>
              <p:cNvSpPr/>
              <p:nvPr/>
            </p:nvSpPr>
            <p:spPr bwMode="auto">
              <a:xfrm>
                <a:off x="2716529" y="3670550"/>
                <a:ext cx="2998163" cy="540000"/>
              </a:xfrm>
              <a:prstGeom prst="roundRect">
                <a:avLst>
                  <a:gd name="adj" fmla="val 6868"/>
                </a:avLst>
              </a:prstGeom>
              <a:solidFill>
                <a:srgbClr val="F8F9FB"/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lIns="18225" tIns="18225" rIns="18225" bIns="18225" anchor="ctr"/>
              <a:lstStyle/>
              <a:p>
                <a:pPr marL="0" marR="0" lvl="0" indent="0" algn="ctr" defTabSz="462961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700" b="1" i="0" u="none" strike="noStrike" kern="0" cap="none" spc="0" normalizeH="0" baseline="0" noProof="0" dirty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Segoe UI Semibold" panose="020B0702040204020203" pitchFamily="34" charset="0"/>
                </a:endParaRPr>
              </a:p>
            </p:txBody>
          </p:sp>
          <p:pic>
            <p:nvPicPr>
              <p:cNvPr id="351" name="Picture 2" descr="https://oddytee.files.wordpress.com/2014/09/azure-active-directory.png">
                <a:extLst>
                  <a:ext uri="{FF2B5EF4-FFF2-40B4-BE49-F238E27FC236}">
                    <a16:creationId xmlns:a16="http://schemas.microsoft.com/office/drawing/2014/main" id="{D88C0F8B-4E8F-4B21-879C-33988FE6F7B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/>
            </p:blipFill>
            <p:spPr bwMode="auto">
              <a:xfrm>
                <a:off x="3489227" y="3720078"/>
                <a:ext cx="416550" cy="416550"/>
              </a:xfrm>
              <a:prstGeom prst="rect">
                <a:avLst/>
              </a:prstGeom>
              <a:noFill/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52" name="Picture 4" descr="http://www.sam360.com/wp-content/uploads/2015/07/logo-active-directory-720.png">
                <a:extLst>
                  <a:ext uri="{FF2B5EF4-FFF2-40B4-BE49-F238E27FC236}">
                    <a16:creationId xmlns:a16="http://schemas.microsoft.com/office/drawing/2014/main" id="{A4121C17-D50D-4A4C-893F-64F0E125213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459" t="28702" r="7331" b="27825"/>
              <a:stretch/>
            </p:blipFill>
            <p:spPr bwMode="auto">
              <a:xfrm>
                <a:off x="3917877" y="3737989"/>
                <a:ext cx="1134784" cy="380589"/>
              </a:xfrm>
              <a:prstGeom prst="rect">
                <a:avLst/>
              </a:prstGeom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5" name="Group 28">
              <a:extLst>
                <a:ext uri="{FF2B5EF4-FFF2-40B4-BE49-F238E27FC236}">
                  <a16:creationId xmlns:a16="http://schemas.microsoft.com/office/drawing/2014/main" id="{E4D56165-BD80-4700-AB38-A082A6A5EDA5}"/>
                </a:ext>
              </a:extLst>
            </p:cNvPr>
            <p:cNvGrpSpPr/>
            <p:nvPr/>
          </p:nvGrpSpPr>
          <p:grpSpPr>
            <a:xfrm>
              <a:off x="3144455" y="1971846"/>
              <a:ext cx="5031967" cy="318940"/>
              <a:chOff x="5807115" y="3625550"/>
              <a:chExt cx="9939687" cy="630000"/>
            </a:xfrm>
          </p:grpSpPr>
          <p:sp>
            <p:nvSpPr>
              <p:cNvPr id="335" name="AutoShape 7">
                <a:extLst>
                  <a:ext uri="{FF2B5EF4-FFF2-40B4-BE49-F238E27FC236}">
                    <a16:creationId xmlns:a16="http://schemas.microsoft.com/office/drawing/2014/main" id="{F4E48E76-1C8C-4075-A5C7-51C7AFCA64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07115" y="3625550"/>
                <a:ext cx="9897236" cy="630000"/>
              </a:xfrm>
              <a:prstGeom prst="roundRect">
                <a:avLst>
                  <a:gd name="adj" fmla="val 3651"/>
                </a:avLst>
              </a:prstGeom>
              <a:solidFill>
                <a:srgbClr val="4C216D"/>
              </a:solidFill>
              <a:ln w="12700" algn="ctr">
                <a:noFill/>
                <a:miter lim="800000"/>
                <a:headEnd/>
                <a:tailEnd/>
              </a:ln>
              <a:effectLst/>
            </p:spPr>
            <p:txBody>
              <a:bodyPr wrap="none" lIns="1476225" tIns="72900" rIns="18225" bIns="18225" anchor="ctr"/>
              <a:lstStyle/>
              <a:p>
                <a:pPr marL="0" marR="0" lvl="0" indent="0" algn="l" defTabSz="462961" rtl="0" eaLnBrk="0" fontAlgn="auto" latinLnBrk="1" hangingPunct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700" b="1" i="0" u="none" strike="noStrike" kern="0" cap="none" spc="0" normalizeH="0" baseline="0" noProof="0" dirty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Segoe UI Semibold" panose="020B0702040204020203" pitchFamily="34" charset="0"/>
                </a:endParaRPr>
              </a:p>
              <a:p>
                <a:pPr marL="0" marR="0" lvl="0" indent="0" algn="l" defTabSz="462961" rtl="0" eaLnBrk="0" fontAlgn="auto" latinLnBrk="1" hangingPunct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700" b="1" i="0" u="none" strike="noStrike" kern="0" cap="none" spc="0" normalizeH="0" baseline="0" noProof="0" dirty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Segoe UI Semibold" panose="020B0702040204020203" pitchFamily="34" charset="0"/>
                  </a:rPr>
                  <a:t>Enterprise Mobility Suite</a:t>
                </a:r>
              </a:p>
            </p:txBody>
          </p:sp>
          <p:grpSp>
            <p:nvGrpSpPr>
              <p:cNvPr id="336" name="Group 360">
                <a:extLst>
                  <a:ext uri="{FF2B5EF4-FFF2-40B4-BE49-F238E27FC236}">
                    <a16:creationId xmlns:a16="http://schemas.microsoft.com/office/drawing/2014/main" id="{EAE0AD35-2802-4C55-8870-662FC8200E43}"/>
                  </a:ext>
                </a:extLst>
              </p:cNvPr>
              <p:cNvGrpSpPr/>
              <p:nvPr/>
            </p:nvGrpSpPr>
            <p:grpSpPr>
              <a:xfrm>
                <a:off x="9072833" y="3750513"/>
                <a:ext cx="834177" cy="184613"/>
                <a:chOff x="8497148" y="6559035"/>
                <a:chExt cx="1032932" cy="228600"/>
              </a:xfrm>
            </p:grpSpPr>
            <p:pic>
              <p:nvPicPr>
                <p:cNvPr id="347" name="Picture 2" descr="https://www.microsoft.com/About/CorporateCitizenship/en-us/DownloadHandler.ashx?Id=07-03-02">
                  <a:extLst>
                    <a:ext uri="{FF2B5EF4-FFF2-40B4-BE49-F238E27FC236}">
                      <a16:creationId xmlns:a16="http://schemas.microsoft.com/office/drawing/2014/main" id="{DAEC79A4-FEA5-49DB-A5C0-39F7359CD233}"/>
                    </a:ext>
                  </a:extLst>
                </p:cNvPr>
                <p:cNvPicPr>
                  <a:picLocks noChangeAspect="1" noChangeArrowheads="1"/>
                </p:cNvPicPr>
                <p:nvPr userDrawn="1"/>
              </p:nvPicPr>
              <p:blipFill rotWithShape="1">
                <a:blip r:embed="rId8" cstate="print">
                  <a:extLst>
                    <a:ext uri="{BEBA8EAE-BF5A-486C-A8C5-ECC9F3942E4B}">
                      <a14:imgProps xmlns:a14="http://schemas.microsoft.com/office/drawing/2010/main">
                        <a14:imgLayer r:embed="rId9">
                          <a14:imgEffect>
                            <a14:brightnessContrast bright="10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0256" t="26008" r="10009" b="25896"/>
                <a:stretch/>
              </p:blipFill>
              <p:spPr bwMode="auto">
                <a:xfrm>
                  <a:off x="8758238" y="6559035"/>
                  <a:ext cx="771842" cy="2286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48" name="Picture 2" descr="https://www.microsoft.com/About/CorporateCitizenship/en-us/DownloadHandler.ashx?Id=07-03-02">
                  <a:extLst>
                    <a:ext uri="{FF2B5EF4-FFF2-40B4-BE49-F238E27FC236}">
                      <a16:creationId xmlns:a16="http://schemas.microsoft.com/office/drawing/2014/main" id="{329B4640-B548-44AE-8EA1-76724963AE06}"/>
                    </a:ext>
                  </a:extLst>
                </p:cNvPr>
                <p:cNvPicPr>
                  <a:picLocks noChangeAspect="1" noChangeArrowheads="1"/>
                </p:cNvPicPr>
                <p:nvPr userDrawn="1"/>
              </p:nvPicPr>
              <p:blipFill rotWithShape="1"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0049" t="26008" r="68638" b="25896"/>
                <a:stretch/>
              </p:blipFill>
              <p:spPr bwMode="auto">
                <a:xfrm>
                  <a:off x="8497148" y="6559035"/>
                  <a:ext cx="275378" cy="2286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337" name="모서리가 둥근 직사각형 459">
                <a:extLst>
                  <a:ext uri="{FF2B5EF4-FFF2-40B4-BE49-F238E27FC236}">
                    <a16:creationId xmlns:a16="http://schemas.microsoft.com/office/drawing/2014/main" id="{41419258-7EDE-4C1F-85BB-B29240325C99}"/>
                  </a:ext>
                </a:extLst>
              </p:cNvPr>
              <p:cNvSpPr/>
              <p:nvPr/>
            </p:nvSpPr>
            <p:spPr bwMode="auto">
              <a:xfrm>
                <a:off x="10398914" y="3659364"/>
                <a:ext cx="1692000" cy="550584"/>
              </a:xfrm>
              <a:prstGeom prst="roundRect">
                <a:avLst>
                  <a:gd name="adj" fmla="val 6868"/>
                </a:avLst>
              </a:prstGeom>
              <a:solidFill>
                <a:srgbClr val="F8F9FB"/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lIns="18225" tIns="18225" rIns="18225" bIns="18225" anchor="t"/>
              <a:lstStyle/>
              <a:p>
                <a:pPr marL="0" marR="0" lvl="0" indent="0" algn="l" defTabSz="462961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700" b="1" i="0" u="none" strike="noStrike" kern="0" cap="none" spc="0" normalizeH="0" baseline="0" noProof="0" dirty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Segoe UI Semibold" panose="020B0702040204020203" pitchFamily="34" charset="0"/>
                  </a:rPr>
                  <a:t>계정관리 </a:t>
                </a:r>
                <a:r>
                  <a:rPr kumimoji="0" lang="en-US" altLang="ko-KR" sz="700" b="1" i="0" u="none" strike="noStrike" kern="0" cap="none" spc="0" normalizeH="0" baseline="0" noProof="0" dirty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Segoe UI Semibold" panose="020B0702040204020203" pitchFamily="34" charset="0"/>
                  </a:rPr>
                  <a:t>/ 2Factor </a:t>
                </a:r>
                <a:r>
                  <a:rPr kumimoji="0" lang="ko-KR" altLang="en-US" sz="700" b="1" i="0" u="none" strike="noStrike" kern="0" cap="none" spc="0" normalizeH="0" baseline="0" noProof="0" dirty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Segoe UI Semibold" panose="020B0702040204020203" pitchFamily="34" charset="0"/>
                  </a:rPr>
                  <a:t>인증</a:t>
                </a:r>
                <a:endParaRPr kumimoji="0" lang="ko-KR" altLang="en-US" sz="700" b="0" i="0" u="none" strike="noStrike" kern="0" cap="none" spc="0" normalizeH="0" baseline="0" noProof="0" dirty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Segoe UI" panose="020B0502040204020203" pitchFamily="34" charset="0"/>
                </a:endParaRPr>
              </a:p>
            </p:txBody>
          </p:sp>
          <p:sp>
            <p:nvSpPr>
              <p:cNvPr id="338" name="모서리가 둥근 직사각형 459">
                <a:extLst>
                  <a:ext uri="{FF2B5EF4-FFF2-40B4-BE49-F238E27FC236}">
                    <a16:creationId xmlns:a16="http://schemas.microsoft.com/office/drawing/2014/main" id="{22518FAB-EA5A-418B-A919-4E15EB44290D}"/>
                  </a:ext>
                </a:extLst>
              </p:cNvPr>
              <p:cNvSpPr/>
              <p:nvPr/>
            </p:nvSpPr>
            <p:spPr bwMode="auto">
              <a:xfrm>
                <a:off x="5870294" y="3670550"/>
                <a:ext cx="1513893" cy="540000"/>
              </a:xfrm>
              <a:prstGeom prst="roundRect">
                <a:avLst>
                  <a:gd name="adj" fmla="val 6868"/>
                </a:avLst>
              </a:prstGeom>
              <a:solidFill>
                <a:srgbClr val="F8F9FB"/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lIns="18225" tIns="18225" rIns="18225" bIns="18225" anchor="t"/>
              <a:lstStyle/>
              <a:p>
                <a:pPr marL="0" marR="0" lvl="0" indent="0" algn="l" defTabSz="462961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700" b="1" i="0" u="none" strike="noStrike" kern="0" cap="none" spc="0" normalizeH="0" baseline="0" noProof="0" dirty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Segoe UI Semibold" panose="020B0702040204020203" pitchFamily="34" charset="0"/>
                  </a:rPr>
                  <a:t>침입</a:t>
                </a:r>
                <a:r>
                  <a:rPr kumimoji="0" lang="en-US" altLang="ko-KR" sz="700" b="1" i="0" u="none" strike="noStrike" kern="0" cap="none" spc="0" normalizeH="0" baseline="0" noProof="0" dirty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Segoe UI Semibold" panose="020B0702040204020203" pitchFamily="34" charset="0"/>
                  </a:rPr>
                  <a:t>/</a:t>
                </a:r>
                <a:r>
                  <a:rPr kumimoji="0" lang="ko-KR" altLang="en-US" sz="700" b="1" i="0" u="none" strike="noStrike" kern="0" cap="none" spc="0" normalizeH="0" baseline="0" noProof="0" dirty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Segoe UI Semibold" panose="020B0702040204020203" pitchFamily="34" charset="0"/>
                  </a:rPr>
                  <a:t>위협 탐지</a:t>
                </a:r>
              </a:p>
            </p:txBody>
          </p:sp>
          <p:sp>
            <p:nvSpPr>
              <p:cNvPr id="339" name="모서리가 둥근 직사각형 459">
                <a:extLst>
                  <a:ext uri="{FF2B5EF4-FFF2-40B4-BE49-F238E27FC236}">
                    <a16:creationId xmlns:a16="http://schemas.microsoft.com/office/drawing/2014/main" id="{7ECF9657-996A-4788-8C85-E391C342BA5E}"/>
                  </a:ext>
                </a:extLst>
              </p:cNvPr>
              <p:cNvSpPr/>
              <p:nvPr/>
            </p:nvSpPr>
            <p:spPr bwMode="auto">
              <a:xfrm>
                <a:off x="12183337" y="3659364"/>
                <a:ext cx="1692000" cy="550584"/>
              </a:xfrm>
              <a:prstGeom prst="roundRect">
                <a:avLst>
                  <a:gd name="adj" fmla="val 6868"/>
                </a:avLst>
              </a:prstGeom>
              <a:solidFill>
                <a:srgbClr val="F8F9FB"/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lIns="18225" tIns="18225" rIns="18225" bIns="18225" anchor="t"/>
              <a:lstStyle/>
              <a:p>
                <a:pPr marL="0" marR="0" lvl="0" indent="0" algn="l" defTabSz="462961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700" b="1" i="0" u="none" strike="noStrike" kern="0" cap="none" spc="0" normalizeH="0" baseline="0" noProof="0" dirty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Segoe UI Semibold" panose="020B0702040204020203" pitchFamily="34" charset="0"/>
                  </a:rPr>
                  <a:t>디바이스 관리</a:t>
                </a:r>
                <a:endParaRPr kumimoji="0" lang="ko-KR" altLang="en-US" sz="700" b="0" i="0" u="none" strike="noStrike" kern="0" cap="none" spc="0" normalizeH="0" baseline="0" noProof="0" dirty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Segoe UI" panose="020B0502040204020203" pitchFamily="34" charset="0"/>
                </a:endParaRPr>
              </a:p>
            </p:txBody>
          </p:sp>
          <p:sp>
            <p:nvSpPr>
              <p:cNvPr id="340" name="모서리가 둥근 직사각형 459">
                <a:extLst>
                  <a:ext uri="{FF2B5EF4-FFF2-40B4-BE49-F238E27FC236}">
                    <a16:creationId xmlns:a16="http://schemas.microsoft.com/office/drawing/2014/main" id="{CFB848D1-BF91-44F6-B084-ED7D32F07644}"/>
                  </a:ext>
                </a:extLst>
              </p:cNvPr>
              <p:cNvSpPr/>
              <p:nvPr/>
            </p:nvSpPr>
            <p:spPr bwMode="auto">
              <a:xfrm>
                <a:off x="13935170" y="3659364"/>
                <a:ext cx="1692000" cy="550584"/>
              </a:xfrm>
              <a:prstGeom prst="roundRect">
                <a:avLst>
                  <a:gd name="adj" fmla="val 6868"/>
                </a:avLst>
              </a:prstGeom>
              <a:solidFill>
                <a:srgbClr val="F8F9FB"/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lIns="18225" tIns="18225" rIns="18225" bIns="18225" anchor="t"/>
              <a:lstStyle/>
              <a:p>
                <a:pPr marL="0" marR="0" lvl="0" indent="0" algn="l" defTabSz="462961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700" b="1" i="0" u="none" strike="noStrike" kern="0" cap="none" spc="0" normalizeH="0" baseline="0" noProof="0" dirty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Segoe UI Semibold" panose="020B0702040204020203" pitchFamily="34" charset="0"/>
                  </a:rPr>
                  <a:t>사외확장가능한 문서보안</a:t>
                </a:r>
                <a:endParaRPr kumimoji="0" lang="ko-KR" altLang="en-US" sz="700" b="0" i="0" u="none" strike="noStrike" kern="0" cap="none" spc="0" normalizeH="0" baseline="0" noProof="0" dirty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Segoe UI" panose="020B0502040204020203" pitchFamily="34" charset="0"/>
                </a:endParaRPr>
              </a:p>
            </p:txBody>
          </p:sp>
          <p:sp>
            <p:nvSpPr>
              <p:cNvPr id="341" name="Rectangle 365">
                <a:extLst>
                  <a:ext uri="{FF2B5EF4-FFF2-40B4-BE49-F238E27FC236}">
                    <a16:creationId xmlns:a16="http://schemas.microsoft.com/office/drawing/2014/main" id="{D2641119-B08E-41EE-B603-6A0E1848018C}"/>
                  </a:ext>
                </a:extLst>
              </p:cNvPr>
              <p:cNvSpPr/>
              <p:nvPr/>
            </p:nvSpPr>
            <p:spPr>
              <a:xfrm>
                <a:off x="5946650" y="3932001"/>
                <a:ext cx="1457662" cy="2472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231480" rtl="0" eaLnBrk="1" fontAlgn="auto" latinLnBrk="1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500" b="0" i="0" u="none" strike="noStrike" kern="1200" cap="none" spc="0" normalizeH="0" baseline="0" noProof="0" dirty="0">
                    <a:ln>
                      <a:solidFill>
                        <a:prstClr val="white">
                          <a:lumMod val="85000"/>
                          <a:alpha val="0"/>
                        </a:prstClr>
                      </a:solidFill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Segoe UI" panose="020B0502040204020203" pitchFamily="34" charset="0"/>
                  </a:rPr>
                  <a:t>Advanced Threat Analytics</a:t>
                </a:r>
                <a:endParaRPr kumimoji="0" lang="ko-KR" altLang="en-US" sz="500" b="0" i="0" u="none" strike="noStrike" kern="1200" cap="none" spc="0" normalizeH="0" baseline="0" noProof="0" dirty="0">
                  <a:ln>
                    <a:solidFill>
                      <a:prstClr val="white">
                        <a:lumMod val="85000"/>
                        <a:alpha val="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Segoe UI" panose="020B0502040204020203" pitchFamily="34" charset="0"/>
                </a:endParaRPr>
              </a:p>
            </p:txBody>
          </p:sp>
          <p:pic>
            <p:nvPicPr>
              <p:cNvPr id="342" name="Picture 16" descr="http://scug.be/tim/files/2014/12/MicrosoftIntune_Logo.png">
                <a:extLst>
                  <a:ext uri="{FF2B5EF4-FFF2-40B4-BE49-F238E27FC236}">
                    <a16:creationId xmlns:a16="http://schemas.microsoft.com/office/drawing/2014/main" id="{3189E784-9A70-4B46-BFBA-A7D85328DCA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340199" y="3884288"/>
                <a:ext cx="1311277" cy="2678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43" name="Picture 2" descr="https://oddytee.files.wordpress.com/2014/09/azure-active-directory.png">
                <a:extLst>
                  <a:ext uri="{FF2B5EF4-FFF2-40B4-BE49-F238E27FC236}">
                    <a16:creationId xmlns:a16="http://schemas.microsoft.com/office/drawing/2014/main" id="{A33C059E-E422-4EEA-A3D0-B270E56FB56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/>
            </p:blipFill>
            <p:spPr bwMode="auto">
              <a:xfrm>
                <a:off x="10535847" y="3848807"/>
                <a:ext cx="331597" cy="331597"/>
              </a:xfrm>
              <a:prstGeom prst="rect">
                <a:avLst/>
              </a:prstGeom>
              <a:noFill/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44" name="Rectangle 368">
                <a:extLst>
                  <a:ext uri="{FF2B5EF4-FFF2-40B4-BE49-F238E27FC236}">
                    <a16:creationId xmlns:a16="http://schemas.microsoft.com/office/drawing/2014/main" id="{175FCFA4-1319-484B-8B93-9D882FB061F3}"/>
                  </a:ext>
                </a:extLst>
              </p:cNvPr>
              <p:cNvSpPr/>
              <p:nvPr/>
            </p:nvSpPr>
            <p:spPr>
              <a:xfrm>
                <a:off x="10814131" y="3863445"/>
                <a:ext cx="1487100" cy="35325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231480" rtl="0" eaLnBrk="1" fontAlgn="auto" latinLnBrk="1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400" b="0" i="0" u="none" strike="noStrike" kern="1200" cap="none" spc="0" normalizeH="0" baseline="0" noProof="0" dirty="0">
                    <a:ln>
                      <a:solidFill>
                        <a:prstClr val="white">
                          <a:lumMod val="85000"/>
                          <a:alpha val="0"/>
                        </a:prstClr>
                      </a:solidFill>
                    </a:ln>
                    <a:solidFill>
                      <a:srgbClr val="15A4E5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Segoe UI" panose="020B0502040204020203" pitchFamily="34" charset="0"/>
                  </a:rPr>
                  <a:t>Microsoft </a:t>
                </a:r>
                <a:br>
                  <a:rPr kumimoji="0" lang="en-US" altLang="ko-KR" sz="400" b="0" i="0" u="none" strike="noStrike" kern="1200" cap="none" spc="0" normalizeH="0" baseline="0" noProof="0" dirty="0">
                    <a:ln>
                      <a:solidFill>
                        <a:prstClr val="white">
                          <a:lumMod val="85000"/>
                          <a:alpha val="0"/>
                        </a:prstClr>
                      </a:solidFill>
                    </a:ln>
                    <a:solidFill>
                      <a:srgbClr val="15A4E5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Segoe UI" panose="020B0502040204020203" pitchFamily="34" charset="0"/>
                  </a:rPr>
                </a:br>
                <a:r>
                  <a:rPr kumimoji="0" lang="en-US" altLang="ko-KR" sz="600" b="0" i="0" u="none" strike="noStrike" kern="1200" cap="none" spc="0" normalizeH="0" baseline="0" noProof="0" dirty="0">
                    <a:ln>
                      <a:solidFill>
                        <a:prstClr val="white">
                          <a:lumMod val="85000"/>
                          <a:alpha val="0"/>
                        </a:prstClr>
                      </a:solidFill>
                    </a:ln>
                    <a:solidFill>
                      <a:srgbClr val="15A4E5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Segoe UI" panose="020B0502040204020203" pitchFamily="34" charset="0"/>
                  </a:rPr>
                  <a:t>Azure Active Directory</a:t>
                </a:r>
                <a:endParaRPr kumimoji="0" lang="ko-KR" altLang="en-US" sz="500" b="0" i="0" u="none" strike="noStrike" kern="1200" cap="none" spc="0" normalizeH="0" baseline="0" noProof="0" dirty="0">
                  <a:ln>
                    <a:solidFill>
                      <a:prstClr val="white">
                        <a:lumMod val="85000"/>
                        <a:alpha val="0"/>
                      </a:prstClr>
                    </a:solidFill>
                  </a:ln>
                  <a:solidFill>
                    <a:srgbClr val="15A4E5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Segoe UI" panose="020B0502040204020203" pitchFamily="34" charset="0"/>
                </a:endParaRPr>
              </a:p>
            </p:txBody>
          </p:sp>
          <p:pic>
            <p:nvPicPr>
              <p:cNvPr id="345" name="Picture 2" descr="https://oddytee.files.wordpress.com/2014/09/azure-active-directory.png">
                <a:extLst>
                  <a:ext uri="{FF2B5EF4-FFF2-40B4-BE49-F238E27FC236}">
                    <a16:creationId xmlns:a16="http://schemas.microsoft.com/office/drawing/2014/main" id="{E9820AD0-B4F7-4CA8-9A35-8EB19A17C45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/>
            </p:blipFill>
            <p:spPr bwMode="auto">
              <a:xfrm>
                <a:off x="14155830" y="3856700"/>
                <a:ext cx="331597" cy="331597"/>
              </a:xfrm>
              <a:prstGeom prst="rect">
                <a:avLst/>
              </a:prstGeom>
              <a:noFill/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46" name="Rectangle 370">
                <a:extLst>
                  <a:ext uri="{FF2B5EF4-FFF2-40B4-BE49-F238E27FC236}">
                    <a16:creationId xmlns:a16="http://schemas.microsoft.com/office/drawing/2014/main" id="{D6D5D414-8582-47A9-BC7F-C113ADB39268}"/>
                  </a:ext>
                </a:extLst>
              </p:cNvPr>
              <p:cNvSpPr/>
              <p:nvPr/>
            </p:nvSpPr>
            <p:spPr>
              <a:xfrm>
                <a:off x="14451047" y="3873456"/>
                <a:ext cx="1295755" cy="35325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231480" rtl="0" eaLnBrk="1" fontAlgn="auto" latinLnBrk="1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600" b="0" i="0" u="none" strike="noStrike" kern="1200" cap="none" spc="0" normalizeH="0" baseline="0" noProof="0" dirty="0">
                    <a:ln>
                      <a:solidFill>
                        <a:prstClr val="white">
                          <a:lumMod val="85000"/>
                          <a:alpha val="0"/>
                        </a:prstClr>
                      </a:solidFill>
                    </a:ln>
                    <a:solidFill>
                      <a:srgbClr val="15A4E5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Segoe UI" panose="020B0502040204020203" pitchFamily="34" charset="0"/>
                  </a:rPr>
                  <a:t>Azure RMS</a:t>
                </a:r>
                <a:br>
                  <a:rPr kumimoji="0" lang="en-US" altLang="ko-KR" sz="600" b="0" i="0" u="none" strike="noStrike" kern="1200" cap="none" spc="0" normalizeH="0" baseline="0" noProof="0" dirty="0">
                    <a:ln>
                      <a:solidFill>
                        <a:prstClr val="white">
                          <a:lumMod val="85000"/>
                          <a:alpha val="0"/>
                        </a:prstClr>
                      </a:solidFill>
                    </a:ln>
                    <a:solidFill>
                      <a:srgbClr val="15A4E5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Segoe UI" panose="020B0502040204020203" pitchFamily="34" charset="0"/>
                  </a:rPr>
                </a:br>
                <a:r>
                  <a:rPr kumimoji="0" lang="en-US" altLang="ko-KR" sz="400" b="0" i="0" u="none" strike="noStrike" kern="1200" cap="none" spc="0" normalizeH="0" baseline="0" noProof="0" dirty="0">
                    <a:ln>
                      <a:solidFill>
                        <a:prstClr val="white">
                          <a:lumMod val="85000"/>
                          <a:alpha val="0"/>
                        </a:prstClr>
                      </a:solidFill>
                    </a:ln>
                    <a:solidFill>
                      <a:srgbClr val="15A4E5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Segoe UI" panose="020B0502040204020203" pitchFamily="34" charset="0"/>
                  </a:rPr>
                  <a:t>(Right Management Service)</a:t>
                </a:r>
                <a:endParaRPr kumimoji="0" lang="ko-KR" altLang="en-US" sz="300" b="0" i="0" u="none" strike="noStrike" kern="1200" cap="none" spc="0" normalizeH="0" baseline="0" noProof="0" dirty="0">
                  <a:ln>
                    <a:solidFill>
                      <a:prstClr val="white">
                        <a:lumMod val="85000"/>
                        <a:alpha val="0"/>
                      </a:prstClr>
                    </a:solidFill>
                  </a:ln>
                  <a:solidFill>
                    <a:srgbClr val="15A4E5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16" name="Group 29">
              <a:extLst>
                <a:ext uri="{FF2B5EF4-FFF2-40B4-BE49-F238E27FC236}">
                  <a16:creationId xmlns:a16="http://schemas.microsoft.com/office/drawing/2014/main" id="{CCE9662F-695E-42CB-BC95-4A4D715FE509}"/>
                </a:ext>
              </a:extLst>
            </p:cNvPr>
            <p:cNvGrpSpPr/>
            <p:nvPr/>
          </p:nvGrpSpPr>
          <p:grpSpPr>
            <a:xfrm>
              <a:off x="491516" y="3617737"/>
              <a:ext cx="3499200" cy="318938"/>
              <a:chOff x="566741" y="6876710"/>
              <a:chExt cx="6912000" cy="630000"/>
            </a:xfrm>
          </p:grpSpPr>
          <p:sp>
            <p:nvSpPr>
              <p:cNvPr id="328" name="AutoShape 7">
                <a:extLst>
                  <a:ext uri="{FF2B5EF4-FFF2-40B4-BE49-F238E27FC236}">
                    <a16:creationId xmlns:a16="http://schemas.microsoft.com/office/drawing/2014/main" id="{B93F9518-8BAE-4139-8026-F582CC16D1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6741" y="6876710"/>
                <a:ext cx="6912000" cy="630000"/>
              </a:xfrm>
              <a:prstGeom prst="roundRect">
                <a:avLst>
                  <a:gd name="adj" fmla="val 3651"/>
                </a:avLst>
              </a:prstGeom>
              <a:solidFill>
                <a:srgbClr val="B3CBE0"/>
              </a:solidFill>
              <a:ln w="12700" algn="ctr">
                <a:noFill/>
                <a:miter lim="800000"/>
                <a:headEnd/>
                <a:tailEnd/>
              </a:ln>
              <a:effectLst/>
            </p:spPr>
            <p:txBody>
              <a:bodyPr wrap="none" lIns="54675" tIns="18225" rIns="18225" bIns="18225" anchor="ctr"/>
              <a:lstStyle/>
              <a:p>
                <a:pPr marL="0" marR="0" lvl="0" indent="0" algn="l" defTabSz="462961" rtl="0" eaLnBrk="0" fontAlgn="auto" latinLnBrk="0" hangingPunct="0">
                  <a:lnSpc>
                    <a:spcPct val="110000"/>
                  </a:lnSpc>
                  <a:spcBef>
                    <a:spcPts val="0"/>
                  </a:spcBef>
                  <a:spcAft>
                    <a:spcPts val="152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900" b="1" i="0" u="none" strike="noStrike" kern="0" cap="none" spc="0" normalizeH="0" baseline="0" noProof="0" dirty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Segoe UI Semibold" panose="020B0702040204020203" pitchFamily="34" charset="0"/>
                  </a:rPr>
                  <a:t>데이터베이스</a:t>
                </a:r>
                <a:endParaRPr kumimoji="0" lang="ko-KR" altLang="en-US" sz="1000" b="1" i="0" u="none" strike="noStrike" kern="0" cap="none" spc="0" normalizeH="0" baseline="0" noProof="0" dirty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Segoe UI Semibold" panose="020B0702040204020203" pitchFamily="34" charset="0"/>
                </a:endParaRPr>
              </a:p>
              <a:p>
                <a:pPr marL="0" marR="0" lvl="0" indent="0" algn="l" defTabSz="462961" rtl="0" eaLnBrk="0" fontAlgn="auto" latinLnBrk="0" hangingPunct="0">
                  <a:lnSpc>
                    <a:spcPct val="110000"/>
                  </a:lnSpc>
                  <a:spcBef>
                    <a:spcPts val="0"/>
                  </a:spcBef>
                  <a:spcAft>
                    <a:spcPts val="152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600" b="0" i="0" u="none" strike="noStrike" kern="0" cap="none" spc="0" normalizeH="0" baseline="0" noProof="0" dirty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Segoe UI" panose="020B0502040204020203" pitchFamily="34" charset="0"/>
                  </a:rPr>
                  <a:t>(Database)</a:t>
                </a:r>
                <a:endParaRPr kumimoji="0" lang="ko-KR" altLang="en-US" sz="600" b="0" i="0" u="none" strike="noStrike" kern="0" cap="none" spc="0" normalizeH="0" baseline="0" noProof="0" dirty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Segoe UI" panose="020B0502040204020203" pitchFamily="34" charset="0"/>
                </a:endParaRPr>
              </a:p>
            </p:txBody>
          </p:sp>
          <p:sp>
            <p:nvSpPr>
              <p:cNvPr id="329" name="모서리가 둥근 직사각형 459">
                <a:extLst>
                  <a:ext uri="{FF2B5EF4-FFF2-40B4-BE49-F238E27FC236}">
                    <a16:creationId xmlns:a16="http://schemas.microsoft.com/office/drawing/2014/main" id="{0CFA93F2-C22B-4335-BD37-FA54334A0C1D}"/>
                  </a:ext>
                </a:extLst>
              </p:cNvPr>
              <p:cNvSpPr/>
              <p:nvPr/>
            </p:nvSpPr>
            <p:spPr bwMode="auto">
              <a:xfrm>
                <a:off x="2716529" y="6929505"/>
                <a:ext cx="3090586" cy="540000"/>
              </a:xfrm>
              <a:prstGeom prst="roundRect">
                <a:avLst>
                  <a:gd name="adj" fmla="val 6868"/>
                </a:avLst>
              </a:prstGeom>
              <a:solidFill>
                <a:srgbClr val="F8F9FB"/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lIns="18225" tIns="18225" rIns="18225" bIns="18225" anchor="ctr"/>
              <a:lstStyle/>
              <a:p>
                <a:pPr marL="0" marR="0" lvl="0" indent="0" algn="ctr" defTabSz="46296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700" b="1" i="0" u="none" strike="noStrike" kern="0" cap="none" spc="0" normalizeH="0" baseline="0" noProof="0" dirty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Segoe UI Semibold" panose="020B0702040204020203" pitchFamily="34" charset="0"/>
                </a:endParaRPr>
              </a:p>
            </p:txBody>
          </p:sp>
          <p:pic>
            <p:nvPicPr>
              <p:cNvPr id="330" name="Picture 2" descr="http://sourcenet.co.za/wp-content/uploads/2014/08/sqlserver2.png">
                <a:extLst>
                  <a:ext uri="{FF2B5EF4-FFF2-40B4-BE49-F238E27FC236}">
                    <a16:creationId xmlns:a16="http://schemas.microsoft.com/office/drawing/2014/main" id="{EF2571EF-8E1E-412A-86DA-839F4E950EA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07815" y="7018995"/>
                <a:ext cx="1139685" cy="2838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31" name="모서리가 둥근 직사각형 459">
                <a:extLst>
                  <a:ext uri="{FF2B5EF4-FFF2-40B4-BE49-F238E27FC236}">
                    <a16:creationId xmlns:a16="http://schemas.microsoft.com/office/drawing/2014/main" id="{A3C25395-D9C7-4119-83DE-056672B049D5}"/>
                  </a:ext>
                </a:extLst>
              </p:cNvPr>
              <p:cNvSpPr/>
              <p:nvPr/>
            </p:nvSpPr>
            <p:spPr bwMode="auto">
              <a:xfrm>
                <a:off x="5863131" y="6929505"/>
                <a:ext cx="720691" cy="540000"/>
              </a:xfrm>
              <a:prstGeom prst="roundRect">
                <a:avLst>
                  <a:gd name="adj" fmla="val 6868"/>
                </a:avLst>
              </a:prstGeom>
              <a:solidFill>
                <a:sysClr val="window" lastClr="FFFFFF">
                  <a:lumMod val="75000"/>
                </a:sysClr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lIns="18225" tIns="18225" rIns="18225" bIns="18225" anchor="ctr"/>
              <a:lstStyle/>
              <a:p>
                <a:pPr marL="0" marR="0" lvl="0" indent="0" algn="ctr" defTabSz="46296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600" b="0" i="0" u="none" strike="noStrike" kern="0" cap="none" spc="0" normalizeH="0" baseline="0" noProof="0" dirty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Segoe UI" panose="020B0502040204020203" pitchFamily="34" charset="0"/>
                  </a:rPr>
                  <a:t>Oracle</a:t>
                </a:r>
                <a:endParaRPr kumimoji="0" lang="ko-KR" altLang="en-US" sz="600" b="0" i="0" u="none" strike="noStrike" kern="0" cap="none" spc="0" normalizeH="0" baseline="0" noProof="0" dirty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Segoe UI" panose="020B0502040204020203" pitchFamily="34" charset="0"/>
                </a:endParaRPr>
              </a:p>
            </p:txBody>
          </p:sp>
          <p:sp>
            <p:nvSpPr>
              <p:cNvPr id="332" name="모서리가 둥근 직사각형 459">
                <a:extLst>
                  <a:ext uri="{FF2B5EF4-FFF2-40B4-BE49-F238E27FC236}">
                    <a16:creationId xmlns:a16="http://schemas.microsoft.com/office/drawing/2014/main" id="{37908B3B-8DAB-43E2-B630-12266B1F6E4C}"/>
                  </a:ext>
                </a:extLst>
              </p:cNvPr>
              <p:cNvSpPr/>
              <p:nvPr/>
            </p:nvSpPr>
            <p:spPr bwMode="auto">
              <a:xfrm>
                <a:off x="6639839" y="6929505"/>
                <a:ext cx="720691" cy="540000"/>
              </a:xfrm>
              <a:prstGeom prst="roundRect">
                <a:avLst>
                  <a:gd name="adj" fmla="val 6868"/>
                </a:avLst>
              </a:prstGeom>
              <a:solidFill>
                <a:sysClr val="window" lastClr="FFFFFF">
                  <a:lumMod val="75000"/>
                </a:sysClr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lIns="18225" tIns="18225" rIns="18225" bIns="18225" anchor="ctr"/>
              <a:lstStyle/>
              <a:p>
                <a:pPr marL="0" marR="0" lvl="0" indent="0" algn="ctr" defTabSz="46296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600" b="0" i="0" u="none" strike="noStrike" kern="0" cap="none" spc="0" normalizeH="0" baseline="0" noProof="0" dirty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Segoe UI" panose="020B0502040204020203" pitchFamily="34" charset="0"/>
                  </a:rPr>
                  <a:t>MySQL</a:t>
                </a:r>
              </a:p>
              <a:p>
                <a:pPr marL="0" marR="0" lvl="0" indent="0" algn="ctr" defTabSz="46296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600" b="0" i="0" u="none" strike="noStrike" kern="0" cap="none" spc="0" normalizeH="0" baseline="0" noProof="0" dirty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Segoe UI" panose="020B0502040204020203" pitchFamily="34" charset="0"/>
                  </a:rPr>
                  <a:t>/MariaDB</a:t>
                </a:r>
              </a:p>
              <a:p>
                <a:pPr marL="0" marR="0" lvl="0" indent="0" algn="ctr" defTabSz="46296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600" b="0" i="0" u="none" strike="noStrike" kern="0" cap="none" spc="0" normalizeH="0" baseline="0" noProof="0" dirty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Segoe UI" panose="020B0502040204020203" pitchFamily="34" charset="0"/>
                  </a:rPr>
                  <a:t>/mongoDB</a:t>
                </a:r>
                <a:endParaRPr kumimoji="0" lang="ko-KR" altLang="en-US" sz="600" b="0" i="0" u="none" strike="noStrike" kern="0" cap="none" spc="0" normalizeH="0" baseline="0" noProof="0" dirty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Segoe UI" panose="020B0502040204020203" pitchFamily="34" charset="0"/>
                </a:endParaRPr>
              </a:p>
            </p:txBody>
          </p:sp>
          <p:pic>
            <p:nvPicPr>
              <p:cNvPr id="333" name="Picture 2" descr="http://sourcenet.co.za/wp-content/uploads/2014/08/sqlserver2.png">
                <a:extLst>
                  <a:ext uri="{FF2B5EF4-FFF2-40B4-BE49-F238E27FC236}">
                    <a16:creationId xmlns:a16="http://schemas.microsoft.com/office/drawing/2014/main" id="{C35D3E82-2F66-4685-AE8D-DD634F889C1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25466" y="7030529"/>
                <a:ext cx="863705" cy="21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34" name="Rectangle 358">
                <a:extLst>
                  <a:ext uri="{FF2B5EF4-FFF2-40B4-BE49-F238E27FC236}">
                    <a16:creationId xmlns:a16="http://schemas.microsoft.com/office/drawing/2014/main" id="{89314563-417F-448E-87C9-B28BD3014DA5}"/>
                  </a:ext>
                </a:extLst>
              </p:cNvPr>
              <p:cNvSpPr/>
              <p:nvPr/>
            </p:nvSpPr>
            <p:spPr>
              <a:xfrm>
                <a:off x="5130924" y="7217903"/>
                <a:ext cx="662840" cy="2472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23148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5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Segoe UI" panose="020B0502040204020203" pitchFamily="34" charset="0"/>
                  </a:rPr>
                  <a:t>on Linux</a:t>
                </a:r>
                <a:endParaRPr kumimoji="0" lang="ko-KR" altLang="en-US" sz="5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17" name="Group 30">
              <a:extLst>
                <a:ext uri="{FF2B5EF4-FFF2-40B4-BE49-F238E27FC236}">
                  <a16:creationId xmlns:a16="http://schemas.microsoft.com/office/drawing/2014/main" id="{535A5873-BFE6-47E1-A3A5-1D076875DD0D}"/>
                </a:ext>
              </a:extLst>
            </p:cNvPr>
            <p:cNvGrpSpPr/>
            <p:nvPr/>
          </p:nvGrpSpPr>
          <p:grpSpPr>
            <a:xfrm>
              <a:off x="491515" y="2309745"/>
              <a:ext cx="3499200" cy="613208"/>
              <a:chOff x="566739" y="4293021"/>
              <a:chExt cx="6912000" cy="1211276"/>
            </a:xfrm>
          </p:grpSpPr>
          <p:sp>
            <p:nvSpPr>
              <p:cNvPr id="315" name="AutoShape 7">
                <a:extLst>
                  <a:ext uri="{FF2B5EF4-FFF2-40B4-BE49-F238E27FC236}">
                    <a16:creationId xmlns:a16="http://schemas.microsoft.com/office/drawing/2014/main" id="{9317E275-37B6-4D1E-B28B-6EBA8643EB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6739" y="4293021"/>
                <a:ext cx="6912000" cy="1211276"/>
              </a:xfrm>
              <a:prstGeom prst="roundRect">
                <a:avLst>
                  <a:gd name="adj" fmla="val 2603"/>
                </a:avLst>
              </a:prstGeom>
              <a:solidFill>
                <a:srgbClr val="B3CBE0"/>
              </a:solidFill>
              <a:ln w="12700" algn="ctr">
                <a:noFill/>
                <a:miter lim="800000"/>
                <a:headEnd/>
                <a:tailEnd/>
              </a:ln>
              <a:effectLst/>
            </p:spPr>
            <p:txBody>
              <a:bodyPr wrap="none" lIns="54675" tIns="18225" rIns="18225" bIns="18225" anchor="ctr"/>
              <a:lstStyle/>
              <a:p>
                <a:pPr marL="0" marR="0" lvl="0" indent="0" algn="l" defTabSz="462961" rtl="0" eaLnBrk="0" fontAlgn="auto" latinLnBrk="1" hangingPunct="0">
                  <a:lnSpc>
                    <a:spcPct val="110000"/>
                  </a:lnSpc>
                  <a:spcBef>
                    <a:spcPts val="0"/>
                  </a:spcBef>
                  <a:spcAft>
                    <a:spcPts val="152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900" b="1" i="0" u="none" strike="noStrike" kern="0" cap="none" spc="0" normalizeH="0" baseline="0" noProof="0" dirty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Segoe UI Semibold" panose="020B0702040204020203" pitchFamily="34" charset="0"/>
                  </a:rPr>
                  <a:t>운영</a:t>
                </a:r>
                <a:r>
                  <a:rPr kumimoji="0" lang="en-US" altLang="ko-KR" sz="900" b="1" i="0" u="none" strike="noStrike" kern="0" cap="none" spc="0" normalizeH="0" baseline="0" noProof="0" dirty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Segoe UI Semibold" panose="020B0702040204020203" pitchFamily="34" charset="0"/>
                  </a:rPr>
                  <a:t>/</a:t>
                </a:r>
                <a:r>
                  <a:rPr kumimoji="0" lang="ko-KR" altLang="en-US" sz="900" b="1" i="0" u="none" strike="noStrike" kern="0" cap="none" spc="0" normalizeH="0" baseline="0" noProof="0" dirty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Segoe UI Semibold" panose="020B0702040204020203" pitchFamily="34" charset="0"/>
                  </a:rPr>
                  <a:t>관리</a:t>
                </a:r>
                <a:endParaRPr kumimoji="0" lang="en-US" altLang="ko-KR" sz="900" b="1" i="0" u="none" strike="noStrike" kern="0" cap="none" spc="0" normalizeH="0" baseline="0" noProof="0" dirty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Segoe UI Semibold" panose="020B0702040204020203" pitchFamily="34" charset="0"/>
                </a:endParaRPr>
              </a:p>
              <a:p>
                <a:pPr marL="0" marR="0" lvl="0" indent="0" algn="l" defTabSz="462961" rtl="0" eaLnBrk="0" fontAlgn="auto" latinLnBrk="1" hangingPunct="0">
                  <a:lnSpc>
                    <a:spcPct val="110000"/>
                  </a:lnSpc>
                  <a:spcBef>
                    <a:spcPts val="0"/>
                  </a:spcBef>
                  <a:spcAft>
                    <a:spcPts val="152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600" b="0" i="0" u="none" strike="noStrike" kern="0" cap="none" spc="0" normalizeH="0" baseline="0" noProof="0" dirty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Segoe UI" panose="020B0502040204020203" pitchFamily="34" charset="0"/>
                  </a:rPr>
                  <a:t>(Management)</a:t>
                </a:r>
                <a:endParaRPr kumimoji="0" lang="ko-KR" altLang="en-US" sz="600" b="0" i="0" u="none" strike="noStrike" kern="0" cap="none" spc="0" normalizeH="0" baseline="0" noProof="0" dirty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Segoe UI" panose="020B0502040204020203" pitchFamily="34" charset="0"/>
                </a:endParaRPr>
              </a:p>
            </p:txBody>
          </p:sp>
          <p:sp>
            <p:nvSpPr>
              <p:cNvPr id="316" name="모서리가 둥근 직사각형 459">
                <a:extLst>
                  <a:ext uri="{FF2B5EF4-FFF2-40B4-BE49-F238E27FC236}">
                    <a16:creationId xmlns:a16="http://schemas.microsoft.com/office/drawing/2014/main" id="{B827C88E-1364-4F6C-AC85-DE6EFEA06B81}"/>
                  </a:ext>
                </a:extLst>
              </p:cNvPr>
              <p:cNvSpPr/>
              <p:nvPr/>
            </p:nvSpPr>
            <p:spPr bwMode="auto">
              <a:xfrm>
                <a:off x="2711745" y="4856906"/>
                <a:ext cx="1116000" cy="612000"/>
              </a:xfrm>
              <a:prstGeom prst="roundRect">
                <a:avLst>
                  <a:gd name="adj" fmla="val 6868"/>
                </a:avLst>
              </a:prstGeom>
              <a:solidFill>
                <a:srgbClr val="F8F9FB"/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lIns="18225" tIns="18225" rIns="18225" bIns="18225" anchor="t"/>
              <a:lstStyle/>
              <a:p>
                <a:pPr marL="0" marR="0" lvl="0" indent="0" algn="l" defTabSz="462961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700" b="1" i="0" u="none" strike="noStrike" kern="0" cap="none" spc="0" normalizeH="0" baseline="0" noProof="0" dirty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Segoe UI Semibold" panose="020B0702040204020203" pitchFamily="34" charset="0"/>
                  </a:rPr>
                  <a:t>패치</a:t>
                </a:r>
                <a:r>
                  <a:rPr kumimoji="0" lang="en-US" altLang="ko-KR" sz="700" b="1" i="0" u="none" strike="noStrike" kern="0" cap="none" spc="0" normalizeH="0" baseline="0" noProof="0" dirty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Segoe UI Semibold" panose="020B0702040204020203" pitchFamily="34" charset="0"/>
                  </a:rPr>
                  <a:t>/</a:t>
                </a:r>
                <a:r>
                  <a:rPr kumimoji="0" lang="ko-KR" altLang="en-US" sz="700" b="1" i="0" u="none" strike="noStrike" kern="0" cap="none" spc="0" normalizeH="0" baseline="0" noProof="0" dirty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Segoe UI Semibold" panose="020B0702040204020203" pitchFamily="34" charset="0"/>
                  </a:rPr>
                  <a:t>자산 관리</a:t>
                </a:r>
                <a:endParaRPr kumimoji="0" lang="ko-KR" altLang="en-US" sz="600" b="0" i="0" u="none" strike="noStrike" kern="0" cap="none" spc="0" normalizeH="0" baseline="0" noProof="0" dirty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Segoe UI" panose="020B0502040204020203" pitchFamily="34" charset="0"/>
                </a:endParaRPr>
              </a:p>
            </p:txBody>
          </p:sp>
          <p:sp>
            <p:nvSpPr>
              <p:cNvPr id="317" name="모서리가 둥근 직사각형 459">
                <a:extLst>
                  <a:ext uri="{FF2B5EF4-FFF2-40B4-BE49-F238E27FC236}">
                    <a16:creationId xmlns:a16="http://schemas.microsoft.com/office/drawing/2014/main" id="{9541C9FD-4561-4329-9EC1-F7F0261DF977}"/>
                  </a:ext>
                </a:extLst>
              </p:cNvPr>
              <p:cNvSpPr/>
              <p:nvPr/>
            </p:nvSpPr>
            <p:spPr bwMode="auto">
              <a:xfrm>
                <a:off x="3886006" y="4856906"/>
                <a:ext cx="1116000" cy="612000"/>
              </a:xfrm>
              <a:prstGeom prst="roundRect">
                <a:avLst>
                  <a:gd name="adj" fmla="val 6868"/>
                </a:avLst>
              </a:prstGeom>
              <a:solidFill>
                <a:srgbClr val="F8F9FB"/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lIns="18225" tIns="18225" rIns="18225" bIns="18225" anchor="t"/>
              <a:lstStyle/>
              <a:p>
                <a:pPr marL="0" marR="0" lvl="0" indent="0" algn="l" defTabSz="462961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700" b="1" i="0" u="none" strike="noStrike" kern="0" cap="none" spc="0" normalizeH="0" baseline="0" noProof="0" dirty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Segoe UI Semibold" panose="020B0702040204020203" pitchFamily="34" charset="0"/>
                  </a:rPr>
                  <a:t>모니터링 </a:t>
                </a:r>
                <a:r>
                  <a:rPr kumimoji="0" lang="en-US" altLang="ko-KR" sz="700" b="1" i="0" u="none" strike="noStrike" kern="0" cap="none" spc="0" normalizeH="0" baseline="0" noProof="0" dirty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Segoe UI Semibold" panose="020B0702040204020203" pitchFamily="34" charset="0"/>
                  </a:rPr>
                  <a:t>/ </a:t>
                </a:r>
                <a:r>
                  <a:rPr kumimoji="0" lang="ko-KR" altLang="en-US" sz="700" b="1" i="0" u="none" strike="noStrike" kern="0" cap="none" spc="0" normalizeH="0" baseline="0" noProof="0" dirty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Segoe UI Semibold" panose="020B0702040204020203" pitchFamily="34" charset="0"/>
                  </a:rPr>
                  <a:t>관리</a:t>
                </a:r>
                <a:endParaRPr kumimoji="0" lang="ko-KR" altLang="en-US" sz="700" b="0" i="0" u="none" strike="noStrike" kern="0" cap="none" spc="0" normalizeH="0" baseline="0" noProof="0" dirty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Segoe UI" panose="020B0502040204020203" pitchFamily="34" charset="0"/>
                </a:endParaRPr>
              </a:p>
            </p:txBody>
          </p:sp>
          <p:sp>
            <p:nvSpPr>
              <p:cNvPr id="318" name="모서리가 둥근 직사각형 459">
                <a:extLst>
                  <a:ext uri="{FF2B5EF4-FFF2-40B4-BE49-F238E27FC236}">
                    <a16:creationId xmlns:a16="http://schemas.microsoft.com/office/drawing/2014/main" id="{CE96A40D-D91D-487C-ACC6-EAF4F1A5D5A2}"/>
                  </a:ext>
                </a:extLst>
              </p:cNvPr>
              <p:cNvSpPr/>
              <p:nvPr/>
            </p:nvSpPr>
            <p:spPr bwMode="auto">
              <a:xfrm>
                <a:off x="2711746" y="4352124"/>
                <a:ext cx="4638782" cy="459782"/>
              </a:xfrm>
              <a:prstGeom prst="roundRect">
                <a:avLst>
                  <a:gd name="adj" fmla="val 6868"/>
                </a:avLst>
              </a:prstGeom>
              <a:solidFill>
                <a:srgbClr val="F8F9FB"/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lIns="18225" tIns="18225" rIns="18225" bIns="18225" anchor="t"/>
              <a:lstStyle/>
              <a:p>
                <a:pPr marL="0" marR="0" lvl="0" indent="0" algn="l" defTabSz="462961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700" b="1" i="0" u="none" strike="noStrike" kern="0" cap="none" spc="0" normalizeH="0" baseline="0" noProof="0" dirty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Segoe UI Semibold" panose="020B0702040204020203" pitchFamily="34" charset="0"/>
                  </a:rPr>
                  <a:t>Private Cloud</a:t>
                </a:r>
                <a:endParaRPr kumimoji="0" lang="ko-KR" altLang="en-US" sz="700" b="1" i="0" u="none" strike="noStrike" kern="0" cap="none" spc="0" normalizeH="0" baseline="0" noProof="0" dirty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Segoe UI Semibold" panose="020B0702040204020203" pitchFamily="34" charset="0"/>
                </a:endParaRPr>
              </a:p>
            </p:txBody>
          </p:sp>
          <p:grpSp>
            <p:nvGrpSpPr>
              <p:cNvPr id="319" name="Group 343">
                <a:extLst>
                  <a:ext uri="{FF2B5EF4-FFF2-40B4-BE49-F238E27FC236}">
                    <a16:creationId xmlns:a16="http://schemas.microsoft.com/office/drawing/2014/main" id="{DD477F90-2EFA-45CD-831E-D82E7F6098F1}"/>
                  </a:ext>
                </a:extLst>
              </p:cNvPr>
              <p:cNvGrpSpPr/>
              <p:nvPr/>
            </p:nvGrpSpPr>
            <p:grpSpPr>
              <a:xfrm>
                <a:off x="4114909" y="4396527"/>
                <a:ext cx="1718171" cy="334018"/>
                <a:chOff x="3661820" y="4217011"/>
                <a:chExt cx="1718171" cy="334018"/>
              </a:xfrm>
            </p:grpSpPr>
            <p:pic>
              <p:nvPicPr>
                <p:cNvPr id="326" name="Picture 18" descr="http://www.sangfor.net/assets/img/posts/Microsoft-Azure_logo.png">
                  <a:extLst>
                    <a:ext uri="{FF2B5EF4-FFF2-40B4-BE49-F238E27FC236}">
                      <a16:creationId xmlns:a16="http://schemas.microsoft.com/office/drawing/2014/main" id="{05633018-C7CB-4A97-A0E8-FE70AA136F1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049" r="61558"/>
                <a:stretch/>
              </p:blipFill>
              <p:spPr bwMode="auto">
                <a:xfrm>
                  <a:off x="3661820" y="4217011"/>
                  <a:ext cx="319273" cy="33024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27" name="Rectangle 351">
                  <a:extLst>
                    <a:ext uri="{FF2B5EF4-FFF2-40B4-BE49-F238E27FC236}">
                      <a16:creationId xmlns:a16="http://schemas.microsoft.com/office/drawing/2014/main" id="{E8C3A15C-3302-4539-A65F-5C0F880EC292}"/>
                    </a:ext>
                  </a:extLst>
                </p:cNvPr>
                <p:cNvSpPr/>
                <p:nvPr/>
              </p:nvSpPr>
              <p:spPr>
                <a:xfrm>
                  <a:off x="3917424" y="4282556"/>
                  <a:ext cx="1462567" cy="26847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ctr" defTabSz="231480" rtl="0" eaLnBrk="1" fontAlgn="auto" latinLnBrk="1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2584C4"/>
                      </a:solidFill>
                      <a:effectLst/>
                      <a:uLnTx/>
                      <a:uFillTx/>
                      <a:latin typeface="맑은 고딕" panose="020B0503020000020004" pitchFamily="50" charset="-127"/>
                      <a:ea typeface="맑은 고딕" panose="020B0503020000020004" pitchFamily="50" charset="-127"/>
                      <a:cs typeface="Segoe UI" panose="020B0502040204020203" pitchFamily="34" charset="0"/>
                    </a:rPr>
                    <a:t>Microsoft Azure Stack</a:t>
                  </a:r>
                  <a:endParaRPr kumimoji="0" lang="ko-KR" altLang="en-US" sz="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584C4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Segoe UI" panose="020B0502040204020203" pitchFamily="34" charset="0"/>
                  </a:endParaRPr>
                </a:p>
              </p:txBody>
            </p:sp>
          </p:grpSp>
          <p:pic>
            <p:nvPicPr>
              <p:cNvPr id="320" name="Picture 344">
                <a:extLst>
                  <a:ext uri="{FF2B5EF4-FFF2-40B4-BE49-F238E27FC236}">
                    <a16:creationId xmlns:a16="http://schemas.microsoft.com/office/drawing/2014/main" id="{F34471BE-3E98-4476-85D6-66EFD8A749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91955" y="5111505"/>
                <a:ext cx="954551" cy="312589"/>
              </a:xfrm>
              <a:prstGeom prst="rect">
                <a:avLst/>
              </a:prstGeom>
            </p:spPr>
          </p:pic>
          <p:pic>
            <p:nvPicPr>
              <p:cNvPr id="321" name="Picture 345">
                <a:extLst>
                  <a:ext uri="{FF2B5EF4-FFF2-40B4-BE49-F238E27FC236}">
                    <a16:creationId xmlns:a16="http://schemas.microsoft.com/office/drawing/2014/main" id="{0E0CE821-BA41-4217-8192-CA83953CC3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28221" y="5147424"/>
                <a:ext cx="834408" cy="240751"/>
              </a:xfrm>
              <a:prstGeom prst="rect">
                <a:avLst/>
              </a:prstGeom>
            </p:spPr>
          </p:pic>
          <p:sp>
            <p:nvSpPr>
              <p:cNvPr id="322" name="모서리가 둥근 직사각형 459">
                <a:extLst>
                  <a:ext uri="{FF2B5EF4-FFF2-40B4-BE49-F238E27FC236}">
                    <a16:creationId xmlns:a16="http://schemas.microsoft.com/office/drawing/2014/main" id="{F0B8B6CC-DE4D-489B-841F-E8CAB8A981F2}"/>
                  </a:ext>
                </a:extLst>
              </p:cNvPr>
              <p:cNvSpPr/>
              <p:nvPr/>
            </p:nvSpPr>
            <p:spPr bwMode="auto">
              <a:xfrm>
                <a:off x="5060267" y="4856906"/>
                <a:ext cx="1116000" cy="612000"/>
              </a:xfrm>
              <a:prstGeom prst="roundRect">
                <a:avLst>
                  <a:gd name="adj" fmla="val 6868"/>
                </a:avLst>
              </a:prstGeom>
              <a:solidFill>
                <a:srgbClr val="F8F9FB"/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lIns="18225" tIns="18225" rIns="18225" bIns="18225" anchor="t"/>
              <a:lstStyle/>
              <a:p>
                <a:pPr marL="0" marR="0" lvl="0" indent="0" algn="l" defTabSz="462961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700" b="1" i="0" u="none" strike="noStrike" kern="0" cap="none" spc="0" normalizeH="0" baseline="0" noProof="0" dirty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Segoe UI Semibold" panose="020B0702040204020203" pitchFamily="34" charset="0"/>
                  </a:rPr>
                  <a:t>프로세스 자동화</a:t>
                </a:r>
                <a:endParaRPr kumimoji="0" lang="ko-KR" altLang="en-US" sz="700" b="0" i="0" u="none" strike="noStrike" kern="0" cap="none" spc="0" normalizeH="0" baseline="0" noProof="0" dirty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Segoe UI" panose="020B0502040204020203" pitchFamily="34" charset="0"/>
                </a:endParaRPr>
              </a:p>
            </p:txBody>
          </p:sp>
          <p:pic>
            <p:nvPicPr>
              <p:cNvPr id="323" name="Picture 347">
                <a:extLst>
                  <a:ext uri="{FF2B5EF4-FFF2-40B4-BE49-F238E27FC236}">
                    <a16:creationId xmlns:a16="http://schemas.microsoft.com/office/drawing/2014/main" id="{4806477C-C42D-4E4C-80AE-AA21FA1EDF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28119" y="5152239"/>
                <a:ext cx="804993" cy="231121"/>
              </a:xfrm>
              <a:prstGeom prst="rect">
                <a:avLst/>
              </a:prstGeom>
            </p:spPr>
          </p:pic>
          <p:sp>
            <p:nvSpPr>
              <p:cNvPr id="324" name="모서리가 둥근 직사각형 459">
                <a:extLst>
                  <a:ext uri="{FF2B5EF4-FFF2-40B4-BE49-F238E27FC236}">
                    <a16:creationId xmlns:a16="http://schemas.microsoft.com/office/drawing/2014/main" id="{DB49268B-D60E-4703-83CB-1AE3F1F37C9D}"/>
                  </a:ext>
                </a:extLst>
              </p:cNvPr>
              <p:cNvSpPr/>
              <p:nvPr/>
            </p:nvSpPr>
            <p:spPr bwMode="auto">
              <a:xfrm>
                <a:off x="6234528" y="4856906"/>
                <a:ext cx="1116000" cy="612000"/>
              </a:xfrm>
              <a:prstGeom prst="roundRect">
                <a:avLst>
                  <a:gd name="adj" fmla="val 6868"/>
                </a:avLst>
              </a:prstGeom>
              <a:solidFill>
                <a:srgbClr val="F8F9FB"/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lIns="18225" tIns="18225" rIns="18225" bIns="18225" anchor="t"/>
              <a:lstStyle/>
              <a:p>
                <a:pPr marL="0" marR="0" lvl="0" indent="0" algn="l" defTabSz="462961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700" b="1" i="0" u="none" strike="noStrike" kern="0" cap="none" spc="0" normalizeH="0" baseline="0" noProof="0" dirty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Segoe UI Semibold" panose="020B0702040204020203" pitchFamily="34" charset="0"/>
                  </a:rPr>
                  <a:t>백업</a:t>
                </a:r>
                <a:endParaRPr kumimoji="0" lang="ko-KR" altLang="en-US" sz="700" b="0" i="0" u="none" strike="noStrike" kern="0" cap="none" spc="0" normalizeH="0" baseline="0" noProof="0" dirty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Segoe UI" panose="020B0502040204020203" pitchFamily="34" charset="0"/>
                </a:endParaRPr>
              </a:p>
            </p:txBody>
          </p:sp>
          <p:pic>
            <p:nvPicPr>
              <p:cNvPr id="325" name="Picture 26" descr="https://obieosobalu.files.wordpress.com/2011/09/sysctr-dpm.jpg">
                <a:extLst>
                  <a:ext uri="{FF2B5EF4-FFF2-40B4-BE49-F238E27FC236}">
                    <a16:creationId xmlns:a16="http://schemas.microsoft.com/office/drawing/2014/main" id="{AB496CBA-9612-412E-8FA3-982AEBA6047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8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3281" b="33839"/>
              <a:stretch/>
            </p:blipFill>
            <p:spPr bwMode="auto">
              <a:xfrm>
                <a:off x="6227187" y="5132607"/>
                <a:ext cx="1096433" cy="27038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8" name="Group 31">
              <a:extLst>
                <a:ext uri="{FF2B5EF4-FFF2-40B4-BE49-F238E27FC236}">
                  <a16:creationId xmlns:a16="http://schemas.microsoft.com/office/drawing/2014/main" id="{116366BC-F703-4F91-8F1D-9B96EB206174}"/>
                </a:ext>
              </a:extLst>
            </p:cNvPr>
            <p:cNvGrpSpPr/>
            <p:nvPr/>
          </p:nvGrpSpPr>
          <p:grpSpPr>
            <a:xfrm>
              <a:off x="491515" y="4623124"/>
              <a:ext cx="3499200" cy="330472"/>
              <a:chOff x="566739" y="8862658"/>
              <a:chExt cx="6912000" cy="652784"/>
            </a:xfrm>
          </p:grpSpPr>
          <p:sp>
            <p:nvSpPr>
              <p:cNvPr id="301" name="AutoShape 7">
                <a:extLst>
                  <a:ext uri="{FF2B5EF4-FFF2-40B4-BE49-F238E27FC236}">
                    <a16:creationId xmlns:a16="http://schemas.microsoft.com/office/drawing/2014/main" id="{B8D0801D-AC19-414E-ADDB-492D88E2E2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6739" y="8879125"/>
                <a:ext cx="6912000" cy="630000"/>
              </a:xfrm>
              <a:prstGeom prst="roundRect">
                <a:avLst>
                  <a:gd name="adj" fmla="val 3651"/>
                </a:avLst>
              </a:prstGeom>
              <a:solidFill>
                <a:srgbClr val="B3CBE0"/>
              </a:solidFill>
              <a:ln w="12700" algn="ctr">
                <a:noFill/>
                <a:miter lim="800000"/>
                <a:headEnd/>
                <a:tailEnd/>
              </a:ln>
              <a:effectLst/>
            </p:spPr>
            <p:txBody>
              <a:bodyPr wrap="none" lIns="54675" tIns="18225" rIns="18225" bIns="18225" anchor="ctr"/>
              <a:lstStyle/>
              <a:p>
                <a:pPr marL="0" marR="0" lvl="0" indent="0" algn="l" defTabSz="462961" rtl="0" eaLnBrk="0" fontAlgn="auto" latinLnBrk="0" hangingPunct="0">
                  <a:lnSpc>
                    <a:spcPct val="110000"/>
                  </a:lnSpc>
                  <a:spcBef>
                    <a:spcPts val="0"/>
                  </a:spcBef>
                  <a:spcAft>
                    <a:spcPts val="152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900" b="1" i="0" u="none" strike="noStrike" kern="0" cap="none" spc="0" normalizeH="0" baseline="0" noProof="0" dirty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Segoe UI Semibold" panose="020B0702040204020203" pitchFamily="34" charset="0"/>
                  </a:rPr>
                  <a:t>물리적</a:t>
                </a:r>
                <a:r>
                  <a:rPr kumimoji="0" lang="en-US" altLang="ko-KR" sz="900" b="1" i="0" u="none" strike="noStrike" kern="0" cap="none" spc="0" normalizeH="0" baseline="0" noProof="0" dirty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Segoe UI Semibold" panose="020B0702040204020203" pitchFamily="34" charset="0"/>
                  </a:rPr>
                  <a:t> </a:t>
                </a:r>
                <a:r>
                  <a:rPr kumimoji="0" lang="ko-KR" altLang="en-US" sz="900" b="1" i="0" u="none" strike="noStrike" kern="0" cap="none" spc="0" normalizeH="0" baseline="0" noProof="0" dirty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Segoe UI Semibold" panose="020B0702040204020203" pitchFamily="34" charset="0"/>
                  </a:rPr>
                  <a:t>자원풀</a:t>
                </a:r>
                <a:endParaRPr kumimoji="0" lang="en-US" altLang="ko-KR" sz="900" b="1" i="0" u="none" strike="noStrike" kern="0" cap="none" spc="0" normalizeH="0" baseline="0" noProof="0" dirty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Segoe UI Semibold" panose="020B0702040204020203" pitchFamily="34" charset="0"/>
                </a:endParaRPr>
              </a:p>
              <a:p>
                <a:pPr marL="0" marR="0" lvl="0" indent="0" algn="l" defTabSz="462961" rtl="0" eaLnBrk="0" fontAlgn="auto" latinLnBrk="0" hangingPunct="0">
                  <a:lnSpc>
                    <a:spcPct val="110000"/>
                  </a:lnSpc>
                  <a:spcBef>
                    <a:spcPts val="0"/>
                  </a:spcBef>
                  <a:spcAft>
                    <a:spcPts val="152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600" b="0" i="0" u="none" strike="noStrike" kern="0" cap="none" spc="0" normalizeH="0" baseline="0" noProof="0" dirty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Segoe UI" panose="020B0502040204020203" pitchFamily="34" charset="0"/>
                  </a:rPr>
                  <a:t>(Physical Resource Pool)</a:t>
                </a:r>
                <a:endParaRPr kumimoji="0" lang="ko-KR" altLang="en-US" sz="600" b="0" i="0" u="none" strike="noStrike" kern="0" cap="none" spc="0" normalizeH="0" baseline="0" noProof="0" dirty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Segoe UI" panose="020B0502040204020203" pitchFamily="34" charset="0"/>
                </a:endParaRPr>
              </a:p>
            </p:txBody>
          </p:sp>
          <p:grpSp>
            <p:nvGrpSpPr>
              <p:cNvPr id="302" name="Group 326">
                <a:extLst>
                  <a:ext uri="{FF2B5EF4-FFF2-40B4-BE49-F238E27FC236}">
                    <a16:creationId xmlns:a16="http://schemas.microsoft.com/office/drawing/2014/main" id="{6826EA20-C636-4229-AC1E-3A86108224CD}"/>
                  </a:ext>
                </a:extLst>
              </p:cNvPr>
              <p:cNvGrpSpPr/>
              <p:nvPr/>
            </p:nvGrpSpPr>
            <p:grpSpPr>
              <a:xfrm>
                <a:off x="2775683" y="8862658"/>
                <a:ext cx="4485787" cy="633832"/>
                <a:chOff x="3307302" y="8694867"/>
                <a:chExt cx="3752003" cy="530150"/>
              </a:xfrm>
            </p:grpSpPr>
            <p:pic>
              <p:nvPicPr>
                <p:cNvPr id="309" name="내용 개체 틀 8" descr="Server.png">
                  <a:extLst>
                    <a:ext uri="{FF2B5EF4-FFF2-40B4-BE49-F238E27FC236}">
                      <a16:creationId xmlns:a16="http://schemas.microsoft.com/office/drawing/2014/main" id="{A609EB83-149C-40E0-8159-93323E4AD4C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9" cstate="print">
                  <a:clrChange>
                    <a:clrFrom>
                      <a:srgbClr val="F8F9F8"/>
                    </a:clrFrom>
                    <a:clrTo>
                      <a:srgbClr val="F8F9F8">
                        <a:alpha val="0"/>
                      </a:srgbClr>
                    </a:clrTo>
                  </a:clrChange>
                </a:blip>
                <a:stretch>
                  <a:fillRect/>
                </a:stretch>
              </p:blipFill>
              <p:spPr bwMode="auto">
                <a:xfrm>
                  <a:off x="3307302" y="8694867"/>
                  <a:ext cx="596823" cy="51071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>
                  <a:outerShdw blurRad="25400" dist="25400" dir="2700000" algn="tl" rotWithShape="0">
                    <a:prstClr val="black">
                      <a:alpha val="40000"/>
                    </a:prstClr>
                  </a:outerShdw>
                </a:effectLst>
              </p:spPr>
            </p:pic>
            <p:pic>
              <p:nvPicPr>
                <p:cNvPr id="310" name="내용 개체 틀 8" descr="Server.png">
                  <a:extLst>
                    <a:ext uri="{FF2B5EF4-FFF2-40B4-BE49-F238E27FC236}">
                      <a16:creationId xmlns:a16="http://schemas.microsoft.com/office/drawing/2014/main" id="{8869F150-6BDB-4AC7-8F33-133733E4336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9" cstate="print">
                  <a:clrChange>
                    <a:clrFrom>
                      <a:srgbClr val="F8F9F8"/>
                    </a:clrFrom>
                    <a:clrTo>
                      <a:srgbClr val="F8F9F8">
                        <a:alpha val="0"/>
                      </a:srgbClr>
                    </a:clrTo>
                  </a:clrChange>
                </a:blip>
                <a:stretch>
                  <a:fillRect/>
                </a:stretch>
              </p:blipFill>
              <p:spPr bwMode="auto">
                <a:xfrm>
                  <a:off x="3938338" y="8701634"/>
                  <a:ext cx="596823" cy="51071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>
                  <a:outerShdw blurRad="25400" dist="25400" dir="2700000" algn="tl" rotWithShape="0">
                    <a:prstClr val="black">
                      <a:alpha val="40000"/>
                    </a:prstClr>
                  </a:outerShdw>
                </a:effectLst>
              </p:spPr>
            </p:pic>
            <p:pic>
              <p:nvPicPr>
                <p:cNvPr id="311" name="내용 개체 틀 8" descr="Server.png">
                  <a:extLst>
                    <a:ext uri="{FF2B5EF4-FFF2-40B4-BE49-F238E27FC236}">
                      <a16:creationId xmlns:a16="http://schemas.microsoft.com/office/drawing/2014/main" id="{746539FF-83E1-4F78-9EFF-AAC1EC75A37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9" cstate="print">
                  <a:clrChange>
                    <a:clrFrom>
                      <a:srgbClr val="F8F9F8"/>
                    </a:clrFrom>
                    <a:clrTo>
                      <a:srgbClr val="F8F9F8">
                        <a:alpha val="0"/>
                      </a:srgbClr>
                    </a:clrTo>
                  </a:clrChange>
                </a:blip>
                <a:stretch>
                  <a:fillRect/>
                </a:stretch>
              </p:blipFill>
              <p:spPr bwMode="auto">
                <a:xfrm>
                  <a:off x="4569374" y="8701634"/>
                  <a:ext cx="596823" cy="51071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>
                  <a:outerShdw blurRad="25400" dist="25400" dir="2700000" algn="tl" rotWithShape="0">
                    <a:prstClr val="black">
                      <a:alpha val="40000"/>
                    </a:prstClr>
                  </a:outerShdw>
                </a:effectLst>
              </p:spPr>
            </p:pic>
            <p:pic>
              <p:nvPicPr>
                <p:cNvPr id="312" name="내용 개체 틀 8" descr="Server.png">
                  <a:extLst>
                    <a:ext uri="{FF2B5EF4-FFF2-40B4-BE49-F238E27FC236}">
                      <a16:creationId xmlns:a16="http://schemas.microsoft.com/office/drawing/2014/main" id="{35B86F4C-21AD-48AB-BAC2-D469FC141D6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9" cstate="print">
                  <a:clrChange>
                    <a:clrFrom>
                      <a:srgbClr val="F8F9F8"/>
                    </a:clrFrom>
                    <a:clrTo>
                      <a:srgbClr val="F8F9F8">
                        <a:alpha val="0"/>
                      </a:srgbClr>
                    </a:clrTo>
                  </a:clrChange>
                </a:blip>
                <a:stretch>
                  <a:fillRect/>
                </a:stretch>
              </p:blipFill>
              <p:spPr bwMode="auto">
                <a:xfrm>
                  <a:off x="5200410" y="8701634"/>
                  <a:ext cx="596823" cy="51071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>
                  <a:outerShdw blurRad="25400" dist="25400" dir="2700000" algn="tl" rotWithShape="0">
                    <a:prstClr val="black">
                      <a:alpha val="40000"/>
                    </a:prstClr>
                  </a:outerShdw>
                </a:effectLst>
              </p:spPr>
            </p:pic>
            <p:pic>
              <p:nvPicPr>
                <p:cNvPr id="313" name="내용 개체 틀 8" descr="Server.png">
                  <a:extLst>
                    <a:ext uri="{FF2B5EF4-FFF2-40B4-BE49-F238E27FC236}">
                      <a16:creationId xmlns:a16="http://schemas.microsoft.com/office/drawing/2014/main" id="{FDB65AB9-93EF-4705-8293-1CE4DFEA7A0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9" cstate="print">
                  <a:clrChange>
                    <a:clrFrom>
                      <a:srgbClr val="F8F9F8"/>
                    </a:clrFrom>
                    <a:clrTo>
                      <a:srgbClr val="F8F9F8">
                        <a:alpha val="0"/>
                      </a:srgbClr>
                    </a:clrTo>
                  </a:clrChange>
                </a:blip>
                <a:stretch>
                  <a:fillRect/>
                </a:stretch>
              </p:blipFill>
              <p:spPr bwMode="auto">
                <a:xfrm>
                  <a:off x="5831446" y="8701634"/>
                  <a:ext cx="596823" cy="51071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>
                  <a:outerShdw blurRad="25400" dist="25400" dir="2700000" algn="tl" rotWithShape="0">
                    <a:prstClr val="black">
                      <a:alpha val="40000"/>
                    </a:prstClr>
                  </a:outerShdw>
                </a:effectLst>
              </p:spPr>
            </p:pic>
            <p:pic>
              <p:nvPicPr>
                <p:cNvPr id="314" name="내용 개체 틀 8" descr="Server.png">
                  <a:extLst>
                    <a:ext uri="{FF2B5EF4-FFF2-40B4-BE49-F238E27FC236}">
                      <a16:creationId xmlns:a16="http://schemas.microsoft.com/office/drawing/2014/main" id="{5D86DD98-3463-486A-9924-1283ABD1A56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9" cstate="print">
                  <a:clrChange>
                    <a:clrFrom>
                      <a:srgbClr val="F8F9F8"/>
                    </a:clrFrom>
                    <a:clrTo>
                      <a:srgbClr val="F8F9F8">
                        <a:alpha val="0"/>
                      </a:srgbClr>
                    </a:clrTo>
                  </a:clrChange>
                </a:blip>
                <a:stretch>
                  <a:fillRect/>
                </a:stretch>
              </p:blipFill>
              <p:spPr bwMode="auto">
                <a:xfrm>
                  <a:off x="6462482" y="8714305"/>
                  <a:ext cx="596823" cy="51071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>
                  <a:outerShdw blurRad="25400" dist="25400" dir="2700000" algn="tl" rotWithShape="0">
                    <a:prstClr val="black">
                      <a:alpha val="40000"/>
                    </a:prstClr>
                  </a:outerShdw>
                </a:effectLst>
              </p:spPr>
            </p:pic>
          </p:grpSp>
          <p:sp>
            <p:nvSpPr>
              <p:cNvPr id="303" name="모서리가 둥근 직사각형 459">
                <a:extLst>
                  <a:ext uri="{FF2B5EF4-FFF2-40B4-BE49-F238E27FC236}">
                    <a16:creationId xmlns:a16="http://schemas.microsoft.com/office/drawing/2014/main" id="{44C2BD04-1F0C-4858-8E21-08FF2D4DB415}"/>
                  </a:ext>
                </a:extLst>
              </p:cNvPr>
              <p:cNvSpPr/>
              <p:nvPr/>
            </p:nvSpPr>
            <p:spPr bwMode="auto">
              <a:xfrm>
                <a:off x="2716529" y="8978762"/>
                <a:ext cx="1044000" cy="362990"/>
              </a:xfrm>
              <a:prstGeom prst="roundRect">
                <a:avLst>
                  <a:gd name="adj" fmla="val 6868"/>
                </a:avLst>
              </a:prstGeom>
              <a:solidFill>
                <a:sysClr val="window" lastClr="FFFFFF">
                  <a:lumMod val="75000"/>
                </a:sysClr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lIns="18225" tIns="18225" rIns="18225" bIns="18225" anchor="ctr"/>
              <a:lstStyle/>
              <a:p>
                <a:pPr marL="0" marR="0" lvl="0" indent="0" algn="ctr" defTabSz="46296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600" b="0" i="0" u="none" strike="noStrike" kern="0" cap="none" spc="0" normalizeH="0" baseline="0" noProof="0" dirty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Segoe UI" panose="020B0502040204020203" pitchFamily="34" charset="0"/>
                  </a:rPr>
                  <a:t>x86 Server</a:t>
                </a:r>
                <a:endParaRPr kumimoji="0" lang="ko-KR" altLang="en-US" sz="600" b="0" i="0" u="none" strike="noStrike" kern="0" cap="none" spc="0" normalizeH="0" baseline="0" noProof="0" dirty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Segoe UI" panose="020B0502040204020203" pitchFamily="34" charset="0"/>
                </a:endParaRPr>
              </a:p>
            </p:txBody>
          </p:sp>
          <p:sp>
            <p:nvSpPr>
              <p:cNvPr id="304" name="모서리가 둥근 직사각형 461">
                <a:extLst>
                  <a:ext uri="{FF2B5EF4-FFF2-40B4-BE49-F238E27FC236}">
                    <a16:creationId xmlns:a16="http://schemas.microsoft.com/office/drawing/2014/main" id="{5E57104F-52DE-4C0A-B6D2-B832315A374E}"/>
                  </a:ext>
                </a:extLst>
              </p:cNvPr>
              <p:cNvSpPr/>
              <p:nvPr/>
            </p:nvSpPr>
            <p:spPr bwMode="auto">
              <a:xfrm>
                <a:off x="4941493" y="8978762"/>
                <a:ext cx="1044000" cy="362990"/>
              </a:xfrm>
              <a:prstGeom prst="roundRect">
                <a:avLst>
                  <a:gd name="adj" fmla="val 4908"/>
                </a:avLst>
              </a:prstGeom>
              <a:solidFill>
                <a:sysClr val="window" lastClr="FFFFFF">
                  <a:lumMod val="75000"/>
                </a:sysClr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lIns="18225" tIns="18225" rIns="18225" bIns="18225" anchor="ctr"/>
              <a:lstStyle/>
              <a:p>
                <a:pPr marL="0" marR="0" lvl="0" indent="0" algn="ctr" defTabSz="46296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600" b="0" i="0" u="none" strike="noStrike" kern="0" cap="none" spc="0" normalizeH="0" baseline="0" noProof="0" dirty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Segoe UI" panose="020B0502040204020203" pitchFamily="34" charset="0"/>
                  </a:rPr>
                  <a:t>Storage</a:t>
                </a:r>
                <a:endParaRPr kumimoji="0" lang="ko-KR" altLang="en-US" sz="600" b="0" i="0" u="none" strike="noStrike" kern="0" cap="none" spc="0" normalizeH="0" baseline="0" noProof="0" dirty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Segoe UI" panose="020B0502040204020203" pitchFamily="34" charset="0"/>
                </a:endParaRPr>
              </a:p>
            </p:txBody>
          </p:sp>
          <p:sp>
            <p:nvSpPr>
              <p:cNvPr id="305" name="모서리가 둥근 직사각형 462">
                <a:extLst>
                  <a:ext uri="{FF2B5EF4-FFF2-40B4-BE49-F238E27FC236}">
                    <a16:creationId xmlns:a16="http://schemas.microsoft.com/office/drawing/2014/main" id="{6AB1BFE7-9813-4BCE-9345-C956F23DF47D}"/>
                  </a:ext>
                </a:extLst>
              </p:cNvPr>
              <p:cNvSpPr/>
              <p:nvPr/>
            </p:nvSpPr>
            <p:spPr bwMode="auto">
              <a:xfrm>
                <a:off x="3829011" y="8978762"/>
                <a:ext cx="1044000" cy="362990"/>
              </a:xfrm>
              <a:prstGeom prst="roundRect">
                <a:avLst>
                  <a:gd name="adj" fmla="val 5888"/>
                </a:avLst>
              </a:prstGeom>
              <a:solidFill>
                <a:sysClr val="window" lastClr="FFFFFF">
                  <a:lumMod val="75000"/>
                </a:sysClr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lIns="18225" tIns="18225" rIns="18225" bIns="18225" anchor="ctr"/>
              <a:lstStyle/>
              <a:p>
                <a:pPr marL="0" marR="0" lvl="0" indent="0" algn="ctr" defTabSz="46296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600" b="0" i="0" u="none" strike="noStrike" kern="0" cap="none" spc="0" normalizeH="0" baseline="0" noProof="0" dirty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Segoe UI" panose="020B0502040204020203" pitchFamily="34" charset="0"/>
                  </a:rPr>
                  <a:t>Network</a:t>
                </a:r>
                <a:endParaRPr kumimoji="0" lang="ko-KR" altLang="en-US" sz="600" b="0" i="0" u="none" strike="noStrike" kern="0" cap="none" spc="0" normalizeH="0" baseline="0" noProof="0" dirty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Segoe UI" panose="020B0502040204020203" pitchFamily="34" charset="0"/>
                </a:endParaRPr>
              </a:p>
            </p:txBody>
          </p:sp>
          <p:sp>
            <p:nvSpPr>
              <p:cNvPr id="306" name="모서리가 둥근 직사각형 459">
                <a:extLst>
                  <a:ext uri="{FF2B5EF4-FFF2-40B4-BE49-F238E27FC236}">
                    <a16:creationId xmlns:a16="http://schemas.microsoft.com/office/drawing/2014/main" id="{5A18EBAB-27E4-420B-AF9D-D7FFD8938C86}"/>
                  </a:ext>
                </a:extLst>
              </p:cNvPr>
              <p:cNvSpPr/>
              <p:nvPr/>
            </p:nvSpPr>
            <p:spPr bwMode="auto">
              <a:xfrm>
                <a:off x="6053976" y="8910436"/>
                <a:ext cx="1303033" cy="540000"/>
              </a:xfrm>
              <a:prstGeom prst="roundRect">
                <a:avLst>
                  <a:gd name="adj" fmla="val 6868"/>
                </a:avLst>
              </a:prstGeom>
              <a:solidFill>
                <a:srgbClr val="F8F9FB"/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lIns="18225" tIns="18225" rIns="18225" bIns="18225" anchor="t"/>
              <a:lstStyle/>
              <a:p>
                <a:pPr marL="0" marR="0" lvl="0" indent="0" algn="l" defTabSz="46296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600" b="1" i="0" u="none" strike="noStrike" kern="0" cap="none" spc="0" normalizeH="0" baseline="0" noProof="0" dirty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Segoe UI Semibold" panose="020B0702040204020203" pitchFamily="34" charset="0"/>
                  </a:rPr>
                  <a:t>하이브리드 스토리지</a:t>
                </a:r>
              </a:p>
            </p:txBody>
          </p:sp>
          <p:pic>
            <p:nvPicPr>
              <p:cNvPr id="307" name="Picture 28" descr="https://upload.wikimedia.org/wikipedia/en/2/27/StorSimple_logo.png">
                <a:extLst>
                  <a:ext uri="{FF2B5EF4-FFF2-40B4-BE49-F238E27FC236}">
                    <a16:creationId xmlns:a16="http://schemas.microsoft.com/office/drawing/2014/main" id="{1FC56E31-C081-4DB6-855E-100CAA50BD9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0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633628" y="9184721"/>
                <a:ext cx="625497" cy="33072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8" name="Picture 30" descr="http://az36026.vo.msecnd.net/Image?type=Visualization&amp;id=5538ad67-fe2a-4698-b155-efb0257a49d5&amp;version=0">
                <a:extLst>
                  <a:ext uri="{FF2B5EF4-FFF2-40B4-BE49-F238E27FC236}">
                    <a16:creationId xmlns:a16="http://schemas.microsoft.com/office/drawing/2014/main" id="{C7E5AF58-45E2-45C3-B7C7-E680BD72E6B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1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058" t="24389" r="11771" b="28612"/>
              <a:stretch/>
            </p:blipFill>
            <p:spPr bwMode="auto">
              <a:xfrm>
                <a:off x="6097932" y="9271107"/>
                <a:ext cx="500604" cy="204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9" name="Group 32">
              <a:extLst>
                <a:ext uri="{FF2B5EF4-FFF2-40B4-BE49-F238E27FC236}">
                  <a16:creationId xmlns:a16="http://schemas.microsoft.com/office/drawing/2014/main" id="{E34CF264-7899-4DE2-B700-6AF714F162B8}"/>
                </a:ext>
              </a:extLst>
            </p:cNvPr>
            <p:cNvGrpSpPr/>
            <p:nvPr/>
          </p:nvGrpSpPr>
          <p:grpSpPr>
            <a:xfrm>
              <a:off x="491515" y="1003850"/>
              <a:ext cx="3499200" cy="947700"/>
              <a:chOff x="566739" y="1713475"/>
              <a:chExt cx="6912000" cy="1872000"/>
            </a:xfrm>
          </p:grpSpPr>
          <p:sp>
            <p:nvSpPr>
              <p:cNvPr id="279" name="AutoShape 7">
                <a:extLst>
                  <a:ext uri="{FF2B5EF4-FFF2-40B4-BE49-F238E27FC236}">
                    <a16:creationId xmlns:a16="http://schemas.microsoft.com/office/drawing/2014/main" id="{C0FBD61E-AB5A-47A6-B552-D35DB2BBDA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6739" y="1713475"/>
                <a:ext cx="6912000" cy="1872000"/>
              </a:xfrm>
              <a:prstGeom prst="roundRect">
                <a:avLst>
                  <a:gd name="adj" fmla="val 1742"/>
                </a:avLst>
              </a:prstGeom>
              <a:solidFill>
                <a:srgbClr val="B3CBE0"/>
              </a:solidFill>
              <a:ln w="12700" algn="ctr">
                <a:noFill/>
                <a:miter lim="800000"/>
                <a:headEnd/>
                <a:tailEnd/>
              </a:ln>
              <a:effectLst/>
            </p:spPr>
            <p:txBody>
              <a:bodyPr wrap="none" lIns="54675" tIns="18225" rIns="18225" bIns="18225" anchor="ctr"/>
              <a:lstStyle/>
              <a:p>
                <a:pPr marL="0" marR="0" lvl="0" indent="0" algn="l" defTabSz="462961" rtl="0" eaLnBrk="0" fontAlgn="auto" latinLnBrk="1" hangingPunct="0">
                  <a:lnSpc>
                    <a:spcPct val="110000"/>
                  </a:lnSpc>
                  <a:spcBef>
                    <a:spcPts val="0"/>
                  </a:spcBef>
                  <a:spcAft>
                    <a:spcPts val="152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900" b="1" i="0" u="none" strike="noStrike" kern="0" cap="none" spc="0" normalizeH="0" baseline="0" noProof="0" dirty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Segoe UI Semibold" panose="020B0702040204020203" pitchFamily="34" charset="0"/>
                  </a:rPr>
                  <a:t>업무생산성</a:t>
                </a:r>
                <a:br>
                  <a:rPr kumimoji="0" lang="en-US" altLang="ko-KR" sz="900" b="1" i="0" u="none" strike="noStrike" kern="0" cap="none" spc="0" normalizeH="0" baseline="0" noProof="0" dirty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Segoe UI Semibold" panose="020B0702040204020203" pitchFamily="34" charset="0"/>
                  </a:rPr>
                </a:br>
                <a:r>
                  <a:rPr kumimoji="0" lang="en-US" altLang="ko-KR" sz="900" b="1" i="0" u="none" strike="noStrike" kern="0" cap="none" spc="0" normalizeH="0" baseline="0" noProof="0" dirty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Segoe UI Semibold" panose="020B0702040204020203" pitchFamily="34" charset="0"/>
                  </a:rPr>
                  <a:t>/ </a:t>
                </a:r>
                <a:r>
                  <a:rPr kumimoji="0" lang="ko-KR" altLang="en-US" sz="900" b="1" i="0" u="none" strike="noStrike" kern="0" cap="none" spc="0" normalizeH="0" baseline="0" noProof="0" dirty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Segoe UI Semibold" panose="020B0702040204020203" pitchFamily="34" charset="0"/>
                  </a:rPr>
                  <a:t>협업</a:t>
                </a:r>
                <a:endParaRPr kumimoji="0" lang="en-US" altLang="ko-KR" sz="900" b="1" i="0" u="none" strike="noStrike" kern="0" cap="none" spc="0" normalizeH="0" baseline="0" noProof="0" dirty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Segoe UI Semibold" panose="020B0702040204020203" pitchFamily="34" charset="0"/>
                </a:endParaRPr>
              </a:p>
              <a:p>
                <a:pPr marL="0" marR="0" lvl="0" indent="0" algn="l" defTabSz="462961" rtl="0" eaLnBrk="0" fontAlgn="auto" latinLnBrk="1" hangingPunct="0">
                  <a:lnSpc>
                    <a:spcPct val="110000"/>
                  </a:lnSpc>
                  <a:spcBef>
                    <a:spcPts val="0"/>
                  </a:spcBef>
                  <a:spcAft>
                    <a:spcPts val="152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600" b="0" i="0" u="none" strike="noStrike" kern="0" cap="none" spc="0" normalizeH="0" baseline="0" noProof="0" dirty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Segoe UI" panose="020B0502040204020203" pitchFamily="34" charset="0"/>
                  </a:rPr>
                  <a:t>(Productivity / Collaboration)</a:t>
                </a:r>
                <a:endParaRPr kumimoji="0" lang="ko-KR" altLang="en-US" sz="600" b="0" i="0" u="none" strike="noStrike" kern="0" cap="none" spc="0" normalizeH="0" baseline="0" noProof="0" dirty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Segoe UI" panose="020B0502040204020203" pitchFamily="34" charset="0"/>
                </a:endParaRPr>
              </a:p>
            </p:txBody>
          </p:sp>
          <p:sp>
            <p:nvSpPr>
              <p:cNvPr id="280" name="모서리가 둥근 직사각형 459">
                <a:extLst>
                  <a:ext uri="{FF2B5EF4-FFF2-40B4-BE49-F238E27FC236}">
                    <a16:creationId xmlns:a16="http://schemas.microsoft.com/office/drawing/2014/main" id="{9E41BB5D-ECC9-4088-8C81-06F2D9DF1299}"/>
                  </a:ext>
                </a:extLst>
              </p:cNvPr>
              <p:cNvSpPr/>
              <p:nvPr/>
            </p:nvSpPr>
            <p:spPr bwMode="auto">
              <a:xfrm>
                <a:off x="2716529" y="1799426"/>
                <a:ext cx="4647250" cy="540000"/>
              </a:xfrm>
              <a:prstGeom prst="roundRect">
                <a:avLst>
                  <a:gd name="adj" fmla="val 6868"/>
                </a:avLst>
              </a:prstGeom>
              <a:solidFill>
                <a:srgbClr val="F8F9FB"/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lIns="18225" tIns="9113" rIns="18225" bIns="18225" anchor="t"/>
              <a:lstStyle/>
              <a:p>
                <a:pPr marL="0" marR="0" lvl="0" indent="0" algn="l" defTabSz="462961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700" b="1" i="0" u="none" strike="noStrike" kern="0" cap="none" spc="0" normalizeH="0" baseline="0" noProof="0" dirty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Segoe UI Semibold" panose="020B0702040204020203" pitchFamily="34" charset="0"/>
                  </a:rPr>
                  <a:t>엔터프라이즈 포탈 </a:t>
                </a:r>
                <a:br>
                  <a:rPr kumimoji="0" lang="en-US" altLang="ko-KR" sz="700" b="1" i="0" u="none" strike="noStrike" kern="0" cap="none" spc="0" normalizeH="0" baseline="0" noProof="0" dirty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Segoe UI Semibold" panose="020B0702040204020203" pitchFamily="34" charset="0"/>
                  </a:rPr>
                </a:br>
                <a:r>
                  <a:rPr kumimoji="0" lang="en-US" altLang="ko-KR" sz="500" b="0" i="0" u="none" strike="noStrike" kern="0" cap="none" spc="0" normalizeH="0" baseline="0" noProof="0" dirty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Segoe UI" panose="020B0502040204020203" pitchFamily="34" charset="0"/>
                  </a:rPr>
                  <a:t>(Enterprise Portal)</a:t>
                </a:r>
                <a:endParaRPr kumimoji="0" lang="ko-KR" altLang="en-US" sz="500" b="0" i="0" u="none" strike="noStrike" kern="0" cap="none" spc="0" normalizeH="0" baseline="0" noProof="0" dirty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Segoe UI" panose="020B0502040204020203" pitchFamily="34" charset="0"/>
                </a:endParaRPr>
              </a:p>
            </p:txBody>
          </p:sp>
          <p:sp>
            <p:nvSpPr>
              <p:cNvPr id="281" name="모서리가 둥근 직사각형 459">
                <a:extLst>
                  <a:ext uri="{FF2B5EF4-FFF2-40B4-BE49-F238E27FC236}">
                    <a16:creationId xmlns:a16="http://schemas.microsoft.com/office/drawing/2014/main" id="{06627E60-EA18-41AE-906A-DF44E22F9DBF}"/>
                  </a:ext>
                </a:extLst>
              </p:cNvPr>
              <p:cNvSpPr/>
              <p:nvPr/>
            </p:nvSpPr>
            <p:spPr bwMode="auto">
              <a:xfrm>
                <a:off x="2716529" y="2986692"/>
                <a:ext cx="1576090" cy="540000"/>
              </a:xfrm>
              <a:prstGeom prst="roundRect">
                <a:avLst>
                  <a:gd name="adj" fmla="val 6868"/>
                </a:avLst>
              </a:prstGeom>
              <a:solidFill>
                <a:srgbClr val="F8F9FB"/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lIns="18225" tIns="9113" rIns="0" bIns="18225" anchor="t"/>
              <a:lstStyle/>
              <a:p>
                <a:pPr marL="0" marR="0" lvl="0" indent="0" algn="l" defTabSz="462961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700" b="1" i="0" u="none" strike="noStrike" kern="0" cap="none" spc="0" normalizeH="0" baseline="0" noProof="0" dirty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Segoe UI Semibold" panose="020B0702040204020203" pitchFamily="34" charset="0"/>
                  </a:rPr>
                  <a:t>메신저</a:t>
                </a:r>
                <a:r>
                  <a:rPr kumimoji="0" lang="en-US" altLang="ko-KR" sz="700" b="1" i="0" u="none" strike="noStrike" kern="0" cap="none" spc="0" normalizeH="0" baseline="0" noProof="0" dirty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Segoe UI Semibold" panose="020B0702040204020203" pitchFamily="34" charset="0"/>
                  </a:rPr>
                  <a:t>/</a:t>
                </a:r>
                <a:r>
                  <a:rPr kumimoji="0" lang="ko-KR" altLang="en-US" sz="700" b="1" i="0" u="none" strike="noStrike" kern="0" cap="none" spc="0" normalizeH="0" baseline="0" noProof="0" dirty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Segoe UI Semibold" panose="020B0702040204020203" pitchFamily="34" charset="0"/>
                  </a:rPr>
                  <a:t>온라인회의</a:t>
                </a:r>
                <a:r>
                  <a:rPr kumimoji="0" lang="en-US" altLang="ko-KR" sz="700" b="1" i="0" u="none" strike="noStrike" kern="0" cap="none" spc="0" normalizeH="0" baseline="0" noProof="0" dirty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Segoe UI Semibold" panose="020B0702040204020203" pitchFamily="34" charset="0"/>
                  </a:rPr>
                  <a:t>/</a:t>
                </a:r>
                <a:r>
                  <a:rPr kumimoji="0" lang="ko-KR" altLang="en-US" sz="700" b="1" i="0" u="none" strike="noStrike" kern="0" cap="none" spc="0" normalizeH="0" baseline="0" noProof="0" dirty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Segoe UI Semibold" panose="020B0702040204020203" pitchFamily="34" charset="0"/>
                  </a:rPr>
                  <a:t>전화</a:t>
                </a:r>
                <a:endParaRPr kumimoji="0" lang="ko-KR" altLang="en-US" sz="700" b="0" i="0" u="none" strike="noStrike" kern="0" cap="none" spc="0" normalizeH="0" baseline="0" noProof="0" dirty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Segoe UI" panose="020B0502040204020203" pitchFamily="34" charset="0"/>
                </a:endParaRPr>
              </a:p>
            </p:txBody>
          </p:sp>
          <p:sp>
            <p:nvSpPr>
              <p:cNvPr id="282" name="모서리가 둥근 직사각형 459">
                <a:extLst>
                  <a:ext uri="{FF2B5EF4-FFF2-40B4-BE49-F238E27FC236}">
                    <a16:creationId xmlns:a16="http://schemas.microsoft.com/office/drawing/2014/main" id="{1DFB7D98-A058-4A77-89DA-DFDB8E14F810}"/>
                  </a:ext>
                </a:extLst>
              </p:cNvPr>
              <p:cNvSpPr/>
              <p:nvPr/>
            </p:nvSpPr>
            <p:spPr bwMode="auto">
              <a:xfrm>
                <a:off x="2716529" y="2393059"/>
                <a:ext cx="1576090" cy="540000"/>
              </a:xfrm>
              <a:prstGeom prst="roundRect">
                <a:avLst>
                  <a:gd name="adj" fmla="val 6868"/>
                </a:avLst>
              </a:prstGeom>
              <a:solidFill>
                <a:srgbClr val="F8F9FB"/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lIns="18225" tIns="9113" rIns="18225" bIns="18225" anchor="t"/>
              <a:lstStyle/>
              <a:p>
                <a:pPr marL="0" marR="0" lvl="0" indent="0" algn="l" defTabSz="462961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700" b="1" i="0" u="none" strike="noStrike" kern="0" cap="none" spc="0" normalizeH="0" baseline="0" noProof="0" dirty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Segoe UI Semibold" panose="020B0702040204020203" pitchFamily="34" charset="0"/>
                  </a:rPr>
                  <a:t>메일</a:t>
                </a:r>
                <a:endParaRPr kumimoji="0" lang="ko-KR" altLang="en-US" sz="700" b="0" i="0" u="none" strike="noStrike" kern="0" cap="none" spc="0" normalizeH="0" baseline="0" noProof="0" dirty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Segoe UI" panose="020B0502040204020203" pitchFamily="34" charset="0"/>
                </a:endParaRPr>
              </a:p>
            </p:txBody>
          </p:sp>
          <p:pic>
            <p:nvPicPr>
              <p:cNvPr id="283" name="Picture 4" descr="http://en.share-gate.com/~/media/Modules/EviBlog/SharegateBlog/2013/January/SharePoint-2013-Logo-Migration.ashx">
                <a:extLst>
                  <a:ext uri="{FF2B5EF4-FFF2-40B4-BE49-F238E27FC236}">
                    <a16:creationId xmlns:a16="http://schemas.microsoft.com/office/drawing/2014/main" id="{70628F37-D716-4EB1-B91A-3460CD51BC9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045" t="21548" r="6704" b="22905"/>
              <a:stretch/>
            </p:blipFill>
            <p:spPr bwMode="auto">
              <a:xfrm>
                <a:off x="4441198" y="1968961"/>
                <a:ext cx="1169237" cy="2401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84" name="모서리가 둥근 직사각형 459">
                <a:extLst>
                  <a:ext uri="{FF2B5EF4-FFF2-40B4-BE49-F238E27FC236}">
                    <a16:creationId xmlns:a16="http://schemas.microsoft.com/office/drawing/2014/main" id="{8C726275-5087-4DD7-9B40-15DE1CB4F192}"/>
                  </a:ext>
                </a:extLst>
              </p:cNvPr>
              <p:cNvSpPr/>
              <p:nvPr/>
            </p:nvSpPr>
            <p:spPr bwMode="auto">
              <a:xfrm>
                <a:off x="5841419" y="2986692"/>
                <a:ext cx="1512000" cy="540000"/>
              </a:xfrm>
              <a:prstGeom prst="roundRect">
                <a:avLst>
                  <a:gd name="adj" fmla="val 6868"/>
                </a:avLst>
              </a:prstGeom>
              <a:solidFill>
                <a:srgbClr val="F8F9FB"/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lIns="18225" tIns="9113" rIns="18225" bIns="18225" anchor="t"/>
              <a:lstStyle/>
              <a:p>
                <a:pPr marL="0" marR="0" lvl="0" indent="0" algn="l" defTabSz="462961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700" b="1" i="0" u="none" strike="noStrike" kern="0" cap="none" spc="0" normalizeH="0" baseline="0" noProof="0" dirty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Segoe UI Semibold" panose="020B0702040204020203" pitchFamily="34" charset="0"/>
                  </a:rPr>
                  <a:t>업무용개인문서저장소</a:t>
                </a:r>
                <a:endParaRPr kumimoji="0" lang="ko-KR" altLang="en-US" sz="700" b="0" i="0" u="none" strike="noStrike" kern="0" cap="none" spc="0" normalizeH="0" baseline="0" noProof="0" dirty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Segoe UI" panose="020B0502040204020203" pitchFamily="34" charset="0"/>
                </a:endParaRPr>
              </a:p>
            </p:txBody>
          </p:sp>
          <p:sp>
            <p:nvSpPr>
              <p:cNvPr id="285" name="모서리가 둥근 직사각형 459">
                <a:extLst>
                  <a:ext uri="{FF2B5EF4-FFF2-40B4-BE49-F238E27FC236}">
                    <a16:creationId xmlns:a16="http://schemas.microsoft.com/office/drawing/2014/main" id="{A6263730-1D8C-4DFD-8E08-9B7AD988C7CB}"/>
                  </a:ext>
                </a:extLst>
              </p:cNvPr>
              <p:cNvSpPr/>
              <p:nvPr/>
            </p:nvSpPr>
            <p:spPr bwMode="auto">
              <a:xfrm>
                <a:off x="4335836" y="2986692"/>
                <a:ext cx="1456711" cy="540000"/>
              </a:xfrm>
              <a:prstGeom prst="roundRect">
                <a:avLst>
                  <a:gd name="adj" fmla="val 6868"/>
                </a:avLst>
              </a:prstGeom>
              <a:solidFill>
                <a:srgbClr val="F8F9FB"/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lIns="18225" tIns="9113" rIns="18225" bIns="18225" anchor="t"/>
              <a:lstStyle/>
              <a:p>
                <a:pPr marL="0" marR="0" lvl="0" indent="0" algn="l" defTabSz="462961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700" b="1" i="0" u="none" strike="noStrike" kern="0" cap="none" spc="0" normalizeH="0" baseline="0" noProof="0" dirty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Segoe UI Semibold" panose="020B0702040204020203" pitchFamily="34" charset="0"/>
                  </a:rPr>
                  <a:t>BI</a:t>
                </a:r>
                <a:r>
                  <a:rPr kumimoji="0" lang="en-US" altLang="ko-KR" sz="600" b="1" i="0" u="none" strike="noStrike" kern="0" cap="none" spc="0" normalizeH="0" baseline="0" noProof="0" dirty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Segoe UI Semibold" panose="020B0702040204020203" pitchFamily="34" charset="0"/>
                  </a:rPr>
                  <a:t> </a:t>
                </a:r>
                <a:r>
                  <a:rPr kumimoji="0" lang="en-US" altLang="ko-KR" sz="500" b="0" i="0" u="none" strike="noStrike" kern="0" cap="none" spc="0" normalizeH="0" baseline="0" noProof="0" dirty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Segoe UI" panose="020B0502040204020203" pitchFamily="34" charset="0"/>
                  </a:rPr>
                  <a:t>(Business Intelligence)</a:t>
                </a:r>
                <a:endParaRPr kumimoji="0" lang="ko-KR" altLang="en-US" sz="600" b="0" i="0" u="none" strike="noStrike" kern="0" cap="none" spc="0" normalizeH="0" baseline="0" noProof="0" dirty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Segoe UI" panose="020B0502040204020203" pitchFamily="34" charset="0"/>
                </a:endParaRPr>
              </a:p>
            </p:txBody>
          </p:sp>
          <p:grpSp>
            <p:nvGrpSpPr>
              <p:cNvPr id="286" name="Group 310">
                <a:extLst>
                  <a:ext uri="{FF2B5EF4-FFF2-40B4-BE49-F238E27FC236}">
                    <a16:creationId xmlns:a16="http://schemas.microsoft.com/office/drawing/2014/main" id="{A1F05510-8926-4502-974E-33DED81A84BE}"/>
                  </a:ext>
                </a:extLst>
              </p:cNvPr>
              <p:cNvGrpSpPr/>
              <p:nvPr/>
            </p:nvGrpSpPr>
            <p:grpSpPr>
              <a:xfrm>
                <a:off x="2702995" y="3241428"/>
                <a:ext cx="1483084" cy="198067"/>
                <a:chOff x="3210802" y="2071864"/>
                <a:chExt cx="2169344" cy="289717"/>
              </a:xfrm>
            </p:grpSpPr>
            <p:pic>
              <p:nvPicPr>
                <p:cNvPr id="299" name="Picture 6" descr="https://officeblogseast.blob.core.windows.net/wp-content/2015/03/Skype-for-Business-logo-FI.png">
                  <a:extLst>
                    <a:ext uri="{FF2B5EF4-FFF2-40B4-BE49-F238E27FC236}">
                      <a16:creationId xmlns:a16="http://schemas.microsoft.com/office/drawing/2014/main" id="{CCEEA4EE-03C9-486E-8F2E-28F162040EA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2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22059" r="51675" b="26382"/>
                <a:stretch/>
              </p:blipFill>
              <p:spPr bwMode="auto">
                <a:xfrm>
                  <a:off x="3210802" y="2071864"/>
                  <a:ext cx="1055537" cy="28971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0" name="Picture 6" descr="https://officeblogseast.blob.core.windows.net/wp-content/2015/03/Skype-for-Business-logo-FI.png">
                  <a:extLst>
                    <a:ext uri="{FF2B5EF4-FFF2-40B4-BE49-F238E27FC236}">
                      <a16:creationId xmlns:a16="http://schemas.microsoft.com/office/drawing/2014/main" id="{90E1110F-AECC-460A-A585-EF20F5D4248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2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7379" t="22059" b="26382"/>
                <a:stretch/>
              </p:blipFill>
              <p:spPr bwMode="auto">
                <a:xfrm>
                  <a:off x="4266339" y="2080820"/>
                  <a:ext cx="1113807" cy="28075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87" name="Picture 2" descr="http://prajwaldesai.com/wp-content/uploads/2013/03/Microsoft-Exchange-2013.png">
                <a:extLst>
                  <a:ext uri="{FF2B5EF4-FFF2-40B4-BE49-F238E27FC236}">
                    <a16:creationId xmlns:a16="http://schemas.microsoft.com/office/drawing/2014/main" id="{8B72C24A-7DBC-4666-BECC-0BC078C3FE4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061" t="18570" r="6583" b="22047"/>
              <a:stretch/>
            </p:blipFill>
            <p:spPr bwMode="auto">
              <a:xfrm>
                <a:off x="3069544" y="2642940"/>
                <a:ext cx="760108" cy="17464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88" name="Picture 2" descr="http://www.datazen.com/company/img/news/articles/09/datazen.png">
                <a:extLst>
                  <a:ext uri="{FF2B5EF4-FFF2-40B4-BE49-F238E27FC236}">
                    <a16:creationId xmlns:a16="http://schemas.microsoft.com/office/drawing/2014/main" id="{6372CF5D-82C9-434A-A228-4D94E4B582A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903570" y="3348278"/>
                <a:ext cx="841712" cy="1614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89" name="모서리가 둥근 직사각형 459">
                <a:extLst>
                  <a:ext uri="{FF2B5EF4-FFF2-40B4-BE49-F238E27FC236}">
                    <a16:creationId xmlns:a16="http://schemas.microsoft.com/office/drawing/2014/main" id="{3D606024-68CF-4947-A4E9-EF5CD962C8EA}"/>
                  </a:ext>
                </a:extLst>
              </p:cNvPr>
              <p:cNvSpPr/>
              <p:nvPr/>
            </p:nvSpPr>
            <p:spPr bwMode="auto">
              <a:xfrm>
                <a:off x="5843312" y="2393059"/>
                <a:ext cx="1512000" cy="540000"/>
              </a:xfrm>
              <a:prstGeom prst="roundRect">
                <a:avLst>
                  <a:gd name="adj" fmla="val 6868"/>
                </a:avLst>
              </a:prstGeom>
              <a:solidFill>
                <a:srgbClr val="F8F9FB"/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lIns="18225" tIns="9113" rIns="18225" bIns="18225" anchor="t"/>
              <a:lstStyle/>
              <a:p>
                <a:pPr marL="0" marR="0" lvl="0" indent="0" algn="l" defTabSz="462961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700" b="1" i="0" u="none" strike="noStrike" kern="0" cap="none" spc="0" normalizeH="0" baseline="0" noProof="0" dirty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Segoe UI Semibold" panose="020B0702040204020203" pitchFamily="34" charset="0"/>
                  </a:rPr>
                  <a:t>검색</a:t>
                </a:r>
                <a:r>
                  <a:rPr kumimoji="0" lang="ko-KR" altLang="en-US" sz="600" b="1" i="0" u="none" strike="noStrike" kern="0" cap="none" spc="0" normalizeH="0" baseline="0" noProof="0" dirty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Segoe UI Semibold" panose="020B0702040204020203" pitchFamily="34" charset="0"/>
                  </a:rPr>
                  <a:t> </a:t>
                </a:r>
                <a:r>
                  <a:rPr kumimoji="0" lang="en-US" altLang="ko-KR" sz="500" b="0" i="0" u="none" strike="noStrike" kern="0" cap="none" spc="0" normalizeH="0" baseline="0" noProof="0" dirty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Segoe UI" panose="020B0502040204020203" pitchFamily="34" charset="0"/>
                  </a:rPr>
                  <a:t>(Search)</a:t>
                </a:r>
                <a:endParaRPr kumimoji="0" lang="ko-KR" altLang="en-US" sz="600" b="0" i="0" u="none" strike="noStrike" kern="0" cap="none" spc="0" normalizeH="0" baseline="0" noProof="0" dirty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Segoe UI" panose="020B0502040204020203" pitchFamily="34" charset="0"/>
                </a:endParaRPr>
              </a:p>
            </p:txBody>
          </p:sp>
          <p:sp>
            <p:nvSpPr>
              <p:cNvPr id="290" name="모서리가 둥근 직사각형 459">
                <a:extLst>
                  <a:ext uri="{FF2B5EF4-FFF2-40B4-BE49-F238E27FC236}">
                    <a16:creationId xmlns:a16="http://schemas.microsoft.com/office/drawing/2014/main" id="{4BFA74D5-556D-4493-8E42-5C42D01B5050}"/>
                  </a:ext>
                </a:extLst>
              </p:cNvPr>
              <p:cNvSpPr/>
              <p:nvPr/>
            </p:nvSpPr>
            <p:spPr bwMode="auto">
              <a:xfrm>
                <a:off x="4335208" y="2393059"/>
                <a:ext cx="1456711" cy="540000"/>
              </a:xfrm>
              <a:prstGeom prst="roundRect">
                <a:avLst>
                  <a:gd name="adj" fmla="val 6868"/>
                </a:avLst>
              </a:prstGeom>
              <a:solidFill>
                <a:srgbClr val="F8F9FB"/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lIns="18225" tIns="9113" rIns="18225" bIns="18225" anchor="t"/>
              <a:lstStyle/>
              <a:p>
                <a:pPr marL="0" marR="0" lvl="0" indent="0" algn="l" defTabSz="462961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700" b="1" i="0" u="none" strike="noStrike" kern="0" cap="none" spc="0" normalizeH="0" baseline="0" noProof="0" dirty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Segoe UI Semibold" panose="020B0702040204020203" pitchFamily="34" charset="0"/>
                  </a:rPr>
                  <a:t>ECM / </a:t>
                </a:r>
                <a:r>
                  <a:rPr kumimoji="0" lang="ko-KR" altLang="en-US" sz="700" b="1" i="0" u="none" strike="noStrike" kern="0" cap="none" spc="0" normalizeH="0" baseline="0" noProof="0" dirty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Segoe UI Semibold" panose="020B0702040204020203" pitchFamily="34" charset="0"/>
                  </a:rPr>
                  <a:t>팀 협업공간</a:t>
                </a:r>
                <a:endParaRPr kumimoji="0" lang="ko-KR" altLang="en-US" sz="700" b="0" i="0" u="none" strike="noStrike" kern="0" cap="none" spc="0" normalizeH="0" baseline="0" noProof="0" dirty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Segoe UI" panose="020B0502040204020203" pitchFamily="34" charset="0"/>
                </a:endParaRPr>
              </a:p>
            </p:txBody>
          </p:sp>
          <p:grpSp>
            <p:nvGrpSpPr>
              <p:cNvPr id="291" name="Group 315">
                <a:extLst>
                  <a:ext uri="{FF2B5EF4-FFF2-40B4-BE49-F238E27FC236}">
                    <a16:creationId xmlns:a16="http://schemas.microsoft.com/office/drawing/2014/main" id="{771229CC-48DF-4DAA-BCEC-64E0B13F52D8}"/>
                  </a:ext>
                </a:extLst>
              </p:cNvPr>
              <p:cNvGrpSpPr/>
              <p:nvPr/>
            </p:nvGrpSpPr>
            <p:grpSpPr>
              <a:xfrm>
                <a:off x="5941641" y="2677802"/>
                <a:ext cx="1382287" cy="150942"/>
                <a:chOff x="6048892" y="2557223"/>
                <a:chExt cx="1382287" cy="150942"/>
              </a:xfrm>
            </p:grpSpPr>
            <p:sp>
              <p:nvSpPr>
                <p:cNvPr id="297" name="Rectangle 321">
                  <a:extLst>
                    <a:ext uri="{FF2B5EF4-FFF2-40B4-BE49-F238E27FC236}">
                      <a16:creationId xmlns:a16="http://schemas.microsoft.com/office/drawing/2014/main" id="{784A86E5-A161-42D6-91F1-ACC9C733CF88}"/>
                    </a:ext>
                  </a:extLst>
                </p:cNvPr>
                <p:cNvSpPr/>
                <p:nvPr/>
              </p:nvSpPr>
              <p:spPr>
                <a:xfrm>
                  <a:off x="6820344" y="2560010"/>
                  <a:ext cx="610835" cy="141301"/>
                </a:xfrm>
                <a:prstGeom prst="rect">
                  <a:avLst/>
                </a:prstGeom>
              </p:spPr>
              <p:txBody>
                <a:bodyPr wrap="none" lIns="0" tIns="0" rIns="0" bIns="0">
                  <a:spAutoFit/>
                </a:bodyPr>
                <a:lstStyle/>
                <a:p>
                  <a:pPr marL="0" marR="0" lvl="0" indent="0" algn="l" defTabSz="23148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600" b="0" i="0" u="none" strike="noStrike" kern="1200" cap="none" spc="0" normalizeH="0" baseline="0" noProof="0" dirty="0">
                      <a:ln>
                        <a:solidFill>
                          <a:prstClr val="black">
                            <a:alpha val="0"/>
                          </a:prstClr>
                        </a:solidFill>
                      </a:ln>
                      <a:solidFill>
                        <a:srgbClr val="0971C6"/>
                      </a:solidFill>
                      <a:effectLst/>
                      <a:uLnTx/>
                      <a:uFillTx/>
                      <a:latin typeface="맑은 고딕" panose="020B0503020000020004" pitchFamily="50" charset="-127"/>
                      <a:ea typeface="맑은 고딕" panose="020B0503020000020004" pitchFamily="50" charset="-127"/>
                      <a:cs typeface="Segoe UI" panose="020B0502040204020203" pitchFamily="34" charset="0"/>
                    </a:rPr>
                    <a:t>Fast Search</a:t>
                  </a:r>
                  <a:endParaRPr kumimoji="0" lang="ko-KR" altLang="en-US" sz="600" b="0" i="0" u="none" strike="noStrike" kern="1200" cap="none" spc="0" normalizeH="0" baseline="0" noProof="0" dirty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971C6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Segoe UI" panose="020B0502040204020203" pitchFamily="34" charset="0"/>
                  </a:endParaRPr>
                </a:p>
              </p:txBody>
            </p:sp>
            <p:pic>
              <p:nvPicPr>
                <p:cNvPr id="298" name="Picture 4" descr="http://en.share-gate.com/~/media/Modules/EviBlog/SharegateBlog/2013/January/SharePoint-2013-Logo-Migration.ashx">
                  <a:extLst>
                    <a:ext uri="{FF2B5EF4-FFF2-40B4-BE49-F238E27FC236}">
                      <a16:creationId xmlns:a16="http://schemas.microsoft.com/office/drawing/2014/main" id="{49DA02E9-B2CD-4AA9-9E8D-E2415006698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2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7045" t="21548" r="6704" b="22905"/>
                <a:stretch/>
              </p:blipFill>
              <p:spPr bwMode="auto">
                <a:xfrm>
                  <a:off x="6048892" y="2557223"/>
                  <a:ext cx="734974" cy="15094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292" name="Group 316">
                <a:extLst>
                  <a:ext uri="{FF2B5EF4-FFF2-40B4-BE49-F238E27FC236}">
                    <a16:creationId xmlns:a16="http://schemas.microsoft.com/office/drawing/2014/main" id="{4FA5D632-33E4-4E56-9721-9D3DDC22CD24}"/>
                  </a:ext>
                </a:extLst>
              </p:cNvPr>
              <p:cNvGrpSpPr/>
              <p:nvPr/>
            </p:nvGrpSpPr>
            <p:grpSpPr>
              <a:xfrm>
                <a:off x="4405980" y="3180239"/>
                <a:ext cx="630405" cy="192857"/>
                <a:chOff x="3947780" y="2882391"/>
                <a:chExt cx="630405" cy="192857"/>
              </a:xfrm>
            </p:grpSpPr>
            <p:pic>
              <p:nvPicPr>
                <p:cNvPr id="295" name="Picture 319" descr="http://transpara.com/storage/images/buttons-icons/Excel_2013_logo.png?__SQUARESPACE_CACHEVERSION=1381776429020">
                  <a:extLst>
                    <a:ext uri="{FF2B5EF4-FFF2-40B4-BE49-F238E27FC236}">
                      <a16:creationId xmlns:a16="http://schemas.microsoft.com/office/drawing/2014/main" id="{D61BD76A-F96F-4ADF-AE64-1D95BCDE62C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947780" y="2882391"/>
                  <a:ext cx="192857" cy="19285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296" name="Rectangle 320">
                  <a:extLst>
                    <a:ext uri="{FF2B5EF4-FFF2-40B4-BE49-F238E27FC236}">
                      <a16:creationId xmlns:a16="http://schemas.microsoft.com/office/drawing/2014/main" id="{35A9C48C-A566-4053-80C8-947C6F87B2A4}"/>
                    </a:ext>
                  </a:extLst>
                </p:cNvPr>
                <p:cNvSpPr/>
                <p:nvPr/>
              </p:nvSpPr>
              <p:spPr>
                <a:xfrm>
                  <a:off x="4170963" y="2905153"/>
                  <a:ext cx="407222" cy="141301"/>
                </a:xfrm>
                <a:prstGeom prst="rect">
                  <a:avLst/>
                </a:prstGeom>
              </p:spPr>
              <p:txBody>
                <a:bodyPr wrap="none" lIns="0" tIns="0" rIns="0" bIns="0">
                  <a:spAutoFit/>
                </a:bodyPr>
                <a:lstStyle/>
                <a:p>
                  <a:pPr marL="0" marR="0" lvl="0" indent="0" algn="l" defTabSz="23148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600" b="0" i="0" u="none" strike="noStrike" kern="1200" cap="none" spc="0" normalizeH="0" baseline="0" noProof="0" dirty="0">
                      <a:ln>
                        <a:solidFill>
                          <a:prstClr val="black">
                            <a:alpha val="0"/>
                          </a:prstClr>
                        </a:solidFill>
                      </a:ln>
                      <a:solidFill>
                        <a:srgbClr val="1E6E42"/>
                      </a:solidFill>
                      <a:effectLst/>
                      <a:uLnTx/>
                      <a:uFillTx/>
                      <a:latin typeface="맑은 고딕" panose="020B0503020000020004" pitchFamily="50" charset="-127"/>
                      <a:ea typeface="맑은 고딕" panose="020B0503020000020004" pitchFamily="50" charset="-127"/>
                      <a:cs typeface="Segoe UI Semibold" panose="020B0702040204020203" pitchFamily="34" charset="0"/>
                    </a:rPr>
                    <a:t>Excel BI</a:t>
                  </a:r>
                  <a:endParaRPr kumimoji="0" lang="ko-KR" altLang="en-US" sz="600" b="0" i="0" u="none" strike="noStrike" kern="1200" cap="none" spc="0" normalizeH="0" baseline="0" noProof="0" dirty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1E6E42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Segoe UI Semibold" panose="020B0702040204020203" pitchFamily="34" charset="0"/>
                  </a:endParaRPr>
                </a:p>
              </p:txBody>
            </p:sp>
          </p:grpSp>
          <p:pic>
            <p:nvPicPr>
              <p:cNvPr id="293" name="Picture 4" descr="OneDrive-forBiz2_300dpi">
                <a:extLst>
                  <a:ext uri="{FF2B5EF4-FFF2-40B4-BE49-F238E27FC236}">
                    <a16:creationId xmlns:a16="http://schemas.microsoft.com/office/drawing/2014/main" id="{4258006D-4DF0-4A6B-8BF5-3D70E47473E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80093" y="3229798"/>
                <a:ext cx="834652" cy="20309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94" name="Picture 4" descr="http://en.share-gate.com/~/media/Modules/EviBlog/SharegateBlog/2013/January/SharePoint-2013-Logo-Migration.ashx">
                <a:extLst>
                  <a:ext uri="{FF2B5EF4-FFF2-40B4-BE49-F238E27FC236}">
                    <a16:creationId xmlns:a16="http://schemas.microsoft.com/office/drawing/2014/main" id="{94965F97-BE25-46CF-B393-B375F665EA7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045" t="21548" r="6704" b="22905"/>
              <a:stretch/>
            </p:blipFill>
            <p:spPr bwMode="auto">
              <a:xfrm>
                <a:off x="4631298" y="2684061"/>
                <a:ext cx="734974" cy="15094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0" name="Rectangle 33">
              <a:extLst>
                <a:ext uri="{FF2B5EF4-FFF2-40B4-BE49-F238E27FC236}">
                  <a16:creationId xmlns:a16="http://schemas.microsoft.com/office/drawing/2014/main" id="{AFC62B56-7E72-4404-885C-9A272058F454}"/>
                </a:ext>
              </a:extLst>
            </p:cNvPr>
            <p:cNvSpPr/>
            <p:nvPr/>
          </p:nvSpPr>
          <p:spPr>
            <a:xfrm>
              <a:off x="5036684" y="803645"/>
              <a:ext cx="2522075" cy="2500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23148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1200" cap="none" spc="0" normalizeH="0" baseline="0" noProof="0" dirty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schemeClr val="accent2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Segoe UI" panose="020B0502040204020203" pitchFamily="34" charset="0"/>
                </a:rPr>
                <a:t>Public Cloud Service</a:t>
              </a:r>
              <a:endParaRPr kumimoji="0" lang="ko-KR" altLang="en-US" sz="1400" b="1" i="0" u="none" strike="noStrike" kern="1200" cap="none" spc="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chemeClr val="accent2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endParaRPr>
            </a:p>
          </p:txBody>
        </p:sp>
        <p:sp>
          <p:nvSpPr>
            <p:cNvPr id="21" name="Rectangle 40">
              <a:extLst>
                <a:ext uri="{FF2B5EF4-FFF2-40B4-BE49-F238E27FC236}">
                  <a16:creationId xmlns:a16="http://schemas.microsoft.com/office/drawing/2014/main" id="{ED876EBC-4D91-42F7-8212-467000919DC0}"/>
                </a:ext>
              </a:extLst>
            </p:cNvPr>
            <p:cNvSpPr/>
            <p:nvPr/>
          </p:nvSpPr>
          <p:spPr>
            <a:xfrm>
              <a:off x="1052022" y="790013"/>
              <a:ext cx="2522075" cy="2500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23148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1200" cap="none" spc="0" normalizeH="0" baseline="0" noProof="0" dirty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schemeClr val="accent2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Segoe UI" panose="020B0502040204020203" pitchFamily="34" charset="0"/>
                </a:rPr>
                <a:t>On-Premise / Private Cloud</a:t>
              </a:r>
              <a:endParaRPr kumimoji="0" lang="ko-KR" altLang="en-US" sz="1400" b="1" i="0" u="none" strike="noStrike" kern="1200" cap="none" spc="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chemeClr val="accent2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endParaRPr>
            </a:p>
          </p:txBody>
        </p:sp>
        <p:grpSp>
          <p:nvGrpSpPr>
            <p:cNvPr id="22" name="Group 46">
              <a:extLst>
                <a:ext uri="{FF2B5EF4-FFF2-40B4-BE49-F238E27FC236}">
                  <a16:creationId xmlns:a16="http://schemas.microsoft.com/office/drawing/2014/main" id="{EAB0775D-FBFD-42CC-97BE-5EC1780A12F0}"/>
                </a:ext>
              </a:extLst>
            </p:cNvPr>
            <p:cNvGrpSpPr/>
            <p:nvPr/>
          </p:nvGrpSpPr>
          <p:grpSpPr>
            <a:xfrm>
              <a:off x="491515" y="3279830"/>
              <a:ext cx="3499200" cy="318938"/>
              <a:chOff x="566740" y="6209239"/>
              <a:chExt cx="6912000" cy="630000"/>
            </a:xfrm>
          </p:grpSpPr>
          <p:sp>
            <p:nvSpPr>
              <p:cNvPr id="273" name="AutoShape 7">
                <a:extLst>
                  <a:ext uri="{FF2B5EF4-FFF2-40B4-BE49-F238E27FC236}">
                    <a16:creationId xmlns:a16="http://schemas.microsoft.com/office/drawing/2014/main" id="{B01DFF9F-699B-4CDD-A62C-86C88AD615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6740" y="6209239"/>
                <a:ext cx="6912000" cy="630000"/>
              </a:xfrm>
              <a:prstGeom prst="roundRect">
                <a:avLst>
                  <a:gd name="adj" fmla="val 3651"/>
                </a:avLst>
              </a:prstGeom>
              <a:solidFill>
                <a:srgbClr val="B3CBE0"/>
              </a:solidFill>
              <a:ln w="12700" algn="ctr">
                <a:noFill/>
                <a:miter lim="800000"/>
                <a:headEnd/>
                <a:tailEnd/>
              </a:ln>
              <a:effectLst/>
            </p:spPr>
            <p:txBody>
              <a:bodyPr wrap="none" lIns="54675" tIns="18225" rIns="18225" bIns="18225" anchor="ctr"/>
              <a:lstStyle/>
              <a:p>
                <a:pPr marL="0" marR="0" lvl="0" indent="0" algn="l" defTabSz="462961" rtl="0" eaLnBrk="0" fontAlgn="auto" latinLnBrk="0" hangingPunct="0">
                  <a:lnSpc>
                    <a:spcPct val="110000"/>
                  </a:lnSpc>
                  <a:spcBef>
                    <a:spcPts val="0"/>
                  </a:spcBef>
                  <a:spcAft>
                    <a:spcPts val="152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900" b="1" i="0" u="none" strike="noStrike" kern="0" cap="none" spc="0" normalizeH="0" baseline="0" noProof="0" dirty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Segoe UI Semibold" panose="020B0702040204020203" pitchFamily="34" charset="0"/>
                  </a:rPr>
                  <a:t>개발환경</a:t>
                </a:r>
              </a:p>
              <a:p>
                <a:pPr marL="0" marR="0" lvl="0" indent="0" algn="l" defTabSz="462961" rtl="0" eaLnBrk="0" fontAlgn="auto" latinLnBrk="0" hangingPunct="0">
                  <a:lnSpc>
                    <a:spcPct val="110000"/>
                  </a:lnSpc>
                  <a:spcBef>
                    <a:spcPts val="0"/>
                  </a:spcBef>
                  <a:spcAft>
                    <a:spcPts val="152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600" b="0" i="0" u="none" strike="noStrike" kern="0" cap="none" spc="0" normalizeH="0" baseline="0" noProof="0" dirty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Segoe UI" panose="020B0502040204020203" pitchFamily="34" charset="0"/>
                  </a:rPr>
                  <a:t>(Development Platform)</a:t>
                </a:r>
                <a:endParaRPr kumimoji="0" lang="ko-KR" altLang="en-US" sz="600" b="0" i="0" u="none" strike="noStrike" kern="0" cap="none" spc="0" normalizeH="0" baseline="0" noProof="0" dirty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Segoe UI" panose="020B0502040204020203" pitchFamily="34" charset="0"/>
                </a:endParaRPr>
              </a:p>
            </p:txBody>
          </p:sp>
          <p:sp>
            <p:nvSpPr>
              <p:cNvPr id="274" name="모서리가 둥근 직사각형 459">
                <a:extLst>
                  <a:ext uri="{FF2B5EF4-FFF2-40B4-BE49-F238E27FC236}">
                    <a16:creationId xmlns:a16="http://schemas.microsoft.com/office/drawing/2014/main" id="{E3C59E3B-D3E2-4327-844A-F658239C0D3E}"/>
                  </a:ext>
                </a:extLst>
              </p:cNvPr>
              <p:cNvSpPr/>
              <p:nvPr/>
            </p:nvSpPr>
            <p:spPr bwMode="auto">
              <a:xfrm>
                <a:off x="2716530" y="6254239"/>
                <a:ext cx="3092706" cy="540000"/>
              </a:xfrm>
              <a:prstGeom prst="roundRect">
                <a:avLst>
                  <a:gd name="adj" fmla="val 6868"/>
                </a:avLst>
              </a:prstGeom>
              <a:solidFill>
                <a:srgbClr val="F8F9FB"/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lIns="18225" tIns="18225" rIns="18225" bIns="18225" anchor="ctr"/>
              <a:lstStyle/>
              <a:p>
                <a:pPr marL="0" marR="0" lvl="0" indent="0" algn="ctr" defTabSz="46296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700" b="1" i="0" u="none" strike="noStrike" kern="0" cap="none" spc="0" normalizeH="0" baseline="0" noProof="0" dirty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Segoe UI Semibold" panose="020B0702040204020203" pitchFamily="34" charset="0"/>
                </a:endParaRPr>
              </a:p>
            </p:txBody>
          </p:sp>
          <p:pic>
            <p:nvPicPr>
              <p:cNvPr id="275" name="Picture 299">
                <a:extLst>
                  <a:ext uri="{FF2B5EF4-FFF2-40B4-BE49-F238E27FC236}">
                    <a16:creationId xmlns:a16="http://schemas.microsoft.com/office/drawing/2014/main" id="{B4135AF2-D70C-4B2B-8DFF-9B52D470F40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0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4783" b="-1"/>
              <a:stretch/>
            </p:blipFill>
            <p:spPr>
              <a:xfrm>
                <a:off x="2812133" y="6301999"/>
                <a:ext cx="1086740" cy="441590"/>
              </a:xfrm>
              <a:prstGeom prst="rect">
                <a:avLst/>
              </a:prstGeom>
            </p:spPr>
          </p:pic>
          <p:pic>
            <p:nvPicPr>
              <p:cNvPr id="276" name="Picture 2" descr="http://cfile26.uf.tistory.com/image/223E30475597CE79189658">
                <a:extLst>
                  <a:ext uri="{FF2B5EF4-FFF2-40B4-BE49-F238E27FC236}">
                    <a16:creationId xmlns:a16="http://schemas.microsoft.com/office/drawing/2014/main" id="{B19EE203-2DAF-48CC-BEE4-4EB4A9E13D6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1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888412" y="6429563"/>
                <a:ext cx="737620" cy="23281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77" name="모서리가 둥근 직사각형 459">
                <a:extLst>
                  <a:ext uri="{FF2B5EF4-FFF2-40B4-BE49-F238E27FC236}">
                    <a16:creationId xmlns:a16="http://schemas.microsoft.com/office/drawing/2014/main" id="{AB369772-5ABB-4352-8AEC-4033D569D819}"/>
                  </a:ext>
                </a:extLst>
              </p:cNvPr>
              <p:cNvSpPr/>
              <p:nvPr/>
            </p:nvSpPr>
            <p:spPr bwMode="auto">
              <a:xfrm>
                <a:off x="5859376" y="6254239"/>
                <a:ext cx="1501154" cy="540000"/>
              </a:xfrm>
              <a:prstGeom prst="roundRect">
                <a:avLst>
                  <a:gd name="adj" fmla="val 6868"/>
                </a:avLst>
              </a:prstGeom>
              <a:solidFill>
                <a:sysClr val="window" lastClr="FFFFFF">
                  <a:lumMod val="75000"/>
                </a:sysClr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lIns="18225" tIns="18225" rIns="18225" bIns="18225" anchor="ctr"/>
              <a:lstStyle/>
              <a:p>
                <a:pPr marL="0" marR="0" lvl="0" indent="0" algn="ctr" defTabSz="46296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600" b="0" i="0" u="none" strike="noStrike" kern="0" cap="none" spc="0" normalizeH="0" baseline="0" noProof="0" dirty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Segoe UI" panose="020B0502040204020203" pitchFamily="34" charset="0"/>
                  </a:rPr>
                  <a:t>Java / Eclipse </a:t>
                </a:r>
              </a:p>
              <a:p>
                <a:pPr marL="0" marR="0" lvl="0" indent="0" algn="ctr" defTabSz="46296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600" b="0" i="0" u="none" strike="noStrike" kern="0" cap="none" spc="0" normalizeH="0" baseline="0" noProof="0" dirty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Segoe UI" panose="020B0502040204020203" pitchFamily="34" charset="0"/>
                  </a:rPr>
                  <a:t>/ Open Source Framework</a:t>
                </a:r>
                <a:endParaRPr kumimoji="0" lang="ko-KR" altLang="en-US" sz="600" b="0" i="0" u="none" strike="noStrike" kern="0" cap="none" spc="0" normalizeH="0" baseline="0" noProof="0" dirty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Segoe UI" panose="020B0502040204020203" pitchFamily="34" charset="0"/>
                </a:endParaRPr>
              </a:p>
            </p:txBody>
          </p:sp>
          <p:pic>
            <p:nvPicPr>
              <p:cNvPr id="278" name="Picture 18" descr="https://smindreau.files.wordpress.com/2012/01/visual-studio-2013-logo.png?w=300&amp;h=150">
                <a:extLst>
                  <a:ext uri="{FF2B5EF4-FFF2-40B4-BE49-F238E27FC236}">
                    <a16:creationId xmlns:a16="http://schemas.microsoft.com/office/drawing/2014/main" id="{119D965C-CCDD-4AA2-B508-BFA32E88E3E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426" t="9102" r="9805" b="8363"/>
              <a:stretch/>
            </p:blipFill>
            <p:spPr bwMode="auto">
              <a:xfrm>
                <a:off x="4862629" y="6343581"/>
                <a:ext cx="793958" cy="40069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3" name="Group 47">
              <a:extLst>
                <a:ext uri="{FF2B5EF4-FFF2-40B4-BE49-F238E27FC236}">
                  <a16:creationId xmlns:a16="http://schemas.microsoft.com/office/drawing/2014/main" id="{33851C8B-7E38-4592-AE1E-A4793DF682F7}"/>
                </a:ext>
              </a:extLst>
            </p:cNvPr>
            <p:cNvGrpSpPr/>
            <p:nvPr/>
          </p:nvGrpSpPr>
          <p:grpSpPr>
            <a:xfrm>
              <a:off x="4583391" y="4534347"/>
              <a:ext cx="3574980" cy="410993"/>
              <a:chOff x="7824262" y="8447293"/>
              <a:chExt cx="7071694" cy="811838"/>
            </a:xfrm>
          </p:grpSpPr>
          <p:pic>
            <p:nvPicPr>
              <p:cNvPr id="271" name="Picture 295">
                <a:extLst>
                  <a:ext uri="{FF2B5EF4-FFF2-40B4-BE49-F238E27FC236}">
                    <a16:creationId xmlns:a16="http://schemas.microsoft.com/office/drawing/2014/main" id="{3E6E40E9-C6B9-45C1-BC01-4DEB9040B31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3">
                <a:extLst>
                  <a:ext uri="{BEBA8EAE-BF5A-486C-A8C5-ECC9F3942E4B}">
                    <a14:imgProps xmlns:a14="http://schemas.microsoft.com/office/drawing/2010/main">
                      <a14:imgLayer r:embed="rId34">
                        <a14:imgEffect>
                          <a14:saturation sat="0"/>
                        </a14:imgEffect>
                      </a14:imgLayer>
                    </a14:imgProps>
                  </a:ext>
                </a:extLst>
              </a:blip>
              <a:srcRect t="65413" b="13873"/>
              <a:stretch/>
            </p:blipFill>
            <p:spPr>
              <a:xfrm>
                <a:off x="7824262" y="8447293"/>
                <a:ext cx="7071694" cy="811838"/>
              </a:xfrm>
              <a:prstGeom prst="rect">
                <a:avLst/>
              </a:prstGeom>
            </p:spPr>
          </p:pic>
          <p:sp>
            <p:nvSpPr>
              <p:cNvPr id="272" name="모서리가 둥근 직사각형 459">
                <a:extLst>
                  <a:ext uri="{FF2B5EF4-FFF2-40B4-BE49-F238E27FC236}">
                    <a16:creationId xmlns:a16="http://schemas.microsoft.com/office/drawing/2014/main" id="{5447093A-C3BD-4B37-8502-7DD15B6EEB8C}"/>
                  </a:ext>
                </a:extLst>
              </p:cNvPr>
              <p:cNvSpPr/>
              <p:nvPr/>
            </p:nvSpPr>
            <p:spPr bwMode="auto">
              <a:xfrm>
                <a:off x="7972758" y="9156429"/>
                <a:ext cx="1142680" cy="102702"/>
              </a:xfrm>
              <a:prstGeom prst="rect">
                <a:avLst/>
              </a:prstGeom>
              <a:solidFill>
                <a:srgbClr val="6D6D6D"/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lIns="0" tIns="18225" rIns="0" bIns="18225" anchor="ctr"/>
              <a:lstStyle/>
              <a:p>
                <a:pPr marL="0" marR="0" lvl="0" indent="0" algn="ctr" defTabSz="462961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500" b="0" i="0" u="none" strike="noStrike" kern="0" cap="none" spc="0" normalizeH="0" baseline="0" noProof="0" dirty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24" name="Group 48">
              <a:extLst>
                <a:ext uri="{FF2B5EF4-FFF2-40B4-BE49-F238E27FC236}">
                  <a16:creationId xmlns:a16="http://schemas.microsoft.com/office/drawing/2014/main" id="{92B025A2-2B89-4DEE-83BD-79552EF628B2}"/>
                </a:ext>
              </a:extLst>
            </p:cNvPr>
            <p:cNvGrpSpPr/>
            <p:nvPr/>
          </p:nvGrpSpPr>
          <p:grpSpPr>
            <a:xfrm>
              <a:off x="4599444" y="2312728"/>
              <a:ext cx="3547849" cy="2217441"/>
              <a:chOff x="8681166" y="4298914"/>
              <a:chExt cx="7008097" cy="4380130"/>
            </a:xfrm>
          </p:grpSpPr>
          <p:grpSp>
            <p:nvGrpSpPr>
              <p:cNvPr id="63" name="Group 87">
                <a:extLst>
                  <a:ext uri="{FF2B5EF4-FFF2-40B4-BE49-F238E27FC236}">
                    <a16:creationId xmlns:a16="http://schemas.microsoft.com/office/drawing/2014/main" id="{6B559643-5FB6-48A6-9AB6-47ECCADF795B}"/>
                  </a:ext>
                </a:extLst>
              </p:cNvPr>
              <p:cNvGrpSpPr/>
              <p:nvPr/>
            </p:nvGrpSpPr>
            <p:grpSpPr>
              <a:xfrm>
                <a:off x="8681166" y="4298914"/>
                <a:ext cx="7008097" cy="4380130"/>
                <a:chOff x="616016" y="1452081"/>
                <a:chExt cx="13061483" cy="8163556"/>
              </a:xfrm>
            </p:grpSpPr>
            <p:sp>
              <p:nvSpPr>
                <p:cNvPr id="65" name="AutoShape 7">
                  <a:extLst>
                    <a:ext uri="{FF2B5EF4-FFF2-40B4-BE49-F238E27FC236}">
                      <a16:creationId xmlns:a16="http://schemas.microsoft.com/office/drawing/2014/main" id="{8ED7D19B-2446-48B9-9DBA-FA2D05DA2D6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6016" y="1452081"/>
                  <a:ext cx="13061483" cy="8163556"/>
                </a:xfrm>
                <a:prstGeom prst="roundRect">
                  <a:avLst>
                    <a:gd name="adj" fmla="val 829"/>
                  </a:avLst>
                </a:prstGeom>
                <a:solidFill>
                  <a:srgbClr val="188CBA"/>
                </a:solidFill>
                <a:ln w="12700" algn="ctr">
                  <a:solidFill>
                    <a:srgbClr val="188CBA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lIns="54675" tIns="18225" rIns="18225" bIns="18225" anchor="ctr"/>
                <a:lstStyle/>
                <a:p>
                  <a:pPr marL="0" marR="0" lvl="0" indent="0" algn="l" defTabSz="462961" rtl="0" eaLnBrk="0" fontAlgn="auto" latinLnBrk="0" hangingPunct="0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600" b="0" i="0" u="none" strike="noStrike" kern="0" cap="none" spc="0" normalizeH="0" baseline="0" noProof="0" dirty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66" name="Rounded Rectangle 615">
                  <a:extLst>
                    <a:ext uri="{FF2B5EF4-FFF2-40B4-BE49-F238E27FC236}">
                      <a16:creationId xmlns:a16="http://schemas.microsoft.com/office/drawing/2014/main" id="{87D567B6-0B0A-467F-9E91-C9A0AD0ED181}"/>
                    </a:ext>
                  </a:extLst>
                </p:cNvPr>
                <p:cNvSpPr/>
                <p:nvPr/>
              </p:nvSpPr>
              <p:spPr bwMode="auto">
                <a:xfrm>
                  <a:off x="694795" y="2583033"/>
                  <a:ext cx="4787230" cy="1244600"/>
                </a:xfrm>
                <a:prstGeom prst="roundRect">
                  <a:avLst>
                    <a:gd name="adj" fmla="val 3932"/>
                  </a:avLst>
                </a:prstGeom>
                <a:solidFill>
                  <a:srgbClr val="F2F2F2"/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lIns="18225" tIns="9113" rIns="18225" bIns="9113" anchor="t"/>
                <a:lstStyle/>
                <a:p>
                  <a:pPr marL="0" marR="0" lvl="0" indent="0" algn="l" defTabSz="46296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ko-KR" altLang="en-US" sz="600" b="1" i="0" u="none" strike="noStrike" kern="0" cap="none" spc="0" normalizeH="0" baseline="0" noProof="0" dirty="0">
                      <a:ln>
                        <a:solidFill>
                          <a:prstClr val="black">
                            <a:alpha val="0"/>
                          </a:prstClr>
                        </a:solidFill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B0503020000020004" pitchFamily="50" charset="-127"/>
                      <a:ea typeface="맑은 고딕" panose="020B0503020000020004" pitchFamily="50" charset="-127"/>
                      <a:cs typeface="Segoe UI" panose="020B0502040204020203" pitchFamily="34" charset="0"/>
                    </a:rPr>
                    <a:t>       인지 서비스 </a:t>
                  </a:r>
                  <a:r>
                    <a:rPr kumimoji="0" lang="en-US" altLang="ko-KR" sz="400" b="1" i="0" u="none" strike="noStrike" kern="0" cap="none" spc="0" normalizeH="0" baseline="0" noProof="0" dirty="0">
                      <a:ln>
                        <a:solidFill>
                          <a:prstClr val="black">
                            <a:alpha val="0"/>
                          </a:prstClr>
                        </a:solidFill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B0503020000020004" pitchFamily="50" charset="-127"/>
                      <a:ea typeface="맑은 고딕" panose="020B0503020000020004" pitchFamily="50" charset="-127"/>
                      <a:cs typeface="Segoe UI" panose="020B0502040204020203" pitchFamily="34" charset="0"/>
                    </a:rPr>
                    <a:t>(Cognitive Services)</a:t>
                  </a:r>
                  <a:endParaRPr kumimoji="0" lang="en-US" sz="600" b="1" i="0" u="none" strike="noStrike" kern="0" cap="none" spc="0" normalizeH="0" baseline="0" noProof="0" dirty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Segoe UI" panose="020B0502040204020203" pitchFamily="34" charset="0"/>
                  </a:endParaRPr>
                </a:p>
              </p:txBody>
            </p:sp>
            <p:pic>
              <p:nvPicPr>
                <p:cNvPr id="67" name="Picture 18" descr="http://www.sangfor.net/assets/img/posts/Microsoft-Azure_logo.png">
                  <a:extLst>
                    <a:ext uri="{FF2B5EF4-FFF2-40B4-BE49-F238E27FC236}">
                      <a16:creationId xmlns:a16="http://schemas.microsoft.com/office/drawing/2014/main" id="{6EB5B4A1-734D-4389-A809-FF67DDB70A1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5" cstate="print">
                  <a:extLst>
                    <a:ext uri="{BEBA8EAE-BF5A-486C-A8C5-ECC9F3942E4B}">
                      <a14:imgProps xmlns:a14="http://schemas.microsoft.com/office/drawing/2010/main">
                        <a14:imgLayer r:embed="rId36">
                          <a14:imgEffect>
                            <a14:brightnessContrast bright="10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50372" y="1532530"/>
                  <a:ext cx="2846980" cy="95388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grpSp>
              <p:nvGrpSpPr>
                <p:cNvPr id="68" name="Group 92">
                  <a:extLst>
                    <a:ext uri="{FF2B5EF4-FFF2-40B4-BE49-F238E27FC236}">
                      <a16:creationId xmlns:a16="http://schemas.microsoft.com/office/drawing/2014/main" id="{589019D8-97E1-42D5-A5D2-5D6635A825BF}"/>
                    </a:ext>
                  </a:extLst>
                </p:cNvPr>
                <p:cNvGrpSpPr/>
                <p:nvPr/>
              </p:nvGrpSpPr>
              <p:grpSpPr>
                <a:xfrm>
                  <a:off x="758813" y="2929551"/>
                  <a:ext cx="4639803" cy="834544"/>
                  <a:chOff x="758813" y="2929551"/>
                  <a:chExt cx="4711899" cy="834544"/>
                </a:xfrm>
              </p:grpSpPr>
              <p:grpSp>
                <p:nvGrpSpPr>
                  <p:cNvPr id="266" name="Group 290">
                    <a:extLst>
                      <a:ext uri="{FF2B5EF4-FFF2-40B4-BE49-F238E27FC236}">
                        <a16:creationId xmlns:a16="http://schemas.microsoft.com/office/drawing/2014/main" id="{37B1AEE0-37FB-4A38-B058-F7BEB08D291E}"/>
                      </a:ext>
                    </a:extLst>
                  </p:cNvPr>
                  <p:cNvGrpSpPr/>
                  <p:nvPr/>
                </p:nvGrpSpPr>
                <p:grpSpPr>
                  <a:xfrm>
                    <a:off x="758813" y="2929551"/>
                    <a:ext cx="3516533" cy="834544"/>
                    <a:chOff x="758813" y="2929551"/>
                    <a:chExt cx="4639803" cy="834544"/>
                  </a:xfrm>
                </p:grpSpPr>
                <p:sp>
                  <p:nvSpPr>
                    <p:cNvPr id="268" name="Rectangle 292">
                      <a:extLst>
                        <a:ext uri="{FF2B5EF4-FFF2-40B4-BE49-F238E27FC236}">
                          <a16:creationId xmlns:a16="http://schemas.microsoft.com/office/drawing/2014/main" id="{4F23A64E-A026-4688-B054-1699EFA90552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3886616" y="2936095"/>
                      <a:ext cx="1512000" cy="828000"/>
                    </a:xfrm>
                    <a:prstGeom prst="rect">
                      <a:avLst/>
                    </a:prstGeom>
                    <a:solidFill>
                      <a:srgbClr val="F2F2F2"/>
                    </a:solidFill>
                    <a:ln w="317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rot="0" spcFirstLastPara="0" vertOverflow="overflow" horzOverflow="overflow" vert="horz" wrap="square" lIns="18225" tIns="9113" rIns="0" bIns="9113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l" defTabSz="453606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500" b="0" i="0" u="none" strike="noStrike" kern="0" cap="none" spc="0" normalizeH="0" baseline="0" noProof="0" dirty="0">
                          <a:ln>
                            <a:solidFill>
                              <a:srgbClr val="3D648C">
                                <a:alpha val="0"/>
                              </a:srgbClr>
                            </a:solidFill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Segoe UI" panose="020B0502040204020203" pitchFamily="34" charset="0"/>
                        </a:rPr>
                        <a:t>음성</a:t>
                      </a:r>
                      <a:endParaRPr kumimoji="0" lang="en-US" altLang="ko-KR" sz="500" b="0" i="0" u="none" strike="noStrike" kern="0" cap="none" spc="0" normalizeH="0" baseline="0" noProof="0" dirty="0">
                        <a:ln>
                          <a:solidFill>
                            <a:srgbClr val="3D648C">
                              <a:alpha val="0"/>
                            </a:srgbClr>
                          </a:solidFill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Segoe UI" panose="020B0502040204020203" pitchFamily="34" charset="0"/>
                      </a:endParaRPr>
                    </a:p>
                  </p:txBody>
                </p:sp>
                <p:sp>
                  <p:nvSpPr>
                    <p:cNvPr id="269" name="Rectangle 293">
                      <a:extLst>
                        <a:ext uri="{FF2B5EF4-FFF2-40B4-BE49-F238E27FC236}">
                          <a16:creationId xmlns:a16="http://schemas.microsoft.com/office/drawing/2014/main" id="{6CB6C764-E446-4C44-AFEF-EA202F195D1D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2322714" y="2929551"/>
                      <a:ext cx="1512000" cy="828000"/>
                    </a:xfrm>
                    <a:prstGeom prst="rect">
                      <a:avLst/>
                    </a:prstGeom>
                    <a:solidFill>
                      <a:srgbClr val="F2F2F2"/>
                    </a:solidFill>
                    <a:ln w="317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rot="0" spcFirstLastPara="0" vertOverflow="overflow" horzOverflow="overflow" vert="horz" wrap="square" lIns="18225" tIns="9113" rIns="0" bIns="9113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l" defTabSz="453606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500" b="0" i="0" u="none" strike="noStrike" kern="0" cap="none" spc="0" normalizeH="0" baseline="0" noProof="0" dirty="0">
                          <a:ln>
                            <a:solidFill>
                              <a:srgbClr val="3D648C">
                                <a:alpha val="0"/>
                              </a:srgbClr>
                            </a:solidFill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Segoe UI" panose="020B0502040204020203" pitchFamily="34" charset="0"/>
                        </a:rPr>
                        <a:t>영상</a:t>
                      </a:r>
                      <a:endParaRPr kumimoji="0" lang="en-US" altLang="ko-KR" sz="500" b="0" i="0" u="none" strike="noStrike" kern="0" cap="none" spc="0" normalizeH="0" baseline="0" noProof="0" dirty="0">
                        <a:ln>
                          <a:solidFill>
                            <a:srgbClr val="3D648C">
                              <a:alpha val="0"/>
                            </a:srgbClr>
                          </a:solidFill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Segoe UI" panose="020B0502040204020203" pitchFamily="34" charset="0"/>
                      </a:endParaRPr>
                    </a:p>
                  </p:txBody>
                </p:sp>
                <p:sp>
                  <p:nvSpPr>
                    <p:cNvPr id="270" name="Rectangle 294">
                      <a:extLst>
                        <a:ext uri="{FF2B5EF4-FFF2-40B4-BE49-F238E27FC236}">
                          <a16:creationId xmlns:a16="http://schemas.microsoft.com/office/drawing/2014/main" id="{5A84B0C4-7BEB-43B1-820B-88BEE0956430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58813" y="2936095"/>
                      <a:ext cx="1512000" cy="828000"/>
                    </a:xfrm>
                    <a:prstGeom prst="rect">
                      <a:avLst/>
                    </a:prstGeom>
                    <a:solidFill>
                      <a:srgbClr val="F2F2F2"/>
                    </a:solidFill>
                    <a:ln w="317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rot="0" spcFirstLastPara="0" vertOverflow="overflow" horzOverflow="overflow" vert="horz" wrap="square" lIns="18225" tIns="9113" rIns="0" bIns="9113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l" defTabSz="453606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500" b="0" i="0" u="none" strike="noStrike" kern="0" cap="none" spc="0" normalizeH="0" baseline="0" noProof="0" dirty="0">
                          <a:ln>
                            <a:solidFill>
                              <a:srgbClr val="3D648C">
                                <a:alpha val="0"/>
                              </a:srgbClr>
                            </a:solidFill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Segoe UI" panose="020B0502040204020203" pitchFamily="34" charset="0"/>
                        </a:rPr>
                        <a:t>언어</a:t>
                      </a:r>
                      <a:endParaRPr kumimoji="0" lang="en-US" altLang="ko-KR" sz="500" b="0" i="0" u="none" strike="noStrike" kern="0" cap="none" spc="0" normalizeH="0" baseline="0" noProof="0" dirty="0">
                        <a:ln>
                          <a:solidFill>
                            <a:srgbClr val="3D648C">
                              <a:alpha val="0"/>
                            </a:srgbClr>
                          </a:solidFill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Segoe UI" panose="020B0502040204020203" pitchFamily="34" charset="0"/>
                      </a:endParaRPr>
                    </a:p>
                  </p:txBody>
                </p:sp>
              </p:grpSp>
              <p:sp>
                <p:nvSpPr>
                  <p:cNvPr id="267" name="Rectangle 291">
                    <a:extLst>
                      <a:ext uri="{FF2B5EF4-FFF2-40B4-BE49-F238E27FC236}">
                        <a16:creationId xmlns:a16="http://schemas.microsoft.com/office/drawing/2014/main" id="{4815F5EC-2BDC-4B5D-BB3A-2193674EB89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324759" y="2936095"/>
                    <a:ext cx="1145953" cy="828000"/>
                  </a:xfrm>
                  <a:prstGeom prst="rect">
                    <a:avLst/>
                  </a:prstGeom>
                  <a:solidFill>
                    <a:srgbClr val="F2F2F2"/>
                  </a:solidFill>
                  <a:ln w="3175" cap="flat" cmpd="sng" algn="ctr">
                    <a:solidFill>
                      <a:sysClr val="windowText" lastClr="000000">
                        <a:lumMod val="50000"/>
                        <a:lumOff val="50000"/>
                      </a:sysClr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18225" tIns="9113" rIns="0" bIns="9113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l" defTabSz="453606" rtl="0" eaLnBrk="1" fontAlgn="base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ko-KR" altLang="en-US" sz="500" b="0" i="0" u="none" strike="noStrike" kern="0" cap="none" spc="0" normalizeH="0" baseline="0" noProof="0" dirty="0">
                        <a:ln>
                          <a:solidFill>
                            <a:srgbClr val="3D648C">
                              <a:alpha val="0"/>
                            </a:srgbClr>
                          </a:solidFill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Segoe UI" panose="020B0502040204020203" pitchFamily="34" charset="0"/>
                      </a:rPr>
                      <a:t>지식</a:t>
                    </a:r>
                    <a:endParaRPr kumimoji="0" lang="en-US" altLang="ko-KR" sz="500" b="0" i="0" u="none" strike="noStrike" kern="0" cap="none" spc="0" normalizeH="0" baseline="0" noProof="0" dirty="0">
                      <a:ln>
                        <a:solidFill>
                          <a:srgbClr val="3D648C">
                            <a:alpha val="0"/>
                          </a:srgbClr>
                        </a:solidFill>
                      </a:ln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effectLst/>
                      <a:uLnTx/>
                      <a:uFillTx/>
                      <a:latin typeface="맑은 고딕" panose="020B0503020000020004" pitchFamily="50" charset="-127"/>
                      <a:ea typeface="맑은 고딕" panose="020B0503020000020004" pitchFamily="50" charset="-127"/>
                      <a:cs typeface="Segoe UI" panose="020B0502040204020203" pitchFamily="34" charset="0"/>
                    </a:endParaRPr>
                  </a:p>
                </p:txBody>
              </p:sp>
            </p:grpSp>
            <p:sp>
              <p:nvSpPr>
                <p:cNvPr id="69" name="Rounded Rectangle 618">
                  <a:extLst>
                    <a:ext uri="{FF2B5EF4-FFF2-40B4-BE49-F238E27FC236}">
                      <a16:creationId xmlns:a16="http://schemas.microsoft.com/office/drawing/2014/main" id="{2C0F7DD1-2292-468C-B120-ADB3144C26D5}"/>
                    </a:ext>
                  </a:extLst>
                </p:cNvPr>
                <p:cNvSpPr/>
                <p:nvPr/>
              </p:nvSpPr>
              <p:spPr bwMode="auto">
                <a:xfrm>
                  <a:off x="694795" y="3902952"/>
                  <a:ext cx="4778219" cy="2160000"/>
                </a:xfrm>
                <a:prstGeom prst="roundRect">
                  <a:avLst>
                    <a:gd name="adj" fmla="val 1391"/>
                  </a:avLst>
                </a:prstGeom>
                <a:solidFill>
                  <a:srgbClr val="F2F2F2"/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lIns="18225" tIns="9113" rIns="18225" bIns="9113" anchor="t"/>
                <a:lstStyle/>
                <a:p>
                  <a:pPr marL="0" marR="0" lvl="0" indent="0" algn="l" defTabSz="46296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ko-KR" altLang="en-US" sz="600" b="1" i="0" u="none" strike="noStrike" kern="0" cap="none" spc="0" normalizeH="0" baseline="0" noProof="0" dirty="0">
                      <a:ln>
                        <a:solidFill>
                          <a:prstClr val="black">
                            <a:alpha val="0"/>
                          </a:prstClr>
                        </a:solidFill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B0503020000020004" pitchFamily="50" charset="-127"/>
                      <a:ea typeface="맑은 고딕" panose="020B0503020000020004" pitchFamily="50" charset="-127"/>
                      <a:cs typeface="Segoe UI" panose="020B0502040204020203" pitchFamily="34" charset="0"/>
                    </a:rPr>
                    <a:t>분석 </a:t>
                  </a:r>
                  <a:r>
                    <a:rPr kumimoji="0" lang="en-US" altLang="ko-KR" sz="600" b="1" i="0" u="none" strike="noStrike" kern="0" cap="none" spc="0" normalizeH="0" baseline="0" noProof="0" dirty="0">
                      <a:ln>
                        <a:solidFill>
                          <a:prstClr val="black">
                            <a:alpha val="0"/>
                          </a:prstClr>
                        </a:solidFill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B0503020000020004" pitchFamily="50" charset="-127"/>
                      <a:ea typeface="맑은 고딕" panose="020B0503020000020004" pitchFamily="50" charset="-127"/>
                      <a:cs typeface="Segoe UI" panose="020B0502040204020203" pitchFamily="34" charset="0"/>
                    </a:rPr>
                    <a:t>/ IoT </a:t>
                  </a:r>
                  <a:r>
                    <a:rPr kumimoji="0" lang="en-US" altLang="ko-KR" sz="400" b="1" i="0" u="none" strike="noStrike" kern="0" cap="none" spc="0" normalizeH="0" baseline="0" noProof="0" dirty="0">
                      <a:ln>
                        <a:solidFill>
                          <a:prstClr val="black">
                            <a:alpha val="0"/>
                          </a:prstClr>
                        </a:solidFill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B0503020000020004" pitchFamily="50" charset="-127"/>
                      <a:ea typeface="맑은 고딕" panose="020B0503020000020004" pitchFamily="50" charset="-127"/>
                      <a:cs typeface="Segoe UI" panose="020B0502040204020203" pitchFamily="34" charset="0"/>
                    </a:rPr>
                    <a:t>(Analytics &amp; IoT)</a:t>
                  </a:r>
                  <a:endParaRPr kumimoji="0" lang="en-US" altLang="ko-KR" sz="600" b="1" i="0" u="none" strike="noStrike" kern="0" cap="none" spc="0" normalizeH="0" baseline="0" noProof="0" dirty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Segoe UI" panose="020B0502040204020203" pitchFamily="34" charset="0"/>
                  </a:endParaRPr>
                </a:p>
              </p:txBody>
            </p:sp>
            <p:grpSp>
              <p:nvGrpSpPr>
                <p:cNvPr id="70" name="Group 94">
                  <a:extLst>
                    <a:ext uri="{FF2B5EF4-FFF2-40B4-BE49-F238E27FC236}">
                      <a16:creationId xmlns:a16="http://schemas.microsoft.com/office/drawing/2014/main" id="{A39F9362-0A97-44FF-A7FB-CB5C54ECF126}"/>
                    </a:ext>
                  </a:extLst>
                </p:cNvPr>
                <p:cNvGrpSpPr/>
                <p:nvPr/>
              </p:nvGrpSpPr>
              <p:grpSpPr>
                <a:xfrm>
                  <a:off x="758813" y="4256707"/>
                  <a:ext cx="4639803" cy="1704009"/>
                  <a:chOff x="903307" y="7948257"/>
                  <a:chExt cx="4639803" cy="1704009"/>
                </a:xfrm>
              </p:grpSpPr>
              <p:sp>
                <p:nvSpPr>
                  <p:cNvPr id="256" name="Rectangle 280">
                    <a:extLst>
                      <a:ext uri="{FF2B5EF4-FFF2-40B4-BE49-F238E27FC236}">
                        <a16:creationId xmlns:a16="http://schemas.microsoft.com/office/drawing/2014/main" id="{66F4B6E1-776F-43E0-8E4E-5B00E7DBF3B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03307" y="7948257"/>
                    <a:ext cx="1512000" cy="828000"/>
                  </a:xfrm>
                  <a:prstGeom prst="rect">
                    <a:avLst/>
                  </a:prstGeom>
                  <a:solidFill>
                    <a:srgbClr val="F2F2F2"/>
                  </a:solidFill>
                  <a:ln w="3175" cap="flat" cmpd="sng" algn="ctr">
                    <a:solidFill>
                      <a:sysClr val="windowText" lastClr="000000">
                        <a:lumMod val="50000"/>
                        <a:lumOff val="50000"/>
                      </a:sysClr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18225" tIns="9113" rIns="0" bIns="9113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l" defTabSz="453606" rtl="0" eaLnBrk="1" fontAlgn="base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ko-KR" altLang="en-US" sz="500" b="0" i="0" u="none" strike="noStrike" kern="0" cap="none" spc="0" normalizeH="0" baseline="0" noProof="0" dirty="0">
                        <a:ln>
                          <a:solidFill>
                            <a:srgbClr val="3D648C">
                              <a:alpha val="0"/>
                            </a:srgbClr>
                          </a:solidFill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Segoe UI" panose="020B0502040204020203" pitchFamily="34" charset="0"/>
                      </a:rPr>
                      <a:t>분석</a:t>
                    </a:r>
                    <a:endParaRPr kumimoji="0" lang="en-US" altLang="ko-KR" sz="200" b="0" i="0" u="none" strike="noStrike" kern="0" cap="none" spc="0" normalizeH="0" baseline="0" noProof="0" dirty="0">
                      <a:ln>
                        <a:solidFill>
                          <a:srgbClr val="3D648C">
                            <a:alpha val="0"/>
                          </a:srgbClr>
                        </a:solidFill>
                      </a:ln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effectLst/>
                      <a:uLnTx/>
                      <a:uFillTx/>
                      <a:latin typeface="맑은 고딕" panose="020B0503020000020004" pitchFamily="50" charset="-127"/>
                      <a:ea typeface="맑은 고딕" panose="020B0503020000020004" pitchFamily="50" charset="-127"/>
                      <a:cs typeface="Segoe UI" panose="020B0502040204020203" pitchFamily="34" charset="0"/>
                    </a:endParaRPr>
                  </a:p>
                </p:txBody>
              </p:sp>
              <p:sp>
                <p:nvSpPr>
                  <p:cNvPr id="257" name="Rectangle 281">
                    <a:extLst>
                      <a:ext uri="{FF2B5EF4-FFF2-40B4-BE49-F238E27FC236}">
                        <a16:creationId xmlns:a16="http://schemas.microsoft.com/office/drawing/2014/main" id="{594845C4-6254-4D74-8DBA-C1FD9DE8B54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468458" y="7948257"/>
                    <a:ext cx="1512000" cy="828000"/>
                  </a:xfrm>
                  <a:prstGeom prst="rect">
                    <a:avLst/>
                  </a:prstGeom>
                  <a:solidFill>
                    <a:srgbClr val="F2F2F2"/>
                  </a:solidFill>
                  <a:ln w="3175" cap="flat" cmpd="sng" algn="ctr">
                    <a:solidFill>
                      <a:sysClr val="windowText" lastClr="000000">
                        <a:lumMod val="50000"/>
                        <a:lumOff val="50000"/>
                      </a:sysClr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18225" tIns="9113" rIns="0" bIns="9113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l" defTabSz="453606" rtl="0" eaLnBrk="1" fontAlgn="base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ko-KR" altLang="en-US" sz="500" b="0" i="0" u="none" strike="noStrike" kern="0" cap="none" spc="0" normalizeH="0" baseline="0" noProof="0" dirty="0">
                        <a:ln>
                          <a:solidFill>
                            <a:srgbClr val="3D648C">
                              <a:alpha val="0"/>
                            </a:srgbClr>
                          </a:solidFill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Segoe UI" panose="020B0502040204020203" pitchFamily="34" charset="0"/>
                      </a:rPr>
                      <a:t>빅데이터</a:t>
                    </a:r>
                    <a:endParaRPr kumimoji="0" lang="en-US" altLang="ko-KR" sz="500" b="0" i="0" u="none" strike="noStrike" kern="0" cap="none" spc="0" normalizeH="0" baseline="0" noProof="0" dirty="0">
                      <a:ln>
                        <a:solidFill>
                          <a:srgbClr val="3D648C">
                            <a:alpha val="0"/>
                          </a:srgbClr>
                        </a:solidFill>
                      </a:ln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effectLst/>
                      <a:uLnTx/>
                      <a:uFillTx/>
                      <a:latin typeface="맑은 고딕" panose="020B0503020000020004" pitchFamily="50" charset="-127"/>
                      <a:ea typeface="맑은 고딕" panose="020B0503020000020004" pitchFamily="50" charset="-127"/>
                      <a:cs typeface="Segoe UI" panose="020B0502040204020203" pitchFamily="34" charset="0"/>
                    </a:endParaRPr>
                  </a:p>
                </p:txBody>
              </p:sp>
              <p:sp>
                <p:nvSpPr>
                  <p:cNvPr id="258" name="Rectangle 282">
                    <a:extLst>
                      <a:ext uri="{FF2B5EF4-FFF2-40B4-BE49-F238E27FC236}">
                        <a16:creationId xmlns:a16="http://schemas.microsoft.com/office/drawing/2014/main" id="{84C42257-5501-4982-8820-009E07ABE93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031110" y="7948257"/>
                    <a:ext cx="1512000" cy="828000"/>
                  </a:xfrm>
                  <a:prstGeom prst="rect">
                    <a:avLst/>
                  </a:prstGeom>
                  <a:solidFill>
                    <a:srgbClr val="F2F2F2"/>
                  </a:solidFill>
                  <a:ln w="3175" cap="flat" cmpd="sng" algn="ctr">
                    <a:solidFill>
                      <a:sysClr val="windowText" lastClr="000000">
                        <a:lumMod val="50000"/>
                        <a:lumOff val="50000"/>
                      </a:sysClr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18225" tIns="9113" rIns="0" bIns="9113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l" defTabSz="453606" rtl="0" eaLnBrk="1" fontAlgn="base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ko-KR" sz="500" b="0" i="0" u="none" strike="noStrike" kern="0" cap="none" spc="0" normalizeH="0" baseline="0" noProof="0" dirty="0">
                        <a:ln>
                          <a:solidFill>
                            <a:srgbClr val="3D648C">
                              <a:alpha val="0"/>
                            </a:srgbClr>
                          </a:solidFill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Segoe UI" panose="020B0502040204020203" pitchFamily="34" charset="0"/>
                      </a:rPr>
                      <a:t>IoT</a:t>
                    </a:r>
                  </a:p>
                </p:txBody>
              </p:sp>
              <p:sp>
                <p:nvSpPr>
                  <p:cNvPr id="259" name="Rectangle 283">
                    <a:extLst>
                      <a:ext uri="{FF2B5EF4-FFF2-40B4-BE49-F238E27FC236}">
                        <a16:creationId xmlns:a16="http://schemas.microsoft.com/office/drawing/2014/main" id="{99B297A0-3493-4C8C-8FFD-AA7090E6730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03307" y="8824266"/>
                    <a:ext cx="1512000" cy="828000"/>
                  </a:xfrm>
                  <a:prstGeom prst="rect">
                    <a:avLst/>
                  </a:prstGeom>
                  <a:solidFill>
                    <a:srgbClr val="F2F2F2"/>
                  </a:solidFill>
                  <a:ln w="3175" cap="flat" cmpd="sng" algn="ctr">
                    <a:solidFill>
                      <a:sysClr val="windowText" lastClr="000000">
                        <a:lumMod val="50000"/>
                        <a:lumOff val="50000"/>
                      </a:sysClr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18225" tIns="9113" rIns="0" bIns="9113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l" defTabSz="453606" rtl="0" eaLnBrk="1" fontAlgn="base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ko-KR" altLang="en-US" sz="500" b="0" i="0" u="none" strike="noStrike" kern="0" cap="none" spc="0" normalizeH="0" baseline="0" noProof="0" dirty="0">
                        <a:ln>
                          <a:solidFill>
                            <a:srgbClr val="3D648C">
                              <a:alpha val="0"/>
                            </a:srgbClr>
                          </a:solidFill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Segoe UI" panose="020B0502040204020203" pitchFamily="34" charset="0"/>
                      </a:rPr>
                      <a:t>머신러닝</a:t>
                    </a:r>
                    <a:endParaRPr kumimoji="0" lang="en-US" altLang="ko-KR" sz="500" b="0" i="0" u="none" strike="noStrike" kern="0" cap="none" spc="0" normalizeH="0" baseline="0" noProof="0" dirty="0">
                      <a:ln>
                        <a:solidFill>
                          <a:srgbClr val="3D648C">
                            <a:alpha val="0"/>
                          </a:srgbClr>
                        </a:solidFill>
                      </a:ln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effectLst/>
                      <a:uLnTx/>
                      <a:uFillTx/>
                      <a:latin typeface="맑은 고딕" panose="020B0503020000020004" pitchFamily="50" charset="-127"/>
                      <a:ea typeface="맑은 고딕" panose="020B0503020000020004" pitchFamily="50" charset="-127"/>
                      <a:cs typeface="Segoe UI" panose="020B0502040204020203" pitchFamily="34" charset="0"/>
                    </a:endParaRPr>
                  </a:p>
                </p:txBody>
              </p:sp>
              <p:sp>
                <p:nvSpPr>
                  <p:cNvPr id="260" name="Rectangle 284">
                    <a:extLst>
                      <a:ext uri="{FF2B5EF4-FFF2-40B4-BE49-F238E27FC236}">
                        <a16:creationId xmlns:a16="http://schemas.microsoft.com/office/drawing/2014/main" id="{3113F712-0E88-40DA-A3B7-C17BDBFFEBE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468458" y="8824266"/>
                    <a:ext cx="1512000" cy="828000"/>
                  </a:xfrm>
                  <a:prstGeom prst="rect">
                    <a:avLst/>
                  </a:prstGeom>
                  <a:solidFill>
                    <a:srgbClr val="F2F2F2"/>
                  </a:solidFill>
                  <a:ln w="3175" cap="flat" cmpd="sng" algn="ctr">
                    <a:solidFill>
                      <a:sysClr val="windowText" lastClr="000000">
                        <a:lumMod val="50000"/>
                        <a:lumOff val="50000"/>
                      </a:sysClr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18225" tIns="9113" rIns="0" bIns="9113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l" defTabSz="453606" rtl="0" eaLnBrk="1" fontAlgn="base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ko-KR" altLang="en-US" sz="500" b="0" i="0" u="none" strike="noStrike" kern="0" cap="none" spc="0" normalizeH="0" baseline="0" noProof="0" dirty="0">
                        <a:ln>
                          <a:solidFill>
                            <a:srgbClr val="3D648C">
                              <a:alpha val="0"/>
                            </a:srgbClr>
                          </a:solidFill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Segoe UI" panose="020B0502040204020203" pitchFamily="34" charset="0"/>
                      </a:rPr>
                      <a:t>시각화</a:t>
                    </a:r>
                    <a:endParaRPr kumimoji="0" lang="en-US" altLang="ko-KR" sz="500" b="0" i="0" u="none" strike="noStrike" kern="0" cap="none" spc="0" normalizeH="0" baseline="0" noProof="0" dirty="0">
                      <a:ln>
                        <a:solidFill>
                          <a:srgbClr val="3D648C">
                            <a:alpha val="0"/>
                          </a:srgbClr>
                        </a:solidFill>
                      </a:ln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effectLst/>
                      <a:uLnTx/>
                      <a:uFillTx/>
                      <a:latin typeface="맑은 고딕" panose="020B0503020000020004" pitchFamily="50" charset="-127"/>
                      <a:ea typeface="맑은 고딕" panose="020B0503020000020004" pitchFamily="50" charset="-127"/>
                      <a:cs typeface="Segoe UI" panose="020B0502040204020203" pitchFamily="34" charset="0"/>
                    </a:endParaRPr>
                  </a:p>
                </p:txBody>
              </p:sp>
              <p:sp>
                <p:nvSpPr>
                  <p:cNvPr id="261" name="Rectangle 285">
                    <a:extLst>
                      <a:ext uri="{FF2B5EF4-FFF2-40B4-BE49-F238E27FC236}">
                        <a16:creationId xmlns:a16="http://schemas.microsoft.com/office/drawing/2014/main" id="{5D166740-A66C-478B-B34A-C7D0342B700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031110" y="8824266"/>
                    <a:ext cx="1512000" cy="828000"/>
                  </a:xfrm>
                  <a:prstGeom prst="rect">
                    <a:avLst/>
                  </a:prstGeom>
                  <a:solidFill>
                    <a:srgbClr val="F2F2F2"/>
                  </a:solidFill>
                  <a:ln w="3175" cap="flat" cmpd="sng" algn="ctr">
                    <a:solidFill>
                      <a:sysClr val="windowText" lastClr="000000">
                        <a:lumMod val="50000"/>
                        <a:lumOff val="50000"/>
                      </a:sysClr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18225" tIns="9113" rIns="0" bIns="9113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l" defTabSz="453606" rtl="0" eaLnBrk="1" fontAlgn="base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ko-KR" altLang="en-US" sz="400" b="0" i="0" u="none" strike="noStrike" kern="0" cap="none" spc="0" normalizeH="0" baseline="0" noProof="0" dirty="0">
                        <a:ln>
                          <a:solidFill>
                            <a:srgbClr val="3D648C">
                              <a:alpha val="0"/>
                            </a:srgbClr>
                          </a:solidFill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Segoe UI" panose="020B0502040204020203" pitchFamily="34" charset="0"/>
                      </a:rPr>
                      <a:t>데이터스트리밍</a:t>
                    </a:r>
                    <a:r>
                      <a:rPr kumimoji="0" lang="en-US" altLang="ko-KR" sz="400" b="0" i="0" u="none" strike="noStrike" kern="0" cap="none" spc="0" normalizeH="0" baseline="0" noProof="0" dirty="0">
                        <a:ln>
                          <a:solidFill>
                            <a:srgbClr val="3D648C">
                              <a:alpha val="0"/>
                            </a:srgbClr>
                          </a:solidFill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Segoe UI" panose="020B0502040204020203" pitchFamily="34" charset="0"/>
                      </a:rPr>
                      <a:t>/</a:t>
                    </a:r>
                    <a:r>
                      <a:rPr kumimoji="0" lang="ko-KR" altLang="en-US" sz="400" b="0" i="0" u="none" strike="noStrike" kern="0" cap="none" spc="0" normalizeH="0" baseline="0" noProof="0" dirty="0">
                        <a:ln>
                          <a:solidFill>
                            <a:srgbClr val="3D648C">
                              <a:alpha val="0"/>
                            </a:srgbClr>
                          </a:solidFill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Segoe UI" panose="020B0502040204020203" pitchFamily="34" charset="0"/>
                      </a:rPr>
                      <a:t>관리</a:t>
                    </a:r>
                    <a:endParaRPr kumimoji="0" lang="en-US" altLang="ko-KR" sz="400" b="0" i="0" u="none" strike="noStrike" kern="0" cap="none" spc="0" normalizeH="0" baseline="0" noProof="0" dirty="0">
                      <a:ln>
                        <a:solidFill>
                          <a:srgbClr val="3D648C">
                            <a:alpha val="0"/>
                          </a:srgbClr>
                        </a:solidFill>
                      </a:ln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effectLst/>
                      <a:uLnTx/>
                      <a:uFillTx/>
                      <a:latin typeface="맑은 고딕" panose="020B0503020000020004" pitchFamily="50" charset="-127"/>
                      <a:ea typeface="맑은 고딕" panose="020B0503020000020004" pitchFamily="50" charset="-127"/>
                      <a:cs typeface="Segoe UI" panose="020B0502040204020203" pitchFamily="34" charset="0"/>
                    </a:endParaRPr>
                  </a:p>
                </p:txBody>
              </p:sp>
              <p:sp>
                <p:nvSpPr>
                  <p:cNvPr id="262" name="Rectangle 286">
                    <a:extLst>
                      <a:ext uri="{FF2B5EF4-FFF2-40B4-BE49-F238E27FC236}">
                        <a16:creationId xmlns:a16="http://schemas.microsoft.com/office/drawing/2014/main" id="{6C030143-541D-47BD-9139-4C712AE008FF}"/>
                      </a:ext>
                    </a:extLst>
                  </p:cNvPr>
                  <p:cNvSpPr/>
                  <p:nvPr/>
                </p:nvSpPr>
                <p:spPr>
                  <a:xfrm>
                    <a:off x="2504458" y="8280263"/>
                    <a:ext cx="1440000" cy="360000"/>
                  </a:xfrm>
                  <a:prstGeom prst="rect">
                    <a:avLst/>
                  </a:prstGeom>
                  <a:solidFill>
                    <a:sysClr val="window" lastClr="FFFFFF"/>
                  </a:solidFill>
                  <a:ln w="3175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lIns="109350" tIns="0" rIns="0" bIns="0" rtlCol="0" anchor="ctr"/>
                  <a:lstStyle/>
                  <a:p>
                    <a:pPr marL="0" marR="0" lvl="0" indent="0" algn="ctr" defTabSz="23148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ko-KR" sz="400" b="0" i="0" u="none" strike="noStrike" kern="0" cap="none" spc="0" normalizeH="0" baseline="0" noProof="0" dirty="0">
                        <a:ln>
                          <a:solidFill>
                            <a:prstClr val="black">
                              <a:lumMod val="50000"/>
                              <a:lumOff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Segoe UI" panose="020B0502040204020203" pitchFamily="34" charset="0"/>
                      </a:rPr>
                      <a:t>HDInsight</a:t>
                    </a:r>
                  </a:p>
                </p:txBody>
              </p:sp>
              <p:sp>
                <p:nvSpPr>
                  <p:cNvPr id="263" name="Rectangle 287">
                    <a:extLst>
                      <a:ext uri="{FF2B5EF4-FFF2-40B4-BE49-F238E27FC236}">
                        <a16:creationId xmlns:a16="http://schemas.microsoft.com/office/drawing/2014/main" id="{3D743A63-FA8F-4464-B1F6-8F52D65E2430}"/>
                      </a:ext>
                    </a:extLst>
                  </p:cNvPr>
                  <p:cNvSpPr/>
                  <p:nvPr/>
                </p:nvSpPr>
                <p:spPr>
                  <a:xfrm>
                    <a:off x="4067110" y="8279091"/>
                    <a:ext cx="1440000" cy="360000"/>
                  </a:xfrm>
                  <a:prstGeom prst="rect">
                    <a:avLst/>
                  </a:prstGeom>
                  <a:solidFill>
                    <a:sysClr val="window" lastClr="FFFFFF"/>
                  </a:solidFill>
                  <a:ln w="3175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lIns="109350" tIns="0" rIns="0" bIns="0" rtlCol="0" anchor="ctr"/>
                  <a:lstStyle/>
                  <a:p>
                    <a:pPr marL="0" marR="0" lvl="0" indent="0" algn="ctr" defTabSz="23148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ko-KR" sz="400" b="0" i="0" u="none" strike="noStrike" kern="0" cap="none" spc="0" normalizeH="0" baseline="0" noProof="0" dirty="0">
                        <a:ln>
                          <a:solidFill>
                            <a:prstClr val="black">
                              <a:lumMod val="50000"/>
                              <a:lumOff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Segoe UI" panose="020B0502040204020203" pitchFamily="34" charset="0"/>
                      </a:rPr>
                      <a:t>IoT Hub</a:t>
                    </a:r>
                  </a:p>
                </p:txBody>
              </p:sp>
              <p:sp>
                <p:nvSpPr>
                  <p:cNvPr id="264" name="Rectangle 288">
                    <a:extLst>
                      <a:ext uri="{FF2B5EF4-FFF2-40B4-BE49-F238E27FC236}">
                        <a16:creationId xmlns:a16="http://schemas.microsoft.com/office/drawing/2014/main" id="{5EF1675C-91D5-42EF-B637-A95AE654824A}"/>
                      </a:ext>
                    </a:extLst>
                  </p:cNvPr>
                  <p:cNvSpPr/>
                  <p:nvPr/>
                </p:nvSpPr>
                <p:spPr>
                  <a:xfrm>
                    <a:off x="939307" y="9165278"/>
                    <a:ext cx="1440000" cy="360000"/>
                  </a:xfrm>
                  <a:prstGeom prst="rect">
                    <a:avLst/>
                  </a:prstGeom>
                  <a:solidFill>
                    <a:sysClr val="window" lastClr="FFFFFF"/>
                  </a:solidFill>
                  <a:ln w="3175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lIns="109350" tIns="0" rIns="0" bIns="0" rtlCol="0" anchor="ctr"/>
                  <a:lstStyle/>
                  <a:p>
                    <a:pPr marL="0" marR="0" lvl="0" indent="0" algn="ctr" defTabSz="23148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ko-KR" altLang="en-US" sz="400" b="0" i="0" u="none" strike="noStrike" kern="0" cap="none" spc="0" normalizeH="0" baseline="0" noProof="0" dirty="0">
                        <a:ln>
                          <a:solidFill>
                            <a:prstClr val="black">
                              <a:lumMod val="50000"/>
                              <a:lumOff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Segoe UI" panose="020B0502040204020203" pitchFamily="34" charset="0"/>
                      </a:rPr>
                      <a:t>기계학습</a:t>
                    </a:r>
                    <a:endParaRPr kumimoji="0" lang="en-US" altLang="ko-KR" sz="400" b="0" i="0" u="none" strike="noStrike" kern="0" cap="none" spc="0" normalizeH="0" baseline="0" noProof="0" dirty="0">
                      <a:ln>
                        <a:solidFill>
                          <a:prstClr val="black">
                            <a:lumMod val="50000"/>
                            <a:lumOff val="50000"/>
                            <a:alpha val="0"/>
                          </a:prstClr>
                        </a:solidFill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B0503020000020004" pitchFamily="50" charset="-127"/>
                      <a:ea typeface="맑은 고딕" panose="020B0503020000020004" pitchFamily="50" charset="-127"/>
                      <a:cs typeface="Segoe UI" panose="020B0502040204020203" pitchFamily="34" charset="0"/>
                    </a:endParaRPr>
                  </a:p>
                </p:txBody>
              </p:sp>
              <p:sp>
                <p:nvSpPr>
                  <p:cNvPr id="265" name="Rectangle 289">
                    <a:extLst>
                      <a:ext uri="{FF2B5EF4-FFF2-40B4-BE49-F238E27FC236}">
                        <a16:creationId xmlns:a16="http://schemas.microsoft.com/office/drawing/2014/main" id="{6589F087-0117-4680-A220-D119B84313D4}"/>
                      </a:ext>
                    </a:extLst>
                  </p:cNvPr>
                  <p:cNvSpPr/>
                  <p:nvPr/>
                </p:nvSpPr>
                <p:spPr>
                  <a:xfrm>
                    <a:off x="2504458" y="9182270"/>
                    <a:ext cx="1440000" cy="360000"/>
                  </a:xfrm>
                  <a:prstGeom prst="rect">
                    <a:avLst/>
                  </a:prstGeom>
                  <a:solidFill>
                    <a:sysClr val="window" lastClr="FFFFFF"/>
                  </a:solidFill>
                  <a:ln w="3175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lIns="109350" tIns="0" rIns="0" bIns="0" rtlCol="0" anchor="ctr"/>
                  <a:lstStyle/>
                  <a:p>
                    <a:pPr marL="0" marR="0" lvl="0" indent="0" algn="ctr" defTabSz="23148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ko-KR" sz="400" b="0" i="0" u="none" strike="noStrike" kern="0" cap="none" spc="0" normalizeH="0" baseline="0" noProof="0" dirty="0">
                        <a:ln>
                          <a:solidFill>
                            <a:prstClr val="black">
                              <a:lumMod val="50000"/>
                              <a:lumOff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Segoe UI" panose="020B0502040204020203" pitchFamily="34" charset="0"/>
                      </a:rPr>
                      <a:t>Power BI Embedded</a:t>
                    </a:r>
                  </a:p>
                </p:txBody>
              </p:sp>
            </p:grpSp>
            <p:sp>
              <p:nvSpPr>
                <p:cNvPr id="71" name="Rectangle 95">
                  <a:extLst>
                    <a:ext uri="{FF2B5EF4-FFF2-40B4-BE49-F238E27FC236}">
                      <a16:creationId xmlns:a16="http://schemas.microsoft.com/office/drawing/2014/main" id="{B59CF19F-1F12-4B51-8467-E267914419F0}"/>
                    </a:ext>
                  </a:extLst>
                </p:cNvPr>
                <p:cNvSpPr/>
                <p:nvPr/>
              </p:nvSpPr>
              <p:spPr>
                <a:xfrm>
                  <a:off x="3922616" y="5637065"/>
                  <a:ext cx="1440000" cy="288000"/>
                </a:xfrm>
                <a:prstGeom prst="rect">
                  <a:avLst/>
                </a:prstGeom>
                <a:solidFill>
                  <a:sysClr val="window" lastClr="FFFFFF"/>
                </a:solidFill>
                <a:ln w="3175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lIns="109350" tIns="0" rIns="0" bIns="0" rtlCol="0" anchor="ctr"/>
                <a:lstStyle/>
                <a:p>
                  <a:pPr marL="0" marR="0" lvl="0" indent="0" algn="ctr" defTabSz="23148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ko-KR" altLang="en-US" sz="400" b="0" i="0" u="none" strike="noStrike" kern="0" cap="none" spc="0" normalizeH="0" baseline="0" noProof="0" dirty="0">
                      <a:ln>
                        <a:solidFill>
                          <a:prstClr val="black">
                            <a:lumMod val="50000"/>
                            <a:lumOff val="50000"/>
                            <a:alpha val="0"/>
                          </a:prstClr>
                        </a:solidFill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B0503020000020004" pitchFamily="50" charset="-127"/>
                      <a:ea typeface="맑은 고딕" panose="020B0503020000020004" pitchFamily="50" charset="-127"/>
                      <a:cs typeface="Segoe UI" panose="020B0502040204020203" pitchFamily="34" charset="0"/>
                    </a:rPr>
                    <a:t>데이터 팩토리</a:t>
                  </a:r>
                  <a:endParaRPr kumimoji="0" lang="en-US" altLang="ko-KR" sz="400" b="0" i="0" u="none" strike="noStrike" kern="0" cap="none" spc="0" normalizeH="0" baseline="0" noProof="0" dirty="0">
                    <a:ln>
                      <a:solidFill>
                        <a:prstClr val="black">
                          <a:lumMod val="50000"/>
                          <a:lumOff val="50000"/>
                          <a:alpha val="0"/>
                        </a:prstClr>
                      </a:solidFill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72" name="Rectangle 96">
                  <a:extLst>
                    <a:ext uri="{FF2B5EF4-FFF2-40B4-BE49-F238E27FC236}">
                      <a16:creationId xmlns:a16="http://schemas.microsoft.com/office/drawing/2014/main" id="{884A1248-F2AD-4B5D-A3BB-388D201C8C36}"/>
                    </a:ext>
                  </a:extLst>
                </p:cNvPr>
                <p:cNvSpPr/>
                <p:nvPr/>
              </p:nvSpPr>
              <p:spPr>
                <a:xfrm>
                  <a:off x="3922616" y="5326064"/>
                  <a:ext cx="1440000" cy="288000"/>
                </a:xfrm>
                <a:prstGeom prst="rect">
                  <a:avLst/>
                </a:prstGeom>
                <a:solidFill>
                  <a:sysClr val="window" lastClr="FFFFFF"/>
                </a:solidFill>
                <a:ln w="3175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lIns="109350" tIns="0" rIns="0" bIns="0" rtlCol="0" anchor="ctr"/>
                <a:lstStyle/>
                <a:p>
                  <a:pPr marL="0" marR="0" lvl="0" indent="0" algn="ctr" defTabSz="23148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ko-KR" altLang="en-US" sz="400" b="0" i="0" u="none" strike="noStrike" kern="0" cap="none" spc="0" normalizeH="0" baseline="0" noProof="0" dirty="0">
                      <a:ln>
                        <a:solidFill>
                          <a:prstClr val="black">
                            <a:lumMod val="50000"/>
                            <a:lumOff val="50000"/>
                            <a:alpha val="0"/>
                          </a:prstClr>
                        </a:solidFill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B0503020000020004" pitchFamily="50" charset="-127"/>
                      <a:ea typeface="맑은 고딕" panose="020B0503020000020004" pitchFamily="50" charset="-127"/>
                      <a:cs typeface="Segoe UI" panose="020B0502040204020203" pitchFamily="34" charset="0"/>
                    </a:rPr>
                    <a:t>이벤트 허브</a:t>
                  </a:r>
                  <a:endParaRPr kumimoji="0" lang="en-US" altLang="ko-KR" sz="400" b="0" i="0" u="none" strike="noStrike" kern="0" cap="none" spc="0" normalizeH="0" baseline="0" noProof="0" dirty="0">
                    <a:ln>
                      <a:solidFill>
                        <a:prstClr val="black">
                          <a:lumMod val="50000"/>
                          <a:lumOff val="50000"/>
                          <a:alpha val="0"/>
                        </a:prstClr>
                      </a:solidFill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73" name="Rounded Rectangle 622">
                  <a:extLst>
                    <a:ext uri="{FF2B5EF4-FFF2-40B4-BE49-F238E27FC236}">
                      <a16:creationId xmlns:a16="http://schemas.microsoft.com/office/drawing/2014/main" id="{7E845889-5A7D-4873-9BA2-A2AA4A4065C3}"/>
                    </a:ext>
                  </a:extLst>
                </p:cNvPr>
                <p:cNvSpPr/>
                <p:nvPr/>
              </p:nvSpPr>
              <p:spPr bwMode="auto">
                <a:xfrm>
                  <a:off x="694796" y="6117320"/>
                  <a:ext cx="3313275" cy="1244600"/>
                </a:xfrm>
                <a:prstGeom prst="roundRect">
                  <a:avLst>
                    <a:gd name="adj" fmla="val 3932"/>
                  </a:avLst>
                </a:prstGeom>
                <a:solidFill>
                  <a:srgbClr val="F2F2F2"/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lIns="18225" tIns="9113" rIns="18225" bIns="9113" anchor="t"/>
                <a:lstStyle/>
                <a:p>
                  <a:pPr marL="0" marR="0" lvl="0" indent="0" algn="l" defTabSz="46296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ko-KR" altLang="en-US" sz="600" b="1" i="0" u="none" strike="noStrike" kern="0" cap="none" spc="0" normalizeH="0" baseline="0" noProof="0" dirty="0">
                      <a:ln>
                        <a:solidFill>
                          <a:prstClr val="black">
                            <a:alpha val="0"/>
                          </a:prstClr>
                        </a:solidFill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B0503020000020004" pitchFamily="50" charset="-127"/>
                      <a:ea typeface="맑은 고딕" panose="020B0503020000020004" pitchFamily="50" charset="-127"/>
                      <a:cs typeface="Segoe UI" panose="020B0502040204020203" pitchFamily="34" charset="0"/>
                    </a:rPr>
                    <a:t>미디어 </a:t>
                  </a:r>
                  <a:r>
                    <a:rPr kumimoji="0" lang="en-US" altLang="ko-KR" sz="600" b="1" i="0" u="none" strike="noStrike" kern="0" cap="none" spc="0" normalizeH="0" baseline="0" noProof="0" dirty="0">
                      <a:ln>
                        <a:solidFill>
                          <a:prstClr val="black">
                            <a:alpha val="0"/>
                          </a:prstClr>
                        </a:solidFill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B0503020000020004" pitchFamily="50" charset="-127"/>
                      <a:ea typeface="맑은 고딕" panose="020B0503020000020004" pitchFamily="50" charset="-127"/>
                      <a:cs typeface="Segoe UI" panose="020B0502040204020203" pitchFamily="34" charset="0"/>
                    </a:rPr>
                    <a:t>&amp; CDN</a:t>
                  </a:r>
                  <a:endParaRPr kumimoji="0" lang="en-US" sz="600" b="1" i="0" u="none" strike="noStrike" kern="0" cap="none" spc="0" normalizeH="0" baseline="0" noProof="0" dirty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74" name="Rectangle 98">
                  <a:extLst>
                    <a:ext uri="{FF2B5EF4-FFF2-40B4-BE49-F238E27FC236}">
                      <a16:creationId xmlns:a16="http://schemas.microsoft.com/office/drawing/2014/main" id="{FD818761-0F71-4337-9C19-C2CB84C71419}"/>
                    </a:ext>
                  </a:extLst>
                </p:cNvPr>
                <p:cNvSpPr/>
                <p:nvPr/>
              </p:nvSpPr>
              <p:spPr bwMode="auto">
                <a:xfrm>
                  <a:off x="814372" y="6433255"/>
                  <a:ext cx="1512000" cy="828000"/>
                </a:xfrm>
                <a:prstGeom prst="rect">
                  <a:avLst/>
                </a:prstGeom>
                <a:solidFill>
                  <a:srgbClr val="F2F2F2"/>
                </a:solidFill>
                <a:ln w="3175" cap="flat" cmpd="sng" algn="ctr">
                  <a:solidFill>
                    <a:sysClr val="windowText" lastClr="000000">
                      <a:lumMod val="50000"/>
                      <a:lumOff val="50000"/>
                    </a:sysClr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25" tIns="9113" rIns="0" bIns="9113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453606" rtl="0" eaLnBrk="1" fontAlgn="base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500" b="0" i="0" u="none" strike="noStrike" kern="0" cap="none" spc="0" normalizeH="0" baseline="0" noProof="0" dirty="0">
                      <a:ln>
                        <a:solidFill>
                          <a:srgbClr val="3D648C">
                            <a:alpha val="0"/>
                          </a:srgbClr>
                        </a:solidFill>
                      </a:ln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effectLst/>
                      <a:uLnTx/>
                      <a:uFillTx/>
                      <a:latin typeface="맑은 고딕" panose="020B0503020000020004" pitchFamily="50" charset="-127"/>
                      <a:ea typeface="맑은 고딕" panose="020B0503020000020004" pitchFamily="50" charset="-127"/>
                      <a:cs typeface="Segoe UI" panose="020B0502040204020203" pitchFamily="34" charset="0"/>
                    </a:rPr>
                    <a:t>CDN</a:t>
                  </a:r>
                </a:p>
              </p:txBody>
            </p:sp>
            <p:sp>
              <p:nvSpPr>
                <p:cNvPr id="75" name="Rectangle 99">
                  <a:extLst>
                    <a:ext uri="{FF2B5EF4-FFF2-40B4-BE49-F238E27FC236}">
                      <a16:creationId xmlns:a16="http://schemas.microsoft.com/office/drawing/2014/main" id="{59D1AD35-EE1C-41E7-B4B1-0F820EB1C129}"/>
                    </a:ext>
                  </a:extLst>
                </p:cNvPr>
                <p:cNvSpPr/>
                <p:nvPr/>
              </p:nvSpPr>
              <p:spPr bwMode="auto">
                <a:xfrm>
                  <a:off x="2379523" y="6433255"/>
                  <a:ext cx="1512000" cy="828000"/>
                </a:xfrm>
                <a:prstGeom prst="rect">
                  <a:avLst/>
                </a:prstGeom>
                <a:solidFill>
                  <a:srgbClr val="F2F2F2"/>
                </a:solidFill>
                <a:ln w="3175" cap="flat" cmpd="sng" algn="ctr">
                  <a:solidFill>
                    <a:sysClr val="windowText" lastClr="000000">
                      <a:lumMod val="50000"/>
                      <a:lumOff val="50000"/>
                    </a:sysClr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25" tIns="9113" rIns="0" bIns="9113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453606" rtl="0" eaLnBrk="1" fontAlgn="base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ko-KR" altLang="en-US" sz="500" b="0" i="0" u="none" strike="noStrike" kern="0" cap="none" spc="0" normalizeH="0" baseline="0" noProof="0" dirty="0">
                      <a:ln>
                        <a:solidFill>
                          <a:srgbClr val="3D648C">
                            <a:alpha val="0"/>
                          </a:srgbClr>
                        </a:solidFill>
                      </a:ln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effectLst/>
                      <a:uLnTx/>
                      <a:uFillTx/>
                      <a:latin typeface="맑은 고딕" panose="020B0503020000020004" pitchFamily="50" charset="-127"/>
                      <a:ea typeface="맑은 고딕" panose="020B0503020000020004" pitchFamily="50" charset="-127"/>
                      <a:cs typeface="Segoe UI" panose="020B0502040204020203" pitchFamily="34" charset="0"/>
                    </a:rPr>
                    <a:t>미디어</a:t>
                  </a:r>
                  <a:endParaRPr kumimoji="0" lang="en-US" altLang="ko-KR" sz="500" b="0" i="0" u="none" strike="noStrike" kern="0" cap="none" spc="0" normalizeH="0" baseline="0" noProof="0" dirty="0">
                    <a:ln>
                      <a:solidFill>
                        <a:srgbClr val="3D648C">
                          <a:alpha val="0"/>
                        </a:srgb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76" name="Rectangle 100">
                  <a:extLst>
                    <a:ext uri="{FF2B5EF4-FFF2-40B4-BE49-F238E27FC236}">
                      <a16:creationId xmlns:a16="http://schemas.microsoft.com/office/drawing/2014/main" id="{5BC8C91D-EF16-47CC-82F7-EA0B03477427}"/>
                    </a:ext>
                  </a:extLst>
                </p:cNvPr>
                <p:cNvSpPr/>
                <p:nvPr/>
              </p:nvSpPr>
              <p:spPr>
                <a:xfrm>
                  <a:off x="850372" y="6748269"/>
                  <a:ext cx="1440000" cy="360000"/>
                </a:xfrm>
                <a:prstGeom prst="rect">
                  <a:avLst/>
                </a:prstGeom>
                <a:solidFill>
                  <a:sysClr val="window" lastClr="FFFFFF"/>
                </a:solidFill>
                <a:ln w="3175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lIns="109350" tIns="0" rIns="0" bIns="0" rtlCol="0" anchor="ctr"/>
                <a:lstStyle/>
                <a:p>
                  <a:pPr marL="0" marR="0" lvl="0" indent="0" algn="ctr" defTabSz="23148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400" b="0" i="0" u="none" strike="noStrike" kern="0" cap="none" spc="0" normalizeH="0" baseline="0" noProof="0" dirty="0">
                      <a:ln>
                        <a:solidFill>
                          <a:prstClr val="black">
                            <a:lumMod val="50000"/>
                            <a:lumOff val="50000"/>
                            <a:alpha val="0"/>
                          </a:prstClr>
                        </a:solidFill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B0503020000020004" pitchFamily="50" charset="-127"/>
                      <a:ea typeface="맑은 고딕" panose="020B0503020000020004" pitchFamily="50" charset="-127"/>
                      <a:cs typeface="Segoe UI" panose="020B0502040204020203" pitchFamily="34" charset="0"/>
                    </a:rPr>
                    <a:t>CDN</a:t>
                  </a:r>
                </a:p>
              </p:txBody>
            </p:sp>
            <p:sp>
              <p:nvSpPr>
                <p:cNvPr id="77" name="Rounded Rectangle 626">
                  <a:extLst>
                    <a:ext uri="{FF2B5EF4-FFF2-40B4-BE49-F238E27FC236}">
                      <a16:creationId xmlns:a16="http://schemas.microsoft.com/office/drawing/2014/main" id="{729557D6-C0ED-4B96-9ABF-E14CCF34C484}"/>
                    </a:ext>
                  </a:extLst>
                </p:cNvPr>
                <p:cNvSpPr/>
                <p:nvPr/>
              </p:nvSpPr>
              <p:spPr bwMode="auto">
                <a:xfrm>
                  <a:off x="694795" y="7410500"/>
                  <a:ext cx="4752000" cy="2160000"/>
                </a:xfrm>
                <a:prstGeom prst="roundRect">
                  <a:avLst>
                    <a:gd name="adj" fmla="val 2009"/>
                  </a:avLst>
                </a:prstGeom>
                <a:solidFill>
                  <a:srgbClr val="F2F2F2"/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lIns="18225" tIns="9113" rIns="18225" bIns="9113" anchor="t"/>
                <a:lstStyle/>
                <a:p>
                  <a:pPr marL="0" marR="0" lvl="0" indent="0" algn="l" defTabSz="46296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ko-KR" altLang="en-US" sz="600" b="1" i="0" u="none" strike="noStrike" kern="0" cap="none" spc="0" normalizeH="0" baseline="0" noProof="0" dirty="0">
                      <a:ln>
                        <a:solidFill>
                          <a:prstClr val="black">
                            <a:alpha val="0"/>
                          </a:prstClr>
                        </a:solidFill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맑은 고딕" panose="020B0503020000020004" pitchFamily="50" charset="-127"/>
                      <a:ea typeface="맑은 고딕" panose="020B0503020000020004" pitchFamily="50" charset="-127"/>
                      <a:cs typeface="Segoe UI" panose="020B0502040204020203" pitchFamily="34" charset="0"/>
                    </a:rPr>
                    <a:t>컴퓨팅</a:t>
                  </a:r>
                  <a:r>
                    <a:rPr kumimoji="0" lang="en-US" altLang="ko-KR" sz="400" b="1" i="0" u="none" strike="noStrike" kern="0" cap="none" spc="0" normalizeH="0" baseline="0" noProof="0" dirty="0">
                      <a:ln>
                        <a:solidFill>
                          <a:prstClr val="black">
                            <a:alpha val="0"/>
                          </a:prstClr>
                        </a:solidFill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맑은 고딕" panose="020B0503020000020004" pitchFamily="50" charset="-127"/>
                      <a:ea typeface="맑은 고딕" panose="020B0503020000020004" pitchFamily="50" charset="-127"/>
                      <a:cs typeface="Segoe UI" panose="020B0502040204020203" pitchFamily="34" charset="0"/>
                    </a:rPr>
                    <a:t> (Compute)</a:t>
                  </a:r>
                  <a:r>
                    <a:rPr kumimoji="0" lang="ko-KR" altLang="en-US" sz="600" b="1" i="0" u="none" strike="noStrike" kern="0" cap="none" spc="0" normalizeH="0" baseline="0" noProof="0" dirty="0">
                      <a:ln>
                        <a:solidFill>
                          <a:prstClr val="black">
                            <a:alpha val="0"/>
                          </a:prstClr>
                        </a:solidFill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맑은 고딕" panose="020B0503020000020004" pitchFamily="50" charset="-127"/>
                      <a:ea typeface="맑은 고딕" panose="020B0503020000020004" pitchFamily="50" charset="-127"/>
                      <a:cs typeface="Segoe UI" panose="020B0502040204020203" pitchFamily="34" charset="0"/>
                    </a:rPr>
                    <a:t> </a:t>
                  </a:r>
                  <a:endParaRPr kumimoji="0" lang="en-US" sz="600" b="1" i="0" u="none" strike="noStrike" kern="0" cap="none" spc="0" normalizeH="0" baseline="0" noProof="0" dirty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78" name="Rectangle 102">
                  <a:extLst>
                    <a:ext uri="{FF2B5EF4-FFF2-40B4-BE49-F238E27FC236}">
                      <a16:creationId xmlns:a16="http://schemas.microsoft.com/office/drawing/2014/main" id="{EC39BBF4-5817-4CDC-9B6F-3FF4A8F4389F}"/>
                    </a:ext>
                  </a:extLst>
                </p:cNvPr>
                <p:cNvSpPr/>
                <p:nvPr/>
              </p:nvSpPr>
              <p:spPr bwMode="auto">
                <a:xfrm>
                  <a:off x="750907" y="7795857"/>
                  <a:ext cx="1512000" cy="828000"/>
                </a:xfrm>
                <a:prstGeom prst="rect">
                  <a:avLst/>
                </a:prstGeom>
                <a:solidFill>
                  <a:srgbClr val="F2F2F2"/>
                </a:solidFill>
                <a:ln w="3175" cap="flat" cmpd="sng" algn="ctr">
                  <a:solidFill>
                    <a:sysClr val="windowText" lastClr="000000">
                      <a:lumMod val="50000"/>
                      <a:lumOff val="50000"/>
                    </a:sysClr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25" tIns="9113" rIns="0" bIns="9113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453606" rtl="0" eaLnBrk="1" fontAlgn="base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500" b="0" i="0" u="none" strike="noStrike" kern="0" cap="none" spc="0" normalizeH="0" baseline="0" noProof="0" dirty="0">
                      <a:ln>
                        <a:solidFill>
                          <a:srgbClr val="3D648C">
                            <a:alpha val="0"/>
                          </a:srgbClr>
                        </a:solidFill>
                      </a:ln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effectLst/>
                      <a:uLnTx/>
                      <a:uFillTx/>
                      <a:latin typeface="맑은 고딕" panose="020B0503020000020004" pitchFamily="50" charset="-127"/>
                      <a:ea typeface="맑은 고딕" panose="020B0503020000020004" pitchFamily="50" charset="-127"/>
                      <a:cs typeface="Segoe UI" panose="020B0502040204020203" pitchFamily="34" charset="0"/>
                    </a:rPr>
                    <a:t>VM</a:t>
                  </a:r>
                  <a:r>
                    <a:rPr kumimoji="0" lang="ko-KR" altLang="en-US" sz="500" b="0" i="0" u="none" strike="noStrike" kern="0" cap="none" spc="0" normalizeH="0" baseline="0" noProof="0" dirty="0">
                      <a:ln>
                        <a:solidFill>
                          <a:srgbClr val="3D648C">
                            <a:alpha val="0"/>
                          </a:srgbClr>
                        </a:solidFill>
                      </a:ln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effectLst/>
                      <a:uLnTx/>
                      <a:uFillTx/>
                      <a:latin typeface="맑은 고딕" panose="020B0503020000020004" pitchFamily="50" charset="-127"/>
                      <a:ea typeface="맑은 고딕" panose="020B0503020000020004" pitchFamily="50" charset="-127"/>
                      <a:cs typeface="Segoe UI" panose="020B0502040204020203" pitchFamily="34" charset="0"/>
                    </a:rPr>
                    <a:t> </a:t>
                  </a:r>
                  <a:r>
                    <a:rPr kumimoji="0" lang="en-US" altLang="ko-KR" sz="200" b="0" i="0" u="none" strike="noStrike" kern="0" cap="none" spc="0" normalizeH="0" baseline="0" noProof="0" dirty="0">
                      <a:ln>
                        <a:solidFill>
                          <a:srgbClr val="3D648C">
                            <a:alpha val="0"/>
                          </a:srgbClr>
                        </a:solidFill>
                      </a:ln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effectLst/>
                      <a:uLnTx/>
                      <a:uFillTx/>
                      <a:latin typeface="맑은 고딕" panose="020B0503020000020004" pitchFamily="50" charset="-127"/>
                      <a:ea typeface="맑은 고딕" panose="020B0503020000020004" pitchFamily="50" charset="-127"/>
                      <a:cs typeface="Segoe UI" panose="020B0502040204020203" pitchFamily="34" charset="0"/>
                    </a:rPr>
                    <a:t>(Virtual Machine)</a:t>
                  </a:r>
                  <a:endParaRPr kumimoji="0" lang="en-US" altLang="ko-KR" sz="500" b="0" i="0" u="none" strike="noStrike" kern="0" cap="none" spc="0" normalizeH="0" baseline="0" noProof="0" dirty="0">
                    <a:ln>
                      <a:solidFill>
                        <a:srgbClr val="3D648C">
                          <a:alpha val="0"/>
                        </a:srgb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79" name="Rectangle 103">
                  <a:extLst>
                    <a:ext uri="{FF2B5EF4-FFF2-40B4-BE49-F238E27FC236}">
                      <a16:creationId xmlns:a16="http://schemas.microsoft.com/office/drawing/2014/main" id="{63DC8A32-CB8E-4E93-93AF-E70D0910F27D}"/>
                    </a:ext>
                  </a:extLst>
                </p:cNvPr>
                <p:cNvSpPr/>
                <p:nvPr/>
              </p:nvSpPr>
              <p:spPr bwMode="auto">
                <a:xfrm>
                  <a:off x="2316058" y="7795857"/>
                  <a:ext cx="1512000" cy="828000"/>
                </a:xfrm>
                <a:prstGeom prst="rect">
                  <a:avLst/>
                </a:prstGeom>
                <a:solidFill>
                  <a:srgbClr val="F2F2F2"/>
                </a:solidFill>
                <a:ln w="3175" cap="flat" cmpd="sng" algn="ctr">
                  <a:solidFill>
                    <a:sysClr val="windowText" lastClr="000000">
                      <a:lumMod val="50000"/>
                      <a:lumOff val="50000"/>
                    </a:sysClr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25" tIns="9113" rIns="0" bIns="9113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453606" rtl="0" eaLnBrk="1" fontAlgn="base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ko-KR" altLang="en-US" sz="500" b="0" i="0" u="none" strike="noStrike" kern="0" cap="none" spc="0" normalizeH="0" baseline="0" noProof="0" dirty="0">
                      <a:ln>
                        <a:solidFill>
                          <a:srgbClr val="3D648C">
                            <a:alpha val="0"/>
                          </a:srgbClr>
                        </a:solidFill>
                      </a:ln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effectLst/>
                      <a:uLnTx/>
                      <a:uFillTx/>
                      <a:latin typeface="맑은 고딕" panose="020B0503020000020004" pitchFamily="50" charset="-127"/>
                      <a:ea typeface="맑은 고딕" panose="020B0503020000020004" pitchFamily="50" charset="-127"/>
                      <a:cs typeface="Segoe UI" panose="020B0502040204020203" pitchFamily="34" charset="0"/>
                    </a:rPr>
                    <a:t>가변 </a:t>
                  </a:r>
                  <a:r>
                    <a:rPr kumimoji="0" lang="en-US" altLang="ko-KR" sz="500" b="0" i="0" u="none" strike="noStrike" kern="0" cap="none" spc="0" normalizeH="0" baseline="0" noProof="0" dirty="0">
                      <a:ln>
                        <a:solidFill>
                          <a:srgbClr val="3D648C">
                            <a:alpha val="0"/>
                          </a:srgbClr>
                        </a:solidFill>
                      </a:ln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effectLst/>
                      <a:uLnTx/>
                      <a:uFillTx/>
                      <a:latin typeface="맑은 고딕" panose="020B0503020000020004" pitchFamily="50" charset="-127"/>
                      <a:ea typeface="맑은 고딕" panose="020B0503020000020004" pitchFamily="50" charset="-127"/>
                      <a:cs typeface="Segoe UI" panose="020B0502040204020203" pitchFamily="34" charset="0"/>
                    </a:rPr>
                    <a:t>VM</a:t>
                  </a:r>
                </a:p>
              </p:txBody>
            </p:sp>
            <p:sp>
              <p:nvSpPr>
                <p:cNvPr id="80" name="Rectangle 104">
                  <a:extLst>
                    <a:ext uri="{FF2B5EF4-FFF2-40B4-BE49-F238E27FC236}">
                      <a16:creationId xmlns:a16="http://schemas.microsoft.com/office/drawing/2014/main" id="{6583820A-A46E-45AD-B178-1E79EF788A12}"/>
                    </a:ext>
                  </a:extLst>
                </p:cNvPr>
                <p:cNvSpPr/>
                <p:nvPr/>
              </p:nvSpPr>
              <p:spPr bwMode="auto">
                <a:xfrm>
                  <a:off x="3878710" y="7795857"/>
                  <a:ext cx="1512000" cy="828000"/>
                </a:xfrm>
                <a:prstGeom prst="rect">
                  <a:avLst/>
                </a:prstGeom>
                <a:solidFill>
                  <a:srgbClr val="F2F2F2"/>
                </a:solidFill>
                <a:ln w="3175" cap="flat" cmpd="sng" algn="ctr">
                  <a:solidFill>
                    <a:sysClr val="windowText" lastClr="000000">
                      <a:lumMod val="50000"/>
                      <a:lumOff val="50000"/>
                    </a:sysClr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25" tIns="9113" rIns="0" bIns="9113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453606" rtl="0" eaLnBrk="1" fontAlgn="base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ko-KR" altLang="en-US" sz="500" b="0" i="0" u="none" strike="noStrike" kern="0" cap="none" spc="0" normalizeH="0" baseline="0" noProof="0" dirty="0">
                      <a:ln>
                        <a:solidFill>
                          <a:srgbClr val="3D648C">
                            <a:alpha val="0"/>
                          </a:srgbClr>
                        </a:solidFill>
                      </a:ln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effectLst/>
                      <a:uLnTx/>
                      <a:uFillTx/>
                      <a:latin typeface="맑은 고딕" panose="020B0503020000020004" pitchFamily="50" charset="-127"/>
                      <a:ea typeface="맑은 고딕" panose="020B0503020000020004" pitchFamily="50" charset="-127"/>
                      <a:cs typeface="Segoe UI" panose="020B0502040204020203" pitchFamily="34" charset="0"/>
                    </a:rPr>
                    <a:t>컨테이너</a:t>
                  </a:r>
                  <a:endParaRPr kumimoji="0" lang="en-US" altLang="ko-KR" sz="500" b="0" i="0" u="none" strike="noStrike" kern="0" cap="none" spc="0" normalizeH="0" baseline="0" noProof="0" dirty="0">
                    <a:ln>
                      <a:solidFill>
                        <a:srgbClr val="3D648C">
                          <a:alpha val="0"/>
                        </a:srgb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81" name="Rectangle 105">
                  <a:extLst>
                    <a:ext uri="{FF2B5EF4-FFF2-40B4-BE49-F238E27FC236}">
                      <a16:creationId xmlns:a16="http://schemas.microsoft.com/office/drawing/2014/main" id="{16843EDB-8C4A-40A9-9F75-B4A47BE40C34}"/>
                    </a:ext>
                  </a:extLst>
                </p:cNvPr>
                <p:cNvSpPr/>
                <p:nvPr/>
              </p:nvSpPr>
              <p:spPr bwMode="auto">
                <a:xfrm>
                  <a:off x="750907" y="8671866"/>
                  <a:ext cx="1512000" cy="828000"/>
                </a:xfrm>
                <a:prstGeom prst="rect">
                  <a:avLst/>
                </a:prstGeom>
                <a:solidFill>
                  <a:srgbClr val="F2F2F2"/>
                </a:solidFill>
                <a:ln w="3175" cap="flat" cmpd="sng" algn="ctr">
                  <a:solidFill>
                    <a:sysClr val="windowText" lastClr="000000">
                      <a:lumMod val="50000"/>
                      <a:lumOff val="50000"/>
                    </a:sysClr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25" tIns="9113" rIns="0" bIns="9113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453606" rtl="0" eaLnBrk="1" fontAlgn="base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ko-KR" altLang="en-US" sz="500" b="0" i="0" u="none" strike="noStrike" kern="0" cap="none" spc="0" normalizeH="0" baseline="0" noProof="0" dirty="0">
                      <a:ln>
                        <a:solidFill>
                          <a:srgbClr val="3D648C">
                            <a:alpha val="0"/>
                          </a:srgbClr>
                        </a:solidFill>
                      </a:ln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effectLst/>
                      <a:uLnTx/>
                      <a:uFillTx/>
                      <a:latin typeface="맑은 고딕" panose="020B0503020000020004" pitchFamily="50" charset="-127"/>
                      <a:ea typeface="맑은 고딕" panose="020B0503020000020004" pitchFamily="50" charset="-127"/>
                      <a:cs typeface="Segoe UI" panose="020B0502040204020203" pitchFamily="34" charset="0"/>
                    </a:rPr>
                    <a:t>마이크로서비스</a:t>
                  </a:r>
                  <a:br>
                    <a:rPr kumimoji="0" lang="en-US" altLang="ko-KR" sz="500" b="0" i="0" u="none" strike="noStrike" kern="0" cap="none" spc="0" normalizeH="0" baseline="0" noProof="0" dirty="0">
                      <a:ln>
                        <a:solidFill>
                          <a:srgbClr val="3D648C">
                            <a:alpha val="0"/>
                          </a:srgbClr>
                        </a:solidFill>
                      </a:ln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effectLst/>
                      <a:uLnTx/>
                      <a:uFillTx/>
                      <a:latin typeface="맑은 고딕" panose="020B0503020000020004" pitchFamily="50" charset="-127"/>
                      <a:ea typeface="맑은 고딕" panose="020B0503020000020004" pitchFamily="50" charset="-127"/>
                      <a:cs typeface="Segoe UI" panose="020B0502040204020203" pitchFamily="34" charset="0"/>
                    </a:rPr>
                  </a:br>
                  <a:endParaRPr kumimoji="0" lang="en-US" altLang="ko-KR" sz="500" b="0" i="0" u="none" strike="noStrike" kern="0" cap="none" spc="0" normalizeH="0" baseline="0" noProof="0" dirty="0">
                    <a:ln>
                      <a:solidFill>
                        <a:srgbClr val="3D648C">
                          <a:alpha val="0"/>
                        </a:srgb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82" name="Rectangle 106">
                  <a:extLst>
                    <a:ext uri="{FF2B5EF4-FFF2-40B4-BE49-F238E27FC236}">
                      <a16:creationId xmlns:a16="http://schemas.microsoft.com/office/drawing/2014/main" id="{835009B5-1F9C-4237-B331-864862EC77F9}"/>
                    </a:ext>
                  </a:extLst>
                </p:cNvPr>
                <p:cNvSpPr/>
                <p:nvPr/>
              </p:nvSpPr>
              <p:spPr bwMode="auto">
                <a:xfrm>
                  <a:off x="2316058" y="8671866"/>
                  <a:ext cx="1512000" cy="828000"/>
                </a:xfrm>
                <a:prstGeom prst="rect">
                  <a:avLst/>
                </a:prstGeom>
                <a:solidFill>
                  <a:srgbClr val="F2F2F2"/>
                </a:solidFill>
                <a:ln w="3175" cap="flat" cmpd="sng" algn="ctr">
                  <a:solidFill>
                    <a:sysClr val="windowText" lastClr="000000">
                      <a:lumMod val="50000"/>
                      <a:lumOff val="50000"/>
                    </a:sysClr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25" tIns="9113" rIns="0" bIns="9113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453606" rtl="0" eaLnBrk="1" fontAlgn="base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ko-KR" altLang="en-US" sz="500" b="0" i="0" u="none" strike="noStrike" kern="0" cap="none" spc="0" normalizeH="0" baseline="0" noProof="0" dirty="0">
                      <a:ln>
                        <a:solidFill>
                          <a:srgbClr val="3D648C">
                            <a:alpha val="0"/>
                          </a:srgbClr>
                        </a:solidFill>
                      </a:ln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effectLst/>
                      <a:uLnTx/>
                      <a:uFillTx/>
                      <a:latin typeface="맑은 고딕" panose="020B0503020000020004" pitchFamily="50" charset="-127"/>
                      <a:ea typeface="맑은 고딕" panose="020B0503020000020004" pitchFamily="50" charset="-127"/>
                      <a:cs typeface="Segoe UI" panose="020B0502040204020203" pitchFamily="34" charset="0"/>
                    </a:rPr>
                    <a:t>병렬</a:t>
                  </a:r>
                  <a:r>
                    <a:rPr kumimoji="0" lang="en-US" altLang="ko-KR" sz="500" b="0" i="0" u="none" strike="noStrike" kern="0" cap="none" spc="0" normalizeH="0" baseline="0" noProof="0" dirty="0">
                      <a:ln>
                        <a:solidFill>
                          <a:srgbClr val="3D648C">
                            <a:alpha val="0"/>
                          </a:srgbClr>
                        </a:solidFill>
                      </a:ln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effectLst/>
                      <a:uLnTx/>
                      <a:uFillTx/>
                      <a:latin typeface="맑은 고딕" panose="020B0503020000020004" pitchFamily="50" charset="-127"/>
                      <a:ea typeface="맑은 고딕" panose="020B0503020000020004" pitchFamily="50" charset="-127"/>
                      <a:cs typeface="Segoe UI" panose="020B0502040204020203" pitchFamily="34" charset="0"/>
                    </a:rPr>
                    <a:t>/</a:t>
                  </a:r>
                  <a:r>
                    <a:rPr kumimoji="0" lang="ko-KR" altLang="en-US" sz="500" b="0" i="0" u="none" strike="noStrike" kern="0" cap="none" spc="0" normalizeH="0" baseline="0" noProof="0" dirty="0">
                      <a:ln>
                        <a:solidFill>
                          <a:srgbClr val="3D648C">
                            <a:alpha val="0"/>
                          </a:srgbClr>
                        </a:solidFill>
                      </a:ln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effectLst/>
                      <a:uLnTx/>
                      <a:uFillTx/>
                      <a:latin typeface="맑은 고딕" panose="020B0503020000020004" pitchFamily="50" charset="-127"/>
                      <a:ea typeface="맑은 고딕" panose="020B0503020000020004" pitchFamily="50" charset="-127"/>
                      <a:cs typeface="Segoe UI" panose="020B0502040204020203" pitchFamily="34" charset="0"/>
                    </a:rPr>
                    <a:t>배치작업 </a:t>
                  </a:r>
                  <a:br>
                    <a:rPr kumimoji="0" lang="en-US" altLang="ko-KR" sz="500" b="0" i="0" u="none" strike="noStrike" kern="0" cap="none" spc="0" normalizeH="0" baseline="0" noProof="0" dirty="0">
                      <a:ln>
                        <a:solidFill>
                          <a:srgbClr val="3D648C">
                            <a:alpha val="0"/>
                          </a:srgbClr>
                        </a:solidFill>
                      </a:ln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effectLst/>
                      <a:uLnTx/>
                      <a:uFillTx/>
                      <a:latin typeface="맑은 고딕" panose="020B0503020000020004" pitchFamily="50" charset="-127"/>
                      <a:ea typeface="맑은 고딕" panose="020B0503020000020004" pitchFamily="50" charset="-127"/>
                      <a:cs typeface="Segoe UI" panose="020B0502040204020203" pitchFamily="34" charset="0"/>
                    </a:rPr>
                  </a:br>
                  <a:endParaRPr kumimoji="0" lang="en-US" altLang="ko-KR" sz="500" b="0" i="0" u="none" strike="noStrike" kern="0" cap="none" spc="0" normalizeH="0" baseline="0" noProof="0" dirty="0">
                    <a:ln>
                      <a:solidFill>
                        <a:srgbClr val="3D648C">
                          <a:alpha val="0"/>
                        </a:srgb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83" name="Rectangle 107">
                  <a:extLst>
                    <a:ext uri="{FF2B5EF4-FFF2-40B4-BE49-F238E27FC236}">
                      <a16:creationId xmlns:a16="http://schemas.microsoft.com/office/drawing/2014/main" id="{E7BEFC87-8E84-4972-8480-3B9615B174C1}"/>
                    </a:ext>
                  </a:extLst>
                </p:cNvPr>
                <p:cNvSpPr/>
                <p:nvPr/>
              </p:nvSpPr>
              <p:spPr bwMode="auto">
                <a:xfrm>
                  <a:off x="3878710" y="8671866"/>
                  <a:ext cx="1512000" cy="828000"/>
                </a:xfrm>
                <a:prstGeom prst="rect">
                  <a:avLst/>
                </a:prstGeom>
                <a:solidFill>
                  <a:srgbClr val="F2F2F2"/>
                </a:solidFill>
                <a:ln w="3175" cap="flat" cmpd="sng" algn="ctr">
                  <a:solidFill>
                    <a:sysClr val="windowText" lastClr="000000">
                      <a:lumMod val="50000"/>
                      <a:lumOff val="50000"/>
                    </a:sysClr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25" tIns="9113" rIns="0" bIns="9113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453606" rtl="0" eaLnBrk="1" fontAlgn="base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ko-KR" altLang="en-US" sz="500" b="0" i="0" u="none" strike="noStrike" kern="0" cap="none" spc="0" normalizeH="0" baseline="0" noProof="0" dirty="0">
                      <a:ln>
                        <a:solidFill>
                          <a:srgbClr val="3D648C">
                            <a:alpha val="0"/>
                          </a:srgbClr>
                        </a:solidFill>
                      </a:ln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effectLst/>
                      <a:uLnTx/>
                      <a:uFillTx/>
                      <a:latin typeface="맑은 고딕" panose="020B0503020000020004" pitchFamily="50" charset="-127"/>
                      <a:ea typeface="맑은 고딕" panose="020B0503020000020004" pitchFamily="50" charset="-127"/>
                      <a:cs typeface="Segoe UI" panose="020B0502040204020203" pitchFamily="34" charset="0"/>
                    </a:rPr>
                    <a:t>재해복구</a:t>
                  </a:r>
                  <a:endParaRPr kumimoji="0" lang="en-US" altLang="ko-KR" sz="500" b="0" i="0" u="none" strike="noStrike" kern="0" cap="none" spc="0" normalizeH="0" baseline="0" noProof="0" dirty="0">
                    <a:ln>
                      <a:solidFill>
                        <a:srgbClr val="3D648C">
                          <a:alpha val="0"/>
                        </a:srgb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84" name="Rectangle 108">
                  <a:extLst>
                    <a:ext uri="{FF2B5EF4-FFF2-40B4-BE49-F238E27FC236}">
                      <a16:creationId xmlns:a16="http://schemas.microsoft.com/office/drawing/2014/main" id="{F2FF992E-DBF7-410B-B30B-25323945376D}"/>
                    </a:ext>
                  </a:extLst>
                </p:cNvPr>
                <p:cNvSpPr/>
                <p:nvPr/>
              </p:nvSpPr>
              <p:spPr>
                <a:xfrm>
                  <a:off x="786907" y="8110871"/>
                  <a:ext cx="1440000" cy="360000"/>
                </a:xfrm>
                <a:prstGeom prst="rect">
                  <a:avLst/>
                </a:prstGeom>
                <a:solidFill>
                  <a:sysClr val="window" lastClr="FFFFFF"/>
                </a:solidFill>
                <a:ln w="3175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lIns="109350" tIns="0" rIns="0" bIns="0" rtlCol="0" anchor="ctr"/>
                <a:lstStyle/>
                <a:p>
                  <a:pPr marL="0" marR="0" lvl="0" indent="0" algn="ctr" defTabSz="23148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ko-KR" altLang="en-US" sz="400" b="0" i="0" u="none" strike="noStrike" kern="0" cap="none" spc="0" normalizeH="0" baseline="0" noProof="0" dirty="0">
                      <a:ln>
                        <a:solidFill>
                          <a:prstClr val="black">
                            <a:lumMod val="50000"/>
                            <a:lumOff val="50000"/>
                            <a:alpha val="0"/>
                          </a:prstClr>
                        </a:solidFill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B0503020000020004" pitchFamily="50" charset="-127"/>
                      <a:ea typeface="맑은 고딕" panose="020B0503020000020004" pitchFamily="50" charset="-127"/>
                      <a:cs typeface="Segoe UI" panose="020B0502040204020203" pitchFamily="34" charset="0"/>
                    </a:rPr>
                    <a:t>가상컴퓨터</a:t>
                  </a:r>
                  <a:endParaRPr kumimoji="0" lang="en-US" altLang="ko-KR" sz="400" b="0" i="0" u="none" strike="noStrike" kern="0" cap="none" spc="0" normalizeH="0" baseline="0" noProof="0" dirty="0">
                    <a:ln>
                      <a:solidFill>
                        <a:prstClr val="black">
                          <a:lumMod val="50000"/>
                          <a:lumOff val="50000"/>
                          <a:alpha val="0"/>
                        </a:prstClr>
                      </a:solidFill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85" name="Rectangle 109">
                  <a:extLst>
                    <a:ext uri="{FF2B5EF4-FFF2-40B4-BE49-F238E27FC236}">
                      <a16:creationId xmlns:a16="http://schemas.microsoft.com/office/drawing/2014/main" id="{8DCBA0C7-6585-4882-89F4-6876B60BB1D8}"/>
                    </a:ext>
                  </a:extLst>
                </p:cNvPr>
                <p:cNvSpPr/>
                <p:nvPr/>
              </p:nvSpPr>
              <p:spPr>
                <a:xfrm>
                  <a:off x="2352058" y="8127863"/>
                  <a:ext cx="1440000" cy="360000"/>
                </a:xfrm>
                <a:prstGeom prst="rect">
                  <a:avLst/>
                </a:prstGeom>
                <a:solidFill>
                  <a:sysClr val="window" lastClr="FFFFFF"/>
                </a:solidFill>
                <a:ln w="3175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lIns="109350" tIns="0" rIns="0" bIns="0" rtlCol="0" anchor="ctr"/>
                <a:lstStyle/>
                <a:p>
                  <a:pPr marL="0" marR="0" lvl="0" indent="0" algn="ctr" defTabSz="23148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400" b="0" i="0" u="none" strike="noStrike" kern="0" cap="none" spc="0" normalizeH="0" baseline="0" noProof="0" dirty="0">
                      <a:ln>
                        <a:solidFill>
                          <a:prstClr val="black">
                            <a:lumMod val="50000"/>
                            <a:lumOff val="50000"/>
                            <a:alpha val="0"/>
                          </a:prstClr>
                        </a:solidFill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B0503020000020004" pitchFamily="50" charset="-127"/>
                      <a:ea typeface="맑은 고딕" panose="020B0503020000020004" pitchFamily="50" charset="-127"/>
                      <a:cs typeface="Segoe UI" panose="020B0502040204020203" pitchFamily="34" charset="0"/>
                    </a:rPr>
                    <a:t>VM Scale Set</a:t>
                  </a:r>
                </a:p>
              </p:txBody>
            </p:sp>
            <p:sp>
              <p:nvSpPr>
                <p:cNvPr id="86" name="Rectangle 110">
                  <a:extLst>
                    <a:ext uri="{FF2B5EF4-FFF2-40B4-BE49-F238E27FC236}">
                      <a16:creationId xmlns:a16="http://schemas.microsoft.com/office/drawing/2014/main" id="{2309D1FA-06F8-4E15-B451-4BFC237D60D3}"/>
                    </a:ext>
                  </a:extLst>
                </p:cNvPr>
                <p:cNvSpPr/>
                <p:nvPr/>
              </p:nvSpPr>
              <p:spPr>
                <a:xfrm>
                  <a:off x="3914710" y="8126691"/>
                  <a:ext cx="1440000" cy="360000"/>
                </a:xfrm>
                <a:prstGeom prst="rect">
                  <a:avLst/>
                </a:prstGeom>
                <a:solidFill>
                  <a:sysClr val="window" lastClr="FFFFFF"/>
                </a:solidFill>
                <a:ln w="3175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lIns="109350" tIns="0" rIns="0" bIns="0" rtlCol="0" anchor="ctr"/>
                <a:lstStyle/>
                <a:p>
                  <a:pPr marL="0" marR="0" lvl="0" indent="0" algn="ctr" defTabSz="23148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ko-KR" altLang="en-US" sz="400" b="0" i="0" u="none" strike="noStrike" kern="0" cap="none" spc="0" normalizeH="0" baseline="0" noProof="0" dirty="0">
                      <a:ln>
                        <a:solidFill>
                          <a:prstClr val="black">
                            <a:lumMod val="50000"/>
                            <a:lumOff val="50000"/>
                            <a:alpha val="0"/>
                          </a:prstClr>
                        </a:solidFill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B0503020000020004" pitchFamily="50" charset="-127"/>
                      <a:ea typeface="맑은 고딕" panose="020B0503020000020004" pitchFamily="50" charset="-127"/>
                      <a:cs typeface="Segoe UI" panose="020B0502040204020203" pitchFamily="34" charset="0"/>
                    </a:rPr>
                    <a:t>컨테이너</a:t>
                  </a:r>
                  <a:endParaRPr kumimoji="0" lang="en-US" altLang="ko-KR" sz="400" b="0" i="0" u="none" strike="noStrike" kern="0" cap="none" spc="0" normalizeH="0" baseline="0" noProof="0" dirty="0">
                    <a:ln>
                      <a:solidFill>
                        <a:prstClr val="black">
                          <a:lumMod val="50000"/>
                          <a:lumOff val="50000"/>
                          <a:alpha val="0"/>
                        </a:prstClr>
                      </a:solidFill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87" name="Rounded Rectangle 636">
                  <a:extLst>
                    <a:ext uri="{FF2B5EF4-FFF2-40B4-BE49-F238E27FC236}">
                      <a16:creationId xmlns:a16="http://schemas.microsoft.com/office/drawing/2014/main" id="{EB924FDF-0390-48C9-A091-39E7FAEA1675}"/>
                    </a:ext>
                  </a:extLst>
                </p:cNvPr>
                <p:cNvSpPr/>
                <p:nvPr/>
              </p:nvSpPr>
              <p:spPr bwMode="auto">
                <a:xfrm>
                  <a:off x="5529851" y="7410500"/>
                  <a:ext cx="3254468" cy="2160000"/>
                </a:xfrm>
                <a:prstGeom prst="roundRect">
                  <a:avLst>
                    <a:gd name="adj" fmla="val 2188"/>
                  </a:avLst>
                </a:prstGeom>
                <a:solidFill>
                  <a:srgbClr val="F2F2F2"/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lIns="18225" tIns="9113" rIns="18225" bIns="9113" anchor="t"/>
                <a:lstStyle/>
                <a:p>
                  <a:pPr marL="0" marR="0" lvl="0" indent="0" algn="l" defTabSz="46296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ko-KR" altLang="en-US" sz="600" b="1" i="0" u="none" strike="noStrike" kern="0" cap="none" spc="0" normalizeH="0" baseline="0" noProof="0" dirty="0">
                      <a:ln>
                        <a:solidFill>
                          <a:prstClr val="black">
                            <a:alpha val="0"/>
                          </a:prstClr>
                        </a:solidFill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맑은 고딕" panose="020B0503020000020004" pitchFamily="50" charset="-127"/>
                      <a:ea typeface="맑은 고딕" panose="020B0503020000020004" pitchFamily="50" charset="-127"/>
                      <a:cs typeface="Segoe UI" panose="020B0502040204020203" pitchFamily="34" charset="0"/>
                    </a:rPr>
                    <a:t>네트워크 </a:t>
                  </a:r>
                  <a:r>
                    <a:rPr kumimoji="0" lang="en-US" altLang="ko-KR" sz="400" b="1" i="0" u="none" strike="noStrike" kern="0" cap="none" spc="0" normalizeH="0" baseline="0" noProof="0" dirty="0">
                      <a:ln>
                        <a:solidFill>
                          <a:prstClr val="black">
                            <a:alpha val="0"/>
                          </a:prstClr>
                        </a:solidFill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맑은 고딕" panose="020B0503020000020004" pitchFamily="50" charset="-127"/>
                      <a:ea typeface="맑은 고딕" panose="020B0503020000020004" pitchFamily="50" charset="-127"/>
                      <a:cs typeface="Segoe UI" panose="020B0502040204020203" pitchFamily="34" charset="0"/>
                    </a:rPr>
                    <a:t>(Network)</a:t>
                  </a:r>
                </a:p>
              </p:txBody>
            </p:sp>
            <p:sp>
              <p:nvSpPr>
                <p:cNvPr id="88" name="Rectangle 112">
                  <a:extLst>
                    <a:ext uri="{FF2B5EF4-FFF2-40B4-BE49-F238E27FC236}">
                      <a16:creationId xmlns:a16="http://schemas.microsoft.com/office/drawing/2014/main" id="{0FAE2F34-A2C6-48C1-8E26-BCC227A04A9A}"/>
                    </a:ext>
                  </a:extLst>
                </p:cNvPr>
                <p:cNvSpPr/>
                <p:nvPr/>
              </p:nvSpPr>
              <p:spPr bwMode="auto">
                <a:xfrm>
                  <a:off x="5600800" y="7795857"/>
                  <a:ext cx="1512000" cy="828000"/>
                </a:xfrm>
                <a:prstGeom prst="rect">
                  <a:avLst/>
                </a:prstGeom>
                <a:solidFill>
                  <a:srgbClr val="F2F2F2"/>
                </a:solidFill>
                <a:ln w="3175" cap="flat" cmpd="sng" algn="ctr">
                  <a:solidFill>
                    <a:sysClr val="windowText" lastClr="000000">
                      <a:lumMod val="50000"/>
                      <a:lumOff val="50000"/>
                    </a:sysClr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25" tIns="9113" rIns="0" bIns="9113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453606" rtl="0" eaLnBrk="1" fontAlgn="base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500" b="0" i="0" u="none" strike="noStrike" kern="0" cap="none" spc="0" normalizeH="0" baseline="0" noProof="0" dirty="0">
                      <a:ln>
                        <a:solidFill>
                          <a:srgbClr val="3D648C">
                            <a:alpha val="0"/>
                          </a:srgbClr>
                        </a:solidFill>
                      </a:ln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effectLst/>
                      <a:uLnTx/>
                      <a:uFillTx/>
                      <a:latin typeface="맑은 고딕" panose="020B0503020000020004" pitchFamily="50" charset="-127"/>
                      <a:ea typeface="맑은 고딕" panose="020B0503020000020004" pitchFamily="50" charset="-127"/>
                      <a:cs typeface="Segoe UI" panose="020B0502040204020203" pitchFamily="34" charset="0"/>
                    </a:rPr>
                    <a:t>VPN</a:t>
                  </a:r>
                </a:p>
              </p:txBody>
            </p:sp>
            <p:sp>
              <p:nvSpPr>
                <p:cNvPr id="89" name="Rectangle 113">
                  <a:extLst>
                    <a:ext uri="{FF2B5EF4-FFF2-40B4-BE49-F238E27FC236}">
                      <a16:creationId xmlns:a16="http://schemas.microsoft.com/office/drawing/2014/main" id="{6CABA822-4505-444B-9C6F-C35B2BC75085}"/>
                    </a:ext>
                  </a:extLst>
                </p:cNvPr>
                <p:cNvSpPr/>
                <p:nvPr/>
              </p:nvSpPr>
              <p:spPr>
                <a:xfrm>
                  <a:off x="5636800" y="8313872"/>
                  <a:ext cx="1440000" cy="288000"/>
                </a:xfrm>
                <a:prstGeom prst="rect">
                  <a:avLst/>
                </a:prstGeom>
                <a:solidFill>
                  <a:sysClr val="window" lastClr="FFFFFF"/>
                </a:solidFill>
                <a:ln w="3175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lIns="109350" tIns="0" rIns="0" bIns="0" rtlCol="0" anchor="ctr"/>
                <a:lstStyle/>
                <a:p>
                  <a:pPr marL="0" marR="0" lvl="0" indent="0" algn="ctr" defTabSz="23148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400" b="0" i="0" u="none" strike="noStrike" kern="0" cap="none" spc="0" normalizeH="0" baseline="0" noProof="0" dirty="0">
                      <a:ln>
                        <a:solidFill>
                          <a:prstClr val="black">
                            <a:lumMod val="50000"/>
                            <a:lumOff val="50000"/>
                            <a:alpha val="0"/>
                          </a:prstClr>
                        </a:solidFill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B0503020000020004" pitchFamily="50" charset="-127"/>
                      <a:ea typeface="맑은 고딕" panose="020B0503020000020004" pitchFamily="50" charset="-127"/>
                      <a:cs typeface="Segoe UI" panose="020B0502040204020203" pitchFamily="34" charset="0"/>
                    </a:rPr>
                    <a:t>VPN </a:t>
                  </a:r>
                  <a:r>
                    <a:rPr kumimoji="0" lang="ko-KR" altLang="en-US" sz="400" b="0" i="0" u="none" strike="noStrike" kern="0" cap="none" spc="0" normalizeH="0" baseline="0" noProof="0" dirty="0">
                      <a:ln>
                        <a:solidFill>
                          <a:prstClr val="black">
                            <a:lumMod val="50000"/>
                            <a:lumOff val="50000"/>
                            <a:alpha val="0"/>
                          </a:prstClr>
                        </a:solidFill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B0503020000020004" pitchFamily="50" charset="-127"/>
                      <a:ea typeface="맑은 고딕" panose="020B0503020000020004" pitchFamily="50" charset="-127"/>
                      <a:cs typeface="Segoe UI" panose="020B0502040204020203" pitchFamily="34" charset="0"/>
                    </a:rPr>
                    <a:t>게이트웨이</a:t>
                  </a:r>
                  <a:endParaRPr kumimoji="0" lang="en-US" altLang="ko-KR" sz="400" b="0" i="0" u="none" strike="noStrike" kern="0" cap="none" spc="0" normalizeH="0" baseline="0" noProof="0" dirty="0">
                    <a:ln>
                      <a:solidFill>
                        <a:prstClr val="black">
                          <a:lumMod val="50000"/>
                          <a:lumOff val="50000"/>
                          <a:alpha val="0"/>
                        </a:prstClr>
                      </a:solidFill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90" name="Rectangle 114">
                  <a:extLst>
                    <a:ext uri="{FF2B5EF4-FFF2-40B4-BE49-F238E27FC236}">
                      <a16:creationId xmlns:a16="http://schemas.microsoft.com/office/drawing/2014/main" id="{25A157D6-F80A-4EB4-B808-E0A0EB6FB8B1}"/>
                    </a:ext>
                  </a:extLst>
                </p:cNvPr>
                <p:cNvSpPr/>
                <p:nvPr/>
              </p:nvSpPr>
              <p:spPr>
                <a:xfrm>
                  <a:off x="5636800" y="8002871"/>
                  <a:ext cx="1440000" cy="288000"/>
                </a:xfrm>
                <a:prstGeom prst="rect">
                  <a:avLst/>
                </a:prstGeom>
                <a:solidFill>
                  <a:sysClr val="window" lastClr="FFFFFF"/>
                </a:solidFill>
                <a:ln w="3175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lIns="109350" tIns="0" rIns="0" bIns="0" rtlCol="0" anchor="ctr"/>
                <a:lstStyle/>
                <a:p>
                  <a:pPr marL="0" marR="0" lvl="0" indent="0" algn="ctr" defTabSz="23148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ko-KR" altLang="en-US" sz="400" b="0" i="0" u="none" strike="noStrike" kern="0" cap="none" spc="0" normalizeH="0" baseline="0" noProof="0" dirty="0">
                      <a:ln>
                        <a:solidFill>
                          <a:prstClr val="black">
                            <a:lumMod val="50000"/>
                            <a:lumOff val="50000"/>
                            <a:alpha val="0"/>
                          </a:prstClr>
                        </a:solidFill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B0503020000020004" pitchFamily="50" charset="-127"/>
                      <a:ea typeface="맑은 고딕" panose="020B0503020000020004" pitchFamily="50" charset="-127"/>
                      <a:cs typeface="Segoe UI" panose="020B0502040204020203" pitchFamily="34" charset="0"/>
                    </a:rPr>
                    <a:t>가상네트워크</a:t>
                  </a:r>
                  <a:endParaRPr kumimoji="0" lang="en-US" altLang="ko-KR" sz="400" b="0" i="0" u="none" strike="noStrike" kern="0" cap="none" spc="0" normalizeH="0" baseline="0" noProof="0" dirty="0">
                    <a:ln>
                      <a:solidFill>
                        <a:prstClr val="black">
                          <a:lumMod val="50000"/>
                          <a:lumOff val="50000"/>
                          <a:alpha val="0"/>
                        </a:prstClr>
                      </a:solidFill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91" name="Rectangle 115">
                  <a:extLst>
                    <a:ext uri="{FF2B5EF4-FFF2-40B4-BE49-F238E27FC236}">
                      <a16:creationId xmlns:a16="http://schemas.microsoft.com/office/drawing/2014/main" id="{FCD51A9A-C123-4141-940E-4F46B5C79E86}"/>
                    </a:ext>
                  </a:extLst>
                </p:cNvPr>
                <p:cNvSpPr/>
                <p:nvPr/>
              </p:nvSpPr>
              <p:spPr bwMode="auto">
                <a:xfrm>
                  <a:off x="7173356" y="7817740"/>
                  <a:ext cx="1512000" cy="828000"/>
                </a:xfrm>
                <a:prstGeom prst="rect">
                  <a:avLst/>
                </a:prstGeom>
                <a:solidFill>
                  <a:srgbClr val="F2F2F2"/>
                </a:solidFill>
                <a:ln w="3175" cap="flat" cmpd="sng" algn="ctr">
                  <a:solidFill>
                    <a:sysClr val="windowText" lastClr="000000">
                      <a:lumMod val="50000"/>
                      <a:lumOff val="50000"/>
                    </a:sysClr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25" tIns="9113" rIns="0" bIns="9113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453606" rtl="0" eaLnBrk="1" fontAlgn="base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ko-KR" altLang="en-US" sz="500" b="0" i="0" u="none" strike="noStrike" kern="0" cap="none" spc="0" normalizeH="0" baseline="0" noProof="0" dirty="0">
                      <a:ln>
                        <a:solidFill>
                          <a:srgbClr val="3D648C">
                            <a:alpha val="0"/>
                          </a:srgbClr>
                        </a:solidFill>
                      </a:ln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effectLst/>
                      <a:uLnTx/>
                      <a:uFillTx/>
                      <a:latin typeface="맑은 고딕" panose="020B0503020000020004" pitchFamily="50" charset="-127"/>
                      <a:ea typeface="맑은 고딕" panose="020B0503020000020004" pitchFamily="50" charset="-127"/>
                      <a:cs typeface="Segoe UI" panose="020B0502040204020203" pitchFamily="34" charset="0"/>
                    </a:rPr>
                    <a:t>전용망</a:t>
                  </a:r>
                  <a:endParaRPr kumimoji="0" lang="en-US" altLang="ko-KR" sz="500" b="0" i="0" u="none" strike="noStrike" kern="0" cap="none" spc="0" normalizeH="0" baseline="0" noProof="0" dirty="0">
                    <a:ln>
                      <a:solidFill>
                        <a:srgbClr val="3D648C">
                          <a:alpha val="0"/>
                        </a:srgb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92" name="Rectangle 116">
                  <a:extLst>
                    <a:ext uri="{FF2B5EF4-FFF2-40B4-BE49-F238E27FC236}">
                      <a16:creationId xmlns:a16="http://schemas.microsoft.com/office/drawing/2014/main" id="{354CAD07-3E76-4BB9-B527-E9384D1566E2}"/>
                    </a:ext>
                  </a:extLst>
                </p:cNvPr>
                <p:cNvSpPr/>
                <p:nvPr/>
              </p:nvSpPr>
              <p:spPr>
                <a:xfrm>
                  <a:off x="7209356" y="8161549"/>
                  <a:ext cx="1440000" cy="360000"/>
                </a:xfrm>
                <a:prstGeom prst="rect">
                  <a:avLst/>
                </a:prstGeom>
                <a:solidFill>
                  <a:sysClr val="window" lastClr="FFFFFF"/>
                </a:solidFill>
                <a:ln w="3175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lIns="109350" tIns="0" rIns="0" bIns="0" rtlCol="0" anchor="ctr"/>
                <a:lstStyle/>
                <a:p>
                  <a:pPr marL="0" marR="0" lvl="0" indent="0" algn="ctr" defTabSz="23148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400" b="0" i="0" u="none" strike="noStrike" kern="0" cap="none" spc="0" normalizeH="0" baseline="0" noProof="0" dirty="0">
                      <a:ln>
                        <a:solidFill>
                          <a:prstClr val="black">
                            <a:lumMod val="50000"/>
                            <a:lumOff val="50000"/>
                            <a:alpha val="0"/>
                          </a:prstClr>
                        </a:solidFill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B0503020000020004" pitchFamily="50" charset="-127"/>
                      <a:ea typeface="맑은 고딕" panose="020B0503020000020004" pitchFamily="50" charset="-127"/>
                      <a:cs typeface="Segoe UI" panose="020B0502040204020203" pitchFamily="34" charset="0"/>
                    </a:rPr>
                    <a:t>Express </a:t>
                  </a:r>
                  <a:r>
                    <a:rPr kumimoji="0" lang="ko-KR" altLang="en-US" sz="400" b="0" i="0" u="none" strike="noStrike" kern="0" cap="none" spc="0" normalizeH="0" baseline="0" noProof="0" dirty="0">
                      <a:ln>
                        <a:solidFill>
                          <a:prstClr val="black">
                            <a:lumMod val="50000"/>
                            <a:lumOff val="50000"/>
                            <a:alpha val="0"/>
                          </a:prstClr>
                        </a:solidFill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B0503020000020004" pitchFamily="50" charset="-127"/>
                      <a:ea typeface="맑은 고딕" panose="020B0503020000020004" pitchFamily="50" charset="-127"/>
                      <a:cs typeface="Segoe UI" panose="020B0502040204020203" pitchFamily="34" charset="0"/>
                    </a:rPr>
                    <a:t>경로</a:t>
                  </a:r>
                  <a:endParaRPr kumimoji="0" lang="en-US" altLang="ko-KR" sz="400" b="0" i="0" u="none" strike="noStrike" kern="0" cap="none" spc="0" normalizeH="0" baseline="0" noProof="0" dirty="0">
                    <a:ln>
                      <a:solidFill>
                        <a:prstClr val="black">
                          <a:lumMod val="50000"/>
                          <a:lumOff val="50000"/>
                          <a:alpha val="0"/>
                        </a:prstClr>
                      </a:solidFill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93" name="Rounded Rectangle 642">
                  <a:extLst>
                    <a:ext uri="{FF2B5EF4-FFF2-40B4-BE49-F238E27FC236}">
                      <a16:creationId xmlns:a16="http://schemas.microsoft.com/office/drawing/2014/main" id="{3C2E78EC-9D11-468F-8269-AC834FC61774}"/>
                    </a:ext>
                  </a:extLst>
                </p:cNvPr>
                <p:cNvSpPr/>
                <p:nvPr/>
              </p:nvSpPr>
              <p:spPr bwMode="auto">
                <a:xfrm>
                  <a:off x="4097766" y="6115590"/>
                  <a:ext cx="9520523" cy="1246329"/>
                </a:xfrm>
                <a:prstGeom prst="roundRect">
                  <a:avLst>
                    <a:gd name="adj" fmla="val 3711"/>
                  </a:avLst>
                </a:prstGeom>
                <a:solidFill>
                  <a:srgbClr val="F2F2F2"/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lIns="18225" tIns="9113" rIns="18225" bIns="9113" anchor="t"/>
                <a:lstStyle/>
                <a:p>
                  <a:pPr marL="0" marR="0" lvl="0" indent="0" algn="l" defTabSz="46296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ko-KR" altLang="en-US" sz="600" b="1" i="0" u="none" strike="noStrike" kern="0" cap="none" spc="0" normalizeH="0" baseline="0" noProof="0" dirty="0">
                      <a:ln>
                        <a:solidFill>
                          <a:prstClr val="black">
                            <a:alpha val="0"/>
                          </a:prstClr>
                        </a:solidFill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B0503020000020004" pitchFamily="50" charset="-127"/>
                      <a:ea typeface="맑은 고딕" panose="020B0503020000020004" pitchFamily="50" charset="-127"/>
                      <a:cs typeface="Segoe UI" panose="020B0502040204020203" pitchFamily="34" charset="0"/>
                    </a:rPr>
                    <a:t>데이터 </a:t>
                  </a:r>
                  <a:r>
                    <a:rPr kumimoji="0" lang="en-US" altLang="ko-KR" sz="600" b="1" i="0" u="none" strike="noStrike" kern="0" cap="none" spc="0" normalizeH="0" baseline="0" noProof="0" dirty="0">
                      <a:ln>
                        <a:solidFill>
                          <a:prstClr val="black">
                            <a:alpha val="0"/>
                          </a:prstClr>
                        </a:solidFill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B0503020000020004" pitchFamily="50" charset="-127"/>
                      <a:ea typeface="맑은 고딕" panose="020B0503020000020004" pitchFamily="50" charset="-127"/>
                      <a:cs typeface="Segoe UI" panose="020B0502040204020203" pitchFamily="34" charset="0"/>
                    </a:rPr>
                    <a:t>/ </a:t>
                  </a:r>
                  <a:r>
                    <a:rPr kumimoji="0" lang="ko-KR" altLang="en-US" sz="600" b="1" i="0" u="none" strike="noStrike" kern="0" cap="none" spc="0" normalizeH="0" baseline="0" noProof="0" dirty="0">
                      <a:ln>
                        <a:solidFill>
                          <a:prstClr val="black">
                            <a:alpha val="0"/>
                          </a:prstClr>
                        </a:solidFill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B0503020000020004" pitchFamily="50" charset="-127"/>
                      <a:ea typeface="맑은 고딕" panose="020B0503020000020004" pitchFamily="50" charset="-127"/>
                      <a:cs typeface="Segoe UI" panose="020B0502040204020203" pitchFamily="34" charset="0"/>
                    </a:rPr>
                    <a:t>데이터베이스 </a:t>
                  </a:r>
                  <a:r>
                    <a:rPr kumimoji="0" lang="en-US" altLang="ko-KR" sz="400" b="1" i="0" u="none" strike="noStrike" kern="0" cap="none" spc="0" normalizeH="0" baseline="0" noProof="0" dirty="0">
                      <a:ln>
                        <a:solidFill>
                          <a:prstClr val="black">
                            <a:alpha val="0"/>
                          </a:prstClr>
                        </a:solidFill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B0503020000020004" pitchFamily="50" charset="-127"/>
                      <a:ea typeface="맑은 고딕" panose="020B0503020000020004" pitchFamily="50" charset="-127"/>
                      <a:cs typeface="Segoe UI" panose="020B0502040204020203" pitchFamily="34" charset="0"/>
                    </a:rPr>
                    <a:t>(Data as a Service)</a:t>
                  </a:r>
                  <a:endParaRPr kumimoji="0" lang="en-US" sz="400" b="1" i="0" u="none" strike="noStrike" kern="0" cap="none" spc="0" normalizeH="0" baseline="0" noProof="0" dirty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94" name="Rounded Rectangle 643">
                  <a:extLst>
                    <a:ext uri="{FF2B5EF4-FFF2-40B4-BE49-F238E27FC236}">
                      <a16:creationId xmlns:a16="http://schemas.microsoft.com/office/drawing/2014/main" id="{3FB06E5D-844E-4C7B-A61B-C43125408B10}"/>
                    </a:ext>
                  </a:extLst>
                </p:cNvPr>
                <p:cNvSpPr/>
                <p:nvPr/>
              </p:nvSpPr>
              <p:spPr bwMode="auto">
                <a:xfrm>
                  <a:off x="8866284" y="7410500"/>
                  <a:ext cx="4752000" cy="2160000"/>
                </a:xfrm>
                <a:prstGeom prst="roundRect">
                  <a:avLst>
                    <a:gd name="adj" fmla="val 2458"/>
                  </a:avLst>
                </a:prstGeom>
                <a:solidFill>
                  <a:srgbClr val="F2F2F2"/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lIns="18225" tIns="9113" rIns="18225" bIns="9113" anchor="t"/>
                <a:lstStyle/>
                <a:p>
                  <a:pPr marL="0" marR="0" lvl="0" indent="0" algn="l" defTabSz="46296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ko-KR" altLang="en-US" sz="600" b="1" i="0" u="none" strike="noStrike" kern="0" cap="none" spc="0" normalizeH="0" baseline="0" noProof="0" dirty="0">
                      <a:ln>
                        <a:solidFill>
                          <a:prstClr val="black">
                            <a:alpha val="0"/>
                          </a:prstClr>
                        </a:solidFill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맑은 고딕" panose="020B0503020000020004" pitchFamily="50" charset="-127"/>
                      <a:ea typeface="맑은 고딕" panose="020B0503020000020004" pitchFamily="50" charset="-127"/>
                      <a:cs typeface="Segoe UI" panose="020B0502040204020203" pitchFamily="34" charset="0"/>
                    </a:rPr>
                    <a:t>저장소 </a:t>
                  </a:r>
                  <a:r>
                    <a:rPr kumimoji="0" lang="en-US" altLang="ko-KR" sz="400" b="1" i="0" u="none" strike="noStrike" kern="0" cap="none" spc="0" normalizeH="0" baseline="0" noProof="0" dirty="0">
                      <a:ln>
                        <a:solidFill>
                          <a:prstClr val="black">
                            <a:alpha val="0"/>
                          </a:prstClr>
                        </a:solidFill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맑은 고딕" panose="020B0503020000020004" pitchFamily="50" charset="-127"/>
                      <a:ea typeface="맑은 고딕" panose="020B0503020000020004" pitchFamily="50" charset="-127"/>
                      <a:cs typeface="Segoe UI" panose="020B0502040204020203" pitchFamily="34" charset="0"/>
                    </a:rPr>
                    <a:t>(Storage)</a:t>
                  </a:r>
                  <a:endParaRPr kumimoji="0" lang="en-US" sz="400" b="1" i="0" u="none" strike="noStrike" kern="0" cap="none" spc="0" normalizeH="0" baseline="0" noProof="0" dirty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95" name="Rectangle 119">
                  <a:extLst>
                    <a:ext uri="{FF2B5EF4-FFF2-40B4-BE49-F238E27FC236}">
                      <a16:creationId xmlns:a16="http://schemas.microsoft.com/office/drawing/2014/main" id="{57BDAA4F-3AC1-4FD8-A1D2-0A13F707A714}"/>
                    </a:ext>
                  </a:extLst>
                </p:cNvPr>
                <p:cNvSpPr/>
                <p:nvPr/>
              </p:nvSpPr>
              <p:spPr bwMode="auto">
                <a:xfrm>
                  <a:off x="7173356" y="8671359"/>
                  <a:ext cx="1512000" cy="828000"/>
                </a:xfrm>
                <a:prstGeom prst="rect">
                  <a:avLst/>
                </a:prstGeom>
                <a:solidFill>
                  <a:srgbClr val="F2F2F2"/>
                </a:solidFill>
                <a:ln w="3175" cap="flat" cmpd="sng" algn="ctr">
                  <a:solidFill>
                    <a:sysClr val="windowText" lastClr="000000">
                      <a:lumMod val="50000"/>
                      <a:lumOff val="50000"/>
                    </a:sysClr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25" tIns="9113" rIns="0" bIns="9113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453606" rtl="0" eaLnBrk="1" fontAlgn="base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500" b="0" i="0" u="none" strike="noStrike" kern="0" cap="none" spc="0" normalizeH="0" baseline="0" noProof="0" dirty="0">
                      <a:ln>
                        <a:solidFill>
                          <a:srgbClr val="3D648C">
                            <a:alpha val="0"/>
                          </a:srgbClr>
                        </a:solidFill>
                      </a:ln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effectLst/>
                      <a:uLnTx/>
                      <a:uFillTx/>
                      <a:latin typeface="맑은 고딕" panose="020B0503020000020004" pitchFamily="50" charset="-127"/>
                      <a:ea typeface="맑은 고딕" panose="020B0503020000020004" pitchFamily="50" charset="-127"/>
                      <a:cs typeface="Segoe UI" panose="020B0502040204020203" pitchFamily="34" charset="0"/>
                    </a:rPr>
                    <a:t>DNS</a:t>
                  </a:r>
                </a:p>
              </p:txBody>
            </p:sp>
            <p:sp>
              <p:nvSpPr>
                <p:cNvPr id="96" name="Rectangle 120">
                  <a:extLst>
                    <a:ext uri="{FF2B5EF4-FFF2-40B4-BE49-F238E27FC236}">
                      <a16:creationId xmlns:a16="http://schemas.microsoft.com/office/drawing/2014/main" id="{757EEE75-FDC9-4A86-A07A-1216B2099311}"/>
                    </a:ext>
                  </a:extLst>
                </p:cNvPr>
                <p:cNvSpPr/>
                <p:nvPr/>
              </p:nvSpPr>
              <p:spPr bwMode="auto">
                <a:xfrm>
                  <a:off x="5600800" y="8671866"/>
                  <a:ext cx="1512000" cy="828000"/>
                </a:xfrm>
                <a:prstGeom prst="rect">
                  <a:avLst/>
                </a:prstGeom>
                <a:solidFill>
                  <a:srgbClr val="F2F2F2"/>
                </a:solidFill>
                <a:ln w="3175" cap="flat" cmpd="sng" algn="ctr">
                  <a:solidFill>
                    <a:sysClr val="windowText" lastClr="000000">
                      <a:lumMod val="50000"/>
                      <a:lumOff val="50000"/>
                    </a:sysClr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25" tIns="9113" rIns="0" bIns="9113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453606" rtl="0" eaLnBrk="1" fontAlgn="base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ko-KR" altLang="en-US" sz="500" b="0" i="0" u="none" strike="noStrike" kern="0" cap="none" spc="0" normalizeH="0" baseline="0" noProof="0" dirty="0">
                      <a:ln>
                        <a:solidFill>
                          <a:srgbClr val="3D648C">
                            <a:alpha val="0"/>
                          </a:srgbClr>
                        </a:solidFill>
                      </a:ln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effectLst/>
                      <a:uLnTx/>
                      <a:uFillTx/>
                      <a:latin typeface="맑은 고딕" panose="020B0503020000020004" pitchFamily="50" charset="-127"/>
                      <a:ea typeface="맑은 고딕" panose="020B0503020000020004" pitchFamily="50" charset="-127"/>
                      <a:cs typeface="Segoe UI" panose="020B0502040204020203" pitchFamily="34" charset="0"/>
                    </a:rPr>
                    <a:t>부하분산</a:t>
                  </a:r>
                  <a:endParaRPr kumimoji="0" lang="en-US" altLang="ko-KR" sz="500" b="0" i="0" u="none" strike="noStrike" kern="0" cap="none" spc="0" normalizeH="0" baseline="0" noProof="0" dirty="0">
                    <a:ln>
                      <a:solidFill>
                        <a:srgbClr val="3D648C">
                          <a:alpha val="0"/>
                        </a:srgb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Segoe UI" panose="020B0502040204020203" pitchFamily="34" charset="0"/>
                  </a:endParaRPr>
                </a:p>
              </p:txBody>
            </p:sp>
            <p:pic>
              <p:nvPicPr>
                <p:cNvPr id="97" name="Picture 121">
                  <a:extLst>
                    <a:ext uri="{FF2B5EF4-FFF2-40B4-BE49-F238E27FC236}">
                      <a16:creationId xmlns:a16="http://schemas.microsoft.com/office/drawing/2014/main" id="{2CEEE362-C99A-43B9-BECC-74B39DBD899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700821" y="8040382"/>
                  <a:ext cx="330815" cy="195218"/>
                </a:xfrm>
                <a:prstGeom prst="rect">
                  <a:avLst/>
                </a:prstGeom>
              </p:spPr>
            </p:pic>
            <p:pic>
              <p:nvPicPr>
                <p:cNvPr id="98" name="Picture 122">
                  <a:extLst>
                    <a:ext uri="{FF2B5EF4-FFF2-40B4-BE49-F238E27FC236}">
                      <a16:creationId xmlns:a16="http://schemas.microsoft.com/office/drawing/2014/main" id="{65B6918C-4E55-4324-960B-355A19EC419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5770686" y="8324399"/>
                  <a:ext cx="174625" cy="262304"/>
                </a:xfrm>
                <a:prstGeom prst="rect">
                  <a:avLst/>
                </a:prstGeom>
              </p:spPr>
            </p:pic>
            <p:pic>
              <p:nvPicPr>
                <p:cNvPr id="99" name="Picture 123">
                  <a:extLst>
                    <a:ext uri="{FF2B5EF4-FFF2-40B4-BE49-F238E27FC236}">
                      <a16:creationId xmlns:a16="http://schemas.microsoft.com/office/drawing/2014/main" id="{E5B3571A-F0A2-4EE6-A524-CDEE5360935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7321822" y="8230231"/>
                  <a:ext cx="329794" cy="209430"/>
                </a:xfrm>
                <a:prstGeom prst="rect">
                  <a:avLst/>
                </a:prstGeom>
              </p:spPr>
            </p:pic>
            <p:sp>
              <p:nvSpPr>
                <p:cNvPr id="100" name="Rectangle 124">
                  <a:extLst>
                    <a:ext uri="{FF2B5EF4-FFF2-40B4-BE49-F238E27FC236}">
                      <a16:creationId xmlns:a16="http://schemas.microsoft.com/office/drawing/2014/main" id="{17C2348A-D0D7-458A-8CB5-5D6E1BA2B6EA}"/>
                    </a:ext>
                  </a:extLst>
                </p:cNvPr>
                <p:cNvSpPr/>
                <p:nvPr/>
              </p:nvSpPr>
              <p:spPr>
                <a:xfrm>
                  <a:off x="5636800" y="9185257"/>
                  <a:ext cx="1440000" cy="288000"/>
                </a:xfrm>
                <a:prstGeom prst="rect">
                  <a:avLst/>
                </a:prstGeom>
                <a:solidFill>
                  <a:sysClr val="window" lastClr="FFFFFF"/>
                </a:solidFill>
                <a:ln w="3175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lIns="109350" tIns="0" rIns="0" bIns="0" rtlCol="0" anchor="ctr"/>
                <a:lstStyle/>
                <a:p>
                  <a:pPr marL="0" marR="0" lvl="0" indent="0" algn="ctr" defTabSz="23148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ko-KR" altLang="en-US" sz="400" b="0" i="0" u="none" strike="noStrike" kern="0" cap="none" spc="0" normalizeH="0" baseline="0" noProof="0" dirty="0">
                      <a:ln>
                        <a:solidFill>
                          <a:prstClr val="black">
                            <a:lumMod val="50000"/>
                            <a:lumOff val="50000"/>
                            <a:alpha val="0"/>
                          </a:prstClr>
                        </a:solidFill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B0503020000020004" pitchFamily="50" charset="-127"/>
                      <a:ea typeface="맑은 고딕" panose="020B0503020000020004" pitchFamily="50" charset="-127"/>
                      <a:cs typeface="Segoe UI" panose="020B0502040204020203" pitchFamily="34" charset="0"/>
                    </a:rPr>
                    <a:t>트래픽관리자</a:t>
                  </a:r>
                  <a:endParaRPr kumimoji="0" lang="en-US" altLang="ko-KR" sz="400" b="0" i="0" u="none" strike="noStrike" kern="0" cap="none" spc="0" normalizeH="0" baseline="0" noProof="0" dirty="0">
                    <a:ln>
                      <a:solidFill>
                        <a:prstClr val="black">
                          <a:lumMod val="50000"/>
                          <a:lumOff val="50000"/>
                          <a:alpha val="0"/>
                        </a:prstClr>
                      </a:solidFill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01" name="Rectangle 125">
                  <a:extLst>
                    <a:ext uri="{FF2B5EF4-FFF2-40B4-BE49-F238E27FC236}">
                      <a16:creationId xmlns:a16="http://schemas.microsoft.com/office/drawing/2014/main" id="{DF39FEDF-E1E0-4E17-8D4D-61EC6505605D}"/>
                    </a:ext>
                  </a:extLst>
                </p:cNvPr>
                <p:cNvSpPr/>
                <p:nvPr/>
              </p:nvSpPr>
              <p:spPr>
                <a:xfrm>
                  <a:off x="5636800" y="8874256"/>
                  <a:ext cx="1440000" cy="288000"/>
                </a:xfrm>
                <a:prstGeom prst="rect">
                  <a:avLst/>
                </a:prstGeom>
                <a:solidFill>
                  <a:sysClr val="window" lastClr="FFFFFF"/>
                </a:solidFill>
                <a:ln w="3175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lIns="109350" tIns="0" rIns="0" bIns="0" rtlCol="0" anchor="ctr"/>
                <a:lstStyle/>
                <a:p>
                  <a:pPr marL="0" marR="0" lvl="0" indent="0" algn="ctr" defTabSz="23148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ko-KR" altLang="en-US" sz="400" b="0" i="0" u="none" strike="noStrike" kern="0" cap="none" spc="0" normalizeH="0" baseline="0" noProof="0" dirty="0">
                      <a:ln>
                        <a:solidFill>
                          <a:prstClr val="black">
                            <a:lumMod val="50000"/>
                            <a:lumOff val="50000"/>
                            <a:alpha val="0"/>
                          </a:prstClr>
                        </a:solidFill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B0503020000020004" pitchFamily="50" charset="-127"/>
                      <a:ea typeface="맑은 고딕" panose="020B0503020000020004" pitchFamily="50" charset="-127"/>
                      <a:cs typeface="Segoe UI" panose="020B0502040204020203" pitchFamily="34" charset="0"/>
                    </a:rPr>
                    <a:t>부하분산장치</a:t>
                  </a:r>
                </a:p>
              </p:txBody>
            </p:sp>
            <p:pic>
              <p:nvPicPr>
                <p:cNvPr id="102" name="Picture 126">
                  <a:extLst>
                    <a:ext uri="{FF2B5EF4-FFF2-40B4-BE49-F238E27FC236}">
                      <a16:creationId xmlns:a16="http://schemas.microsoft.com/office/drawing/2014/main" id="{7B1BBD62-41D3-4128-801C-EA9D2875178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5741550" y="9208375"/>
                  <a:ext cx="249356" cy="257760"/>
                </a:xfrm>
                <a:prstGeom prst="rect">
                  <a:avLst/>
                </a:prstGeom>
              </p:spPr>
            </p:pic>
            <p:pic>
              <p:nvPicPr>
                <p:cNvPr id="103" name="Picture 127">
                  <a:extLst>
                    <a:ext uri="{FF2B5EF4-FFF2-40B4-BE49-F238E27FC236}">
                      <a16:creationId xmlns:a16="http://schemas.microsoft.com/office/drawing/2014/main" id="{60CB26A6-F69E-49D1-BED7-DC4A26D56D6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723452" y="8888780"/>
                  <a:ext cx="285553" cy="285953"/>
                </a:xfrm>
                <a:prstGeom prst="rect">
                  <a:avLst/>
                </a:prstGeom>
              </p:spPr>
            </p:pic>
            <p:sp>
              <p:nvSpPr>
                <p:cNvPr id="104" name="Rectangle 128">
                  <a:extLst>
                    <a:ext uri="{FF2B5EF4-FFF2-40B4-BE49-F238E27FC236}">
                      <a16:creationId xmlns:a16="http://schemas.microsoft.com/office/drawing/2014/main" id="{CB7B67AE-E34C-45A9-A52C-57FD6EE8A5FA}"/>
                    </a:ext>
                  </a:extLst>
                </p:cNvPr>
                <p:cNvSpPr/>
                <p:nvPr/>
              </p:nvSpPr>
              <p:spPr>
                <a:xfrm>
                  <a:off x="7209356" y="9032188"/>
                  <a:ext cx="1440000" cy="360000"/>
                </a:xfrm>
                <a:prstGeom prst="rect">
                  <a:avLst/>
                </a:prstGeom>
                <a:solidFill>
                  <a:sysClr val="window" lastClr="FFFFFF"/>
                </a:solidFill>
                <a:ln w="3175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lIns="109350" tIns="0" rIns="0" bIns="0" rtlCol="0" anchor="ctr"/>
                <a:lstStyle/>
                <a:p>
                  <a:pPr marL="0" marR="0" lvl="0" indent="0" algn="ctr" defTabSz="23148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400" b="0" i="0" u="none" strike="noStrike" kern="0" cap="none" spc="0" normalizeH="0" baseline="0" noProof="0" dirty="0">
                      <a:ln>
                        <a:solidFill>
                          <a:prstClr val="black">
                            <a:lumMod val="50000"/>
                            <a:lumOff val="50000"/>
                            <a:alpha val="0"/>
                          </a:prstClr>
                        </a:solidFill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B0503020000020004" pitchFamily="50" charset="-127"/>
                      <a:ea typeface="맑은 고딕" panose="020B0503020000020004" pitchFamily="50" charset="-127"/>
                      <a:cs typeface="Segoe UI" panose="020B0502040204020203" pitchFamily="34" charset="0"/>
                    </a:rPr>
                    <a:t>DNS</a:t>
                  </a:r>
                </a:p>
              </p:txBody>
            </p:sp>
            <p:pic>
              <p:nvPicPr>
                <p:cNvPr id="105" name="Picture 129">
                  <a:extLst>
                    <a:ext uri="{FF2B5EF4-FFF2-40B4-BE49-F238E27FC236}">
                      <a16:creationId xmlns:a16="http://schemas.microsoft.com/office/drawing/2014/main" id="{2C6274D7-3A6C-48E4-A0A8-066A6B55304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7338193" y="9068042"/>
                  <a:ext cx="294911" cy="295323"/>
                </a:xfrm>
                <a:prstGeom prst="rect">
                  <a:avLst/>
                </a:prstGeom>
              </p:spPr>
            </p:pic>
            <p:pic>
              <p:nvPicPr>
                <p:cNvPr id="106" name="Picture 130">
                  <a:extLst>
                    <a:ext uri="{FF2B5EF4-FFF2-40B4-BE49-F238E27FC236}">
                      <a16:creationId xmlns:a16="http://schemas.microsoft.com/office/drawing/2014/main" id="{0975DF83-8BA2-4F9B-A2FC-83AC0694D1B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921786" y="8172435"/>
                  <a:ext cx="266727" cy="246151"/>
                </a:xfrm>
                <a:prstGeom prst="rect">
                  <a:avLst/>
                </a:prstGeom>
              </p:spPr>
            </p:pic>
            <p:pic>
              <p:nvPicPr>
                <p:cNvPr id="107" name="Picture 131">
                  <a:extLst>
                    <a:ext uri="{FF2B5EF4-FFF2-40B4-BE49-F238E27FC236}">
                      <a16:creationId xmlns:a16="http://schemas.microsoft.com/office/drawing/2014/main" id="{943BFAC5-2205-4FE6-A4DE-DD02ACA9A4C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4049728" y="8160943"/>
                  <a:ext cx="388170" cy="295641"/>
                </a:xfrm>
                <a:prstGeom prst="rect">
                  <a:avLst/>
                </a:prstGeom>
              </p:spPr>
            </p:pic>
            <p:pic>
              <p:nvPicPr>
                <p:cNvPr id="108" name="Picture 132">
                  <a:extLst>
                    <a:ext uri="{FF2B5EF4-FFF2-40B4-BE49-F238E27FC236}">
                      <a16:creationId xmlns:a16="http://schemas.microsoft.com/office/drawing/2014/main" id="{8EEDEB42-B4D4-418E-9881-8375A323305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430189" y="8161635"/>
                  <a:ext cx="321750" cy="326228"/>
                </a:xfrm>
                <a:prstGeom prst="rect">
                  <a:avLst/>
                </a:prstGeom>
              </p:spPr>
            </p:pic>
            <p:sp>
              <p:nvSpPr>
                <p:cNvPr id="109" name="Rectangle 133">
                  <a:extLst>
                    <a:ext uri="{FF2B5EF4-FFF2-40B4-BE49-F238E27FC236}">
                      <a16:creationId xmlns:a16="http://schemas.microsoft.com/office/drawing/2014/main" id="{665B8B66-DD89-4153-88D7-0A4FB666E62E}"/>
                    </a:ext>
                  </a:extLst>
                </p:cNvPr>
                <p:cNvSpPr/>
                <p:nvPr/>
              </p:nvSpPr>
              <p:spPr>
                <a:xfrm>
                  <a:off x="786907" y="9012878"/>
                  <a:ext cx="1440000" cy="360000"/>
                </a:xfrm>
                <a:prstGeom prst="rect">
                  <a:avLst/>
                </a:prstGeom>
                <a:solidFill>
                  <a:sysClr val="window" lastClr="FFFFFF"/>
                </a:solidFill>
                <a:ln w="3175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lIns="109350" tIns="0" rIns="0" bIns="0" rtlCol="0" anchor="ctr"/>
                <a:lstStyle/>
                <a:p>
                  <a:pPr marL="0" marR="0" lvl="0" indent="0" algn="ctr" defTabSz="23148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ko-KR" altLang="en-US" sz="400" b="0" i="0" u="none" strike="noStrike" kern="0" cap="none" spc="0" normalizeH="0" baseline="0" noProof="0" dirty="0">
                      <a:ln>
                        <a:solidFill>
                          <a:prstClr val="black">
                            <a:lumMod val="50000"/>
                            <a:lumOff val="50000"/>
                            <a:alpha val="0"/>
                          </a:prstClr>
                        </a:solidFill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B0503020000020004" pitchFamily="50" charset="-127"/>
                      <a:ea typeface="맑은 고딕" panose="020B0503020000020004" pitchFamily="50" charset="-127"/>
                      <a:cs typeface="Segoe UI" panose="020B0502040204020203" pitchFamily="34" charset="0"/>
                    </a:rPr>
                    <a:t>서비스 패브릭</a:t>
                  </a:r>
                  <a:endParaRPr kumimoji="0" lang="en-US" altLang="ko-KR" sz="400" b="0" i="0" u="none" strike="noStrike" kern="0" cap="none" spc="0" normalizeH="0" baseline="0" noProof="0" dirty="0">
                    <a:ln>
                      <a:solidFill>
                        <a:prstClr val="black">
                          <a:lumMod val="50000"/>
                          <a:lumOff val="50000"/>
                          <a:alpha val="0"/>
                        </a:prstClr>
                      </a:solidFill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10" name="Rectangle 134">
                  <a:extLst>
                    <a:ext uri="{FF2B5EF4-FFF2-40B4-BE49-F238E27FC236}">
                      <a16:creationId xmlns:a16="http://schemas.microsoft.com/office/drawing/2014/main" id="{673490FE-5EC1-42A0-95DA-D45428A8B553}"/>
                    </a:ext>
                  </a:extLst>
                </p:cNvPr>
                <p:cNvSpPr/>
                <p:nvPr/>
              </p:nvSpPr>
              <p:spPr>
                <a:xfrm>
                  <a:off x="2352058" y="9029870"/>
                  <a:ext cx="1440000" cy="360000"/>
                </a:xfrm>
                <a:prstGeom prst="rect">
                  <a:avLst/>
                </a:prstGeom>
                <a:solidFill>
                  <a:sysClr val="window" lastClr="FFFFFF"/>
                </a:solidFill>
                <a:ln w="3175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lIns="109350" tIns="0" rIns="0" bIns="0" rtlCol="0" anchor="ctr"/>
                <a:lstStyle/>
                <a:p>
                  <a:pPr marL="0" marR="0" lvl="0" indent="0" algn="ctr" defTabSz="23148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ko-KR" altLang="en-US" sz="400" b="0" i="0" u="none" strike="noStrike" kern="0" cap="none" spc="0" normalizeH="0" baseline="0" noProof="0" dirty="0">
                      <a:ln>
                        <a:solidFill>
                          <a:prstClr val="black">
                            <a:lumMod val="50000"/>
                            <a:lumOff val="50000"/>
                            <a:alpha val="0"/>
                          </a:prstClr>
                        </a:solidFill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B0503020000020004" pitchFamily="50" charset="-127"/>
                      <a:ea typeface="맑은 고딕" panose="020B0503020000020004" pitchFamily="50" charset="-127"/>
                      <a:cs typeface="Segoe UI" panose="020B0502040204020203" pitchFamily="34" charset="0"/>
                    </a:rPr>
                    <a:t>배치</a:t>
                  </a:r>
                  <a:endParaRPr kumimoji="0" lang="en-US" altLang="ko-KR" sz="400" b="0" i="0" u="none" strike="noStrike" kern="0" cap="none" spc="0" normalizeH="0" baseline="0" noProof="0" dirty="0">
                    <a:ln>
                      <a:solidFill>
                        <a:prstClr val="black">
                          <a:lumMod val="50000"/>
                          <a:lumOff val="50000"/>
                          <a:alpha val="0"/>
                        </a:prstClr>
                      </a:solidFill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11" name="Rectangle 135">
                  <a:extLst>
                    <a:ext uri="{FF2B5EF4-FFF2-40B4-BE49-F238E27FC236}">
                      <a16:creationId xmlns:a16="http://schemas.microsoft.com/office/drawing/2014/main" id="{3FA51807-E133-4303-8011-F11A727C5553}"/>
                    </a:ext>
                  </a:extLst>
                </p:cNvPr>
                <p:cNvSpPr/>
                <p:nvPr/>
              </p:nvSpPr>
              <p:spPr>
                <a:xfrm>
                  <a:off x="3914710" y="9028698"/>
                  <a:ext cx="1440000" cy="360000"/>
                </a:xfrm>
                <a:prstGeom prst="rect">
                  <a:avLst/>
                </a:prstGeom>
                <a:solidFill>
                  <a:sysClr val="window" lastClr="FFFFFF"/>
                </a:solidFill>
                <a:ln w="3175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lIns="109350" tIns="0" rIns="0" bIns="0" rtlCol="0" anchor="ctr"/>
                <a:lstStyle/>
                <a:p>
                  <a:pPr marL="0" marR="0" lvl="0" indent="0" algn="ctr" defTabSz="23148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400" b="0" i="0" u="none" strike="noStrike" kern="0" cap="none" spc="0" normalizeH="0" baseline="0" noProof="0" dirty="0">
                      <a:ln>
                        <a:solidFill>
                          <a:prstClr val="black">
                            <a:lumMod val="50000"/>
                            <a:lumOff val="50000"/>
                            <a:alpha val="0"/>
                          </a:prstClr>
                        </a:solidFill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B0503020000020004" pitchFamily="50" charset="-127"/>
                      <a:ea typeface="맑은 고딕" panose="020B0503020000020004" pitchFamily="50" charset="-127"/>
                      <a:cs typeface="Segoe UI" panose="020B0502040204020203" pitchFamily="34" charset="0"/>
                    </a:rPr>
                    <a:t>Site Recovery</a:t>
                  </a:r>
                </a:p>
              </p:txBody>
            </p:sp>
            <p:pic>
              <p:nvPicPr>
                <p:cNvPr id="112" name="Picture 136">
                  <a:extLst>
                    <a:ext uri="{FF2B5EF4-FFF2-40B4-BE49-F238E27FC236}">
                      <a16:creationId xmlns:a16="http://schemas.microsoft.com/office/drawing/2014/main" id="{B56FC247-3BBF-4196-BBBD-491CFA4BD62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2463527" y="9069749"/>
                  <a:ext cx="285553" cy="277898"/>
                </a:xfrm>
                <a:prstGeom prst="rect">
                  <a:avLst/>
                </a:prstGeom>
              </p:spPr>
            </p:pic>
            <p:pic>
              <p:nvPicPr>
                <p:cNvPr id="113" name="Picture 137">
                  <a:extLst>
                    <a:ext uri="{FF2B5EF4-FFF2-40B4-BE49-F238E27FC236}">
                      <a16:creationId xmlns:a16="http://schemas.microsoft.com/office/drawing/2014/main" id="{440D86A3-01D8-49CC-93C4-A10E91E5260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4060058" y="9079818"/>
                  <a:ext cx="301641" cy="257760"/>
                </a:xfrm>
                <a:prstGeom prst="rect">
                  <a:avLst/>
                </a:prstGeom>
              </p:spPr>
            </p:pic>
            <p:sp>
              <p:nvSpPr>
                <p:cNvPr id="114" name="Rectangle 138">
                  <a:extLst>
                    <a:ext uri="{FF2B5EF4-FFF2-40B4-BE49-F238E27FC236}">
                      <a16:creationId xmlns:a16="http://schemas.microsoft.com/office/drawing/2014/main" id="{91B92680-F2E9-4A53-A5D6-0A9424F478F7}"/>
                    </a:ext>
                  </a:extLst>
                </p:cNvPr>
                <p:cNvSpPr/>
                <p:nvPr/>
              </p:nvSpPr>
              <p:spPr bwMode="auto">
                <a:xfrm>
                  <a:off x="8918498" y="7800501"/>
                  <a:ext cx="1512000" cy="828000"/>
                </a:xfrm>
                <a:prstGeom prst="rect">
                  <a:avLst/>
                </a:prstGeom>
                <a:solidFill>
                  <a:srgbClr val="F2F2F2"/>
                </a:solidFill>
                <a:ln w="3175" cap="flat" cmpd="sng" algn="ctr">
                  <a:solidFill>
                    <a:sysClr val="windowText" lastClr="000000">
                      <a:lumMod val="50000"/>
                      <a:lumOff val="50000"/>
                    </a:sysClr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25" tIns="9113" rIns="0" bIns="9113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453606" rtl="0" eaLnBrk="1" fontAlgn="base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ko-KR" altLang="en-US" sz="500" b="0" i="0" u="none" strike="noStrike" kern="0" cap="none" spc="0" normalizeH="0" baseline="0" noProof="0" dirty="0">
                      <a:ln>
                        <a:solidFill>
                          <a:srgbClr val="3D648C">
                            <a:alpha val="0"/>
                          </a:srgbClr>
                        </a:solidFill>
                      </a:ln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effectLst/>
                      <a:uLnTx/>
                      <a:uFillTx/>
                      <a:latin typeface="맑은 고딕" panose="020B0503020000020004" pitchFamily="50" charset="-127"/>
                      <a:ea typeface="맑은 고딕" panose="020B0503020000020004" pitchFamily="50" charset="-127"/>
                      <a:cs typeface="Segoe UI" panose="020B0502040204020203" pitchFamily="34" charset="0"/>
                    </a:rPr>
                    <a:t>파일 저장소</a:t>
                  </a:r>
                  <a:endParaRPr kumimoji="0" lang="en-US" altLang="ko-KR" sz="500" b="0" i="0" u="none" strike="noStrike" kern="0" cap="none" spc="0" normalizeH="0" baseline="0" noProof="0" dirty="0">
                    <a:ln>
                      <a:solidFill>
                        <a:srgbClr val="3D648C">
                          <a:alpha val="0"/>
                        </a:srgb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15" name="Rectangle 139">
                  <a:extLst>
                    <a:ext uri="{FF2B5EF4-FFF2-40B4-BE49-F238E27FC236}">
                      <a16:creationId xmlns:a16="http://schemas.microsoft.com/office/drawing/2014/main" id="{601A9D75-30AD-4F9B-BA9E-D735B3194F30}"/>
                    </a:ext>
                  </a:extLst>
                </p:cNvPr>
                <p:cNvSpPr/>
                <p:nvPr/>
              </p:nvSpPr>
              <p:spPr bwMode="auto">
                <a:xfrm>
                  <a:off x="10483649" y="7800501"/>
                  <a:ext cx="1512000" cy="828000"/>
                </a:xfrm>
                <a:prstGeom prst="rect">
                  <a:avLst/>
                </a:prstGeom>
                <a:solidFill>
                  <a:srgbClr val="F2F2F2"/>
                </a:solidFill>
                <a:ln w="3175" cap="flat" cmpd="sng" algn="ctr">
                  <a:solidFill>
                    <a:sysClr val="windowText" lastClr="000000">
                      <a:lumMod val="50000"/>
                      <a:lumOff val="50000"/>
                    </a:sysClr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25" tIns="9113" rIns="0" bIns="9113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453606" rtl="0" eaLnBrk="1" fontAlgn="base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ko-KR" altLang="en-US" sz="500" b="0" i="0" u="none" strike="noStrike" kern="0" cap="none" spc="0" normalizeH="0" baseline="0" noProof="0" dirty="0">
                      <a:ln>
                        <a:solidFill>
                          <a:srgbClr val="3D648C">
                            <a:alpha val="0"/>
                          </a:srgbClr>
                        </a:solidFill>
                      </a:ln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effectLst/>
                      <a:uLnTx/>
                      <a:uFillTx/>
                      <a:latin typeface="맑은 고딕" panose="020B0503020000020004" pitchFamily="50" charset="-127"/>
                      <a:ea typeface="맑은 고딕" panose="020B0503020000020004" pitchFamily="50" charset="-127"/>
                      <a:cs typeface="Segoe UI" panose="020B0502040204020203" pitchFamily="34" charset="0"/>
                    </a:rPr>
                    <a:t>오브젝트 저장소 </a:t>
                  </a:r>
                  <a:endParaRPr kumimoji="0" lang="en-US" altLang="ko-KR" sz="500" b="0" i="0" u="none" strike="noStrike" kern="0" cap="none" spc="0" normalizeH="0" baseline="0" noProof="0" dirty="0">
                    <a:ln>
                      <a:solidFill>
                        <a:srgbClr val="3D648C">
                          <a:alpha val="0"/>
                        </a:srgb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16" name="Rectangle 140">
                  <a:extLst>
                    <a:ext uri="{FF2B5EF4-FFF2-40B4-BE49-F238E27FC236}">
                      <a16:creationId xmlns:a16="http://schemas.microsoft.com/office/drawing/2014/main" id="{27302082-A286-42D9-9A95-61496753CF09}"/>
                    </a:ext>
                  </a:extLst>
                </p:cNvPr>
                <p:cNvSpPr/>
                <p:nvPr/>
              </p:nvSpPr>
              <p:spPr bwMode="auto">
                <a:xfrm>
                  <a:off x="12046301" y="7800501"/>
                  <a:ext cx="1512000" cy="828000"/>
                </a:xfrm>
                <a:prstGeom prst="rect">
                  <a:avLst/>
                </a:prstGeom>
                <a:solidFill>
                  <a:srgbClr val="F2F2F2"/>
                </a:solidFill>
                <a:ln w="3175" cap="flat" cmpd="sng" algn="ctr">
                  <a:solidFill>
                    <a:sysClr val="windowText" lastClr="000000">
                      <a:lumMod val="50000"/>
                      <a:lumOff val="50000"/>
                    </a:sysClr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25" tIns="9113" rIns="0" bIns="9113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453606" rtl="0" eaLnBrk="1" fontAlgn="base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500" b="0" i="0" u="none" strike="noStrike" kern="0" cap="none" spc="0" normalizeH="0" baseline="0" noProof="0" dirty="0">
                      <a:ln>
                        <a:solidFill>
                          <a:srgbClr val="3D648C">
                            <a:alpha val="0"/>
                          </a:srgbClr>
                        </a:solidFill>
                      </a:ln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effectLst/>
                      <a:uLnTx/>
                      <a:uFillTx/>
                      <a:latin typeface="맑은 고딕" panose="020B0503020000020004" pitchFamily="50" charset="-127"/>
                      <a:ea typeface="맑은 고딕" panose="020B0503020000020004" pitchFamily="50" charset="-127"/>
                      <a:cs typeface="Segoe UI" panose="020B0502040204020203" pitchFamily="34" charset="0"/>
                    </a:rPr>
                    <a:t>Disk</a:t>
                  </a:r>
                </a:p>
              </p:txBody>
            </p:sp>
            <p:sp>
              <p:nvSpPr>
                <p:cNvPr id="117" name="Rectangle 141">
                  <a:extLst>
                    <a:ext uri="{FF2B5EF4-FFF2-40B4-BE49-F238E27FC236}">
                      <a16:creationId xmlns:a16="http://schemas.microsoft.com/office/drawing/2014/main" id="{AD031D3B-D25A-4211-8DD4-AD0103B09804}"/>
                    </a:ext>
                  </a:extLst>
                </p:cNvPr>
                <p:cNvSpPr/>
                <p:nvPr/>
              </p:nvSpPr>
              <p:spPr bwMode="auto">
                <a:xfrm>
                  <a:off x="8918498" y="8676510"/>
                  <a:ext cx="1512000" cy="828000"/>
                </a:xfrm>
                <a:prstGeom prst="rect">
                  <a:avLst/>
                </a:prstGeom>
                <a:solidFill>
                  <a:srgbClr val="F2F2F2"/>
                </a:solidFill>
                <a:ln w="3175" cap="flat" cmpd="sng" algn="ctr">
                  <a:solidFill>
                    <a:sysClr val="windowText" lastClr="000000">
                      <a:lumMod val="50000"/>
                      <a:lumOff val="50000"/>
                    </a:sysClr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25" tIns="9113" rIns="0" bIns="9113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453606" rtl="0" eaLnBrk="1" fontAlgn="base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ko-KR" altLang="en-US" sz="500" b="0" i="0" u="none" strike="noStrike" kern="0" cap="none" spc="0" normalizeH="0" baseline="0" noProof="0" dirty="0">
                      <a:ln>
                        <a:solidFill>
                          <a:srgbClr val="3D648C">
                            <a:alpha val="0"/>
                          </a:srgbClr>
                        </a:solidFill>
                      </a:ln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effectLst/>
                      <a:uLnTx/>
                      <a:uFillTx/>
                      <a:latin typeface="맑은 고딕" panose="020B0503020000020004" pitchFamily="50" charset="-127"/>
                      <a:ea typeface="맑은 고딕" panose="020B0503020000020004" pitchFamily="50" charset="-127"/>
                      <a:cs typeface="Segoe UI" panose="020B0502040204020203" pitchFamily="34" charset="0"/>
                    </a:rPr>
                    <a:t>아카이빙</a:t>
                  </a:r>
                  <a:r>
                    <a:rPr kumimoji="0" lang="en-US" altLang="ko-KR" sz="500" b="0" i="0" u="none" strike="noStrike" kern="0" cap="none" spc="0" normalizeH="0" baseline="0" noProof="0" dirty="0">
                      <a:ln>
                        <a:solidFill>
                          <a:srgbClr val="3D648C">
                            <a:alpha val="0"/>
                          </a:srgbClr>
                        </a:solidFill>
                      </a:ln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effectLst/>
                      <a:uLnTx/>
                      <a:uFillTx/>
                      <a:latin typeface="맑은 고딕" panose="020B0503020000020004" pitchFamily="50" charset="-127"/>
                      <a:ea typeface="맑은 고딕" panose="020B0503020000020004" pitchFamily="50" charset="-127"/>
                      <a:cs typeface="Segoe UI" panose="020B0502040204020203" pitchFamily="34" charset="0"/>
                    </a:rPr>
                    <a:t>/</a:t>
                  </a:r>
                  <a:r>
                    <a:rPr kumimoji="0" lang="ko-KR" altLang="en-US" sz="500" b="0" i="0" u="none" strike="noStrike" kern="0" cap="none" spc="0" normalizeH="0" baseline="0" noProof="0" dirty="0">
                      <a:ln>
                        <a:solidFill>
                          <a:srgbClr val="3D648C">
                            <a:alpha val="0"/>
                          </a:srgbClr>
                        </a:solidFill>
                      </a:ln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effectLst/>
                      <a:uLnTx/>
                      <a:uFillTx/>
                      <a:latin typeface="맑은 고딕" panose="020B0503020000020004" pitchFamily="50" charset="-127"/>
                      <a:ea typeface="맑은 고딕" panose="020B0503020000020004" pitchFamily="50" charset="-127"/>
                      <a:cs typeface="Segoe UI" panose="020B0502040204020203" pitchFamily="34" charset="0"/>
                    </a:rPr>
                    <a:t>백업</a:t>
                  </a:r>
                  <a:br>
                    <a:rPr kumimoji="0" lang="en-US" altLang="ko-KR" sz="500" b="0" i="0" u="none" strike="noStrike" kern="0" cap="none" spc="0" normalizeH="0" baseline="0" noProof="0" dirty="0">
                      <a:ln>
                        <a:solidFill>
                          <a:srgbClr val="3D648C">
                            <a:alpha val="0"/>
                          </a:srgbClr>
                        </a:solidFill>
                      </a:ln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effectLst/>
                      <a:uLnTx/>
                      <a:uFillTx/>
                      <a:latin typeface="맑은 고딕" panose="020B0503020000020004" pitchFamily="50" charset="-127"/>
                      <a:ea typeface="맑은 고딕" panose="020B0503020000020004" pitchFamily="50" charset="-127"/>
                      <a:cs typeface="Segoe UI" panose="020B0502040204020203" pitchFamily="34" charset="0"/>
                    </a:rPr>
                  </a:br>
                  <a:endParaRPr kumimoji="0" lang="en-US" altLang="ko-KR" sz="500" b="0" i="0" u="none" strike="noStrike" kern="0" cap="none" spc="0" normalizeH="0" baseline="0" noProof="0" dirty="0">
                    <a:ln>
                      <a:solidFill>
                        <a:srgbClr val="3D648C">
                          <a:alpha val="0"/>
                        </a:srgb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18" name="Rectangle 142">
                  <a:extLst>
                    <a:ext uri="{FF2B5EF4-FFF2-40B4-BE49-F238E27FC236}">
                      <a16:creationId xmlns:a16="http://schemas.microsoft.com/office/drawing/2014/main" id="{E7A7073D-7C04-45EF-BF4E-5068D6A6BA9E}"/>
                    </a:ext>
                  </a:extLst>
                </p:cNvPr>
                <p:cNvSpPr/>
                <p:nvPr/>
              </p:nvSpPr>
              <p:spPr bwMode="auto">
                <a:xfrm>
                  <a:off x="10483649" y="8676510"/>
                  <a:ext cx="1512000" cy="828000"/>
                </a:xfrm>
                <a:prstGeom prst="rect">
                  <a:avLst/>
                </a:prstGeom>
                <a:solidFill>
                  <a:srgbClr val="F2F2F2"/>
                </a:solidFill>
                <a:ln w="3175" cap="flat" cmpd="sng" algn="ctr">
                  <a:solidFill>
                    <a:sysClr val="windowText" lastClr="000000">
                      <a:lumMod val="50000"/>
                      <a:lumOff val="50000"/>
                    </a:sysClr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25" tIns="9113" rIns="0" bIns="9113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453606" rtl="0" eaLnBrk="1" fontAlgn="base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ko-KR" altLang="en-US" sz="500" b="0" i="0" u="none" strike="noStrike" kern="0" cap="none" spc="0" normalizeH="0" baseline="0" noProof="0" dirty="0">
                      <a:ln>
                        <a:solidFill>
                          <a:srgbClr val="3D648C">
                            <a:alpha val="0"/>
                          </a:srgbClr>
                        </a:solidFill>
                      </a:ln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effectLst/>
                      <a:uLnTx/>
                      <a:uFillTx/>
                      <a:latin typeface="맑은 고딕" panose="020B0503020000020004" pitchFamily="50" charset="-127"/>
                      <a:ea typeface="맑은 고딕" panose="020B0503020000020004" pitchFamily="50" charset="-127"/>
                      <a:cs typeface="Segoe UI" panose="020B0502040204020203" pitchFamily="34" charset="0"/>
                    </a:rPr>
                    <a:t>하이브리드저장소</a:t>
                  </a:r>
                  <a:endParaRPr kumimoji="0" lang="en-US" altLang="ko-KR" sz="500" b="0" i="0" u="none" strike="noStrike" kern="0" cap="none" spc="0" normalizeH="0" baseline="0" noProof="0" dirty="0">
                    <a:ln>
                      <a:solidFill>
                        <a:srgbClr val="3D648C">
                          <a:alpha val="0"/>
                        </a:srgb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19" name="Rectangle 143">
                  <a:extLst>
                    <a:ext uri="{FF2B5EF4-FFF2-40B4-BE49-F238E27FC236}">
                      <a16:creationId xmlns:a16="http://schemas.microsoft.com/office/drawing/2014/main" id="{92A0FBCF-FA5C-44D8-8F9C-28D2589EB543}"/>
                    </a:ext>
                  </a:extLst>
                </p:cNvPr>
                <p:cNvSpPr/>
                <p:nvPr/>
              </p:nvSpPr>
              <p:spPr bwMode="auto">
                <a:xfrm>
                  <a:off x="12046301" y="8676510"/>
                  <a:ext cx="1512000" cy="828000"/>
                </a:xfrm>
                <a:prstGeom prst="rect">
                  <a:avLst/>
                </a:prstGeom>
                <a:solidFill>
                  <a:srgbClr val="F2F2F2"/>
                </a:solidFill>
                <a:ln w="3175" cap="flat" cmpd="sng" algn="ctr">
                  <a:solidFill>
                    <a:sysClr val="windowText" lastClr="000000">
                      <a:lumMod val="50000"/>
                      <a:lumOff val="50000"/>
                    </a:sysClr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25" tIns="9113" rIns="0" bIns="9113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453606" rtl="0" eaLnBrk="1" fontAlgn="base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ko-KR" altLang="en-US" sz="500" b="0" i="0" u="none" strike="noStrike" kern="0" cap="none" spc="0" normalizeH="0" baseline="0" noProof="0" dirty="0">
                      <a:ln>
                        <a:solidFill>
                          <a:srgbClr val="3D648C">
                            <a:alpha val="0"/>
                          </a:srgbClr>
                        </a:solidFill>
                      </a:ln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effectLst/>
                      <a:uLnTx/>
                      <a:uFillTx/>
                      <a:latin typeface="맑은 고딕" panose="020B0503020000020004" pitchFamily="50" charset="-127"/>
                      <a:ea typeface="맑은 고딕" panose="020B0503020000020004" pitchFamily="50" charset="-127"/>
                      <a:cs typeface="Segoe UI" panose="020B0502040204020203" pitchFamily="34" charset="0"/>
                    </a:rPr>
                    <a:t>데이터 이관</a:t>
                  </a:r>
                  <a:endParaRPr kumimoji="0" lang="en-US" altLang="ko-KR" sz="500" b="0" i="0" u="none" strike="noStrike" kern="0" cap="none" spc="0" normalizeH="0" baseline="0" noProof="0" dirty="0">
                    <a:ln>
                      <a:solidFill>
                        <a:srgbClr val="3D648C">
                          <a:alpha val="0"/>
                        </a:srgb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20" name="Rectangle 144">
                  <a:extLst>
                    <a:ext uri="{FF2B5EF4-FFF2-40B4-BE49-F238E27FC236}">
                      <a16:creationId xmlns:a16="http://schemas.microsoft.com/office/drawing/2014/main" id="{36302187-D82F-4271-ADA7-9EBD1D1C2EFF}"/>
                    </a:ext>
                  </a:extLst>
                </p:cNvPr>
                <p:cNvSpPr/>
                <p:nvPr/>
              </p:nvSpPr>
              <p:spPr>
                <a:xfrm>
                  <a:off x="8954498" y="8115515"/>
                  <a:ext cx="1440000" cy="360000"/>
                </a:xfrm>
                <a:prstGeom prst="rect">
                  <a:avLst/>
                </a:prstGeom>
                <a:solidFill>
                  <a:sysClr val="window" lastClr="FFFFFF"/>
                </a:solidFill>
                <a:ln w="3175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lIns="109350" tIns="0" rIns="0" bIns="0" rtlCol="0" anchor="ctr"/>
                <a:lstStyle/>
                <a:p>
                  <a:pPr marL="0" marR="0" lvl="0" indent="0" algn="ctr" defTabSz="23148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400" b="0" i="0" u="none" strike="noStrike" kern="0" cap="none" spc="0" normalizeH="0" baseline="0" noProof="0" dirty="0">
                      <a:ln>
                        <a:solidFill>
                          <a:prstClr val="black">
                            <a:lumMod val="50000"/>
                            <a:lumOff val="50000"/>
                            <a:alpha val="0"/>
                          </a:prstClr>
                        </a:solidFill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B0503020000020004" pitchFamily="50" charset="-127"/>
                      <a:ea typeface="맑은 고딕" panose="020B0503020000020004" pitchFamily="50" charset="-127"/>
                      <a:cs typeface="Segoe UI" panose="020B0502040204020203" pitchFamily="34" charset="0"/>
                    </a:rPr>
                    <a:t>File</a:t>
                  </a:r>
                </a:p>
              </p:txBody>
            </p:sp>
            <p:sp>
              <p:nvSpPr>
                <p:cNvPr id="121" name="Rectangle 145">
                  <a:extLst>
                    <a:ext uri="{FF2B5EF4-FFF2-40B4-BE49-F238E27FC236}">
                      <a16:creationId xmlns:a16="http://schemas.microsoft.com/office/drawing/2014/main" id="{DF41643D-5C14-4EFE-8342-534B56D9D748}"/>
                    </a:ext>
                  </a:extLst>
                </p:cNvPr>
                <p:cNvSpPr/>
                <p:nvPr/>
              </p:nvSpPr>
              <p:spPr>
                <a:xfrm>
                  <a:off x="10519649" y="8132507"/>
                  <a:ext cx="1440000" cy="360000"/>
                </a:xfrm>
                <a:prstGeom prst="rect">
                  <a:avLst/>
                </a:prstGeom>
                <a:solidFill>
                  <a:sysClr val="window" lastClr="FFFFFF"/>
                </a:solidFill>
                <a:ln w="3175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lIns="109350" tIns="0" rIns="0" bIns="0" rtlCol="0" anchor="ctr"/>
                <a:lstStyle/>
                <a:p>
                  <a:pPr marL="0" marR="0" lvl="0" indent="0" algn="ctr" defTabSz="23148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400" b="0" i="0" u="none" strike="noStrike" kern="0" cap="none" spc="0" normalizeH="0" baseline="0" noProof="0" dirty="0">
                      <a:ln>
                        <a:solidFill>
                          <a:prstClr val="black">
                            <a:lumMod val="50000"/>
                            <a:lumOff val="50000"/>
                            <a:alpha val="0"/>
                          </a:prstClr>
                        </a:solidFill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B0503020000020004" pitchFamily="50" charset="-127"/>
                      <a:ea typeface="맑은 고딕" panose="020B0503020000020004" pitchFamily="50" charset="-127"/>
                      <a:cs typeface="Segoe UI" panose="020B0502040204020203" pitchFamily="34" charset="0"/>
                    </a:rPr>
                    <a:t>Blob</a:t>
                  </a:r>
                </a:p>
              </p:txBody>
            </p:sp>
            <p:sp>
              <p:nvSpPr>
                <p:cNvPr id="122" name="Rectangle 146">
                  <a:extLst>
                    <a:ext uri="{FF2B5EF4-FFF2-40B4-BE49-F238E27FC236}">
                      <a16:creationId xmlns:a16="http://schemas.microsoft.com/office/drawing/2014/main" id="{86E84D73-4900-4B0F-8623-CF8B5478C095}"/>
                    </a:ext>
                  </a:extLst>
                </p:cNvPr>
                <p:cNvSpPr/>
                <p:nvPr/>
              </p:nvSpPr>
              <p:spPr>
                <a:xfrm>
                  <a:off x="8954498" y="9017522"/>
                  <a:ext cx="1440000" cy="360000"/>
                </a:xfrm>
                <a:prstGeom prst="rect">
                  <a:avLst/>
                </a:prstGeom>
                <a:solidFill>
                  <a:sysClr val="window" lastClr="FFFFFF"/>
                </a:solidFill>
                <a:ln w="3175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lIns="109350" tIns="0" rIns="0" bIns="0" rtlCol="0" anchor="ctr"/>
                <a:lstStyle/>
                <a:p>
                  <a:pPr marL="0" marR="0" lvl="0" indent="0" algn="ctr" defTabSz="23148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ko-KR" altLang="en-US" sz="400" b="0" i="0" u="none" strike="noStrike" kern="0" cap="none" spc="0" normalizeH="0" baseline="0" noProof="0" dirty="0">
                      <a:ln>
                        <a:solidFill>
                          <a:prstClr val="black">
                            <a:lumMod val="50000"/>
                            <a:lumOff val="50000"/>
                            <a:alpha val="0"/>
                          </a:prstClr>
                        </a:solidFill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B0503020000020004" pitchFamily="50" charset="-127"/>
                      <a:ea typeface="맑은 고딕" panose="020B0503020000020004" pitchFamily="50" charset="-127"/>
                      <a:cs typeface="Segoe UI" panose="020B0502040204020203" pitchFamily="34" charset="0"/>
                    </a:rPr>
                    <a:t>백업</a:t>
                  </a:r>
                  <a:endParaRPr kumimoji="0" lang="en-US" altLang="ko-KR" sz="400" b="0" i="0" u="none" strike="noStrike" kern="0" cap="none" spc="0" normalizeH="0" baseline="0" noProof="0" dirty="0">
                    <a:ln>
                      <a:solidFill>
                        <a:prstClr val="black">
                          <a:lumMod val="50000"/>
                          <a:lumOff val="50000"/>
                          <a:alpha val="0"/>
                        </a:prstClr>
                      </a:solidFill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23" name="Rectangle 147">
                  <a:extLst>
                    <a:ext uri="{FF2B5EF4-FFF2-40B4-BE49-F238E27FC236}">
                      <a16:creationId xmlns:a16="http://schemas.microsoft.com/office/drawing/2014/main" id="{DFD9F555-9C24-43A1-9F6A-2A138332EA8A}"/>
                    </a:ext>
                  </a:extLst>
                </p:cNvPr>
                <p:cNvSpPr/>
                <p:nvPr/>
              </p:nvSpPr>
              <p:spPr>
                <a:xfrm>
                  <a:off x="10519649" y="9034514"/>
                  <a:ext cx="1440000" cy="360000"/>
                </a:xfrm>
                <a:prstGeom prst="rect">
                  <a:avLst/>
                </a:prstGeom>
                <a:solidFill>
                  <a:sysClr val="window" lastClr="FFFFFF"/>
                </a:solidFill>
                <a:ln w="3175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lIns="109350" tIns="0" rIns="0" bIns="0" rtlCol="0" anchor="ctr"/>
                <a:lstStyle/>
                <a:p>
                  <a:pPr marL="0" marR="0" lvl="0" indent="0" algn="ctr" defTabSz="23148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ko-KR" altLang="en-US" sz="400" b="0" i="0" u="none" strike="noStrike" kern="0" cap="none" spc="0" normalizeH="0" baseline="0" noProof="0" dirty="0">
                      <a:ln>
                        <a:solidFill>
                          <a:prstClr val="black">
                            <a:lumMod val="50000"/>
                            <a:lumOff val="50000"/>
                            <a:alpha val="0"/>
                          </a:prstClr>
                        </a:solidFill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B0503020000020004" pitchFamily="50" charset="-127"/>
                      <a:ea typeface="맑은 고딕" panose="020B0503020000020004" pitchFamily="50" charset="-127"/>
                      <a:cs typeface="Segoe UI" panose="020B0502040204020203" pitchFamily="34" charset="0"/>
                    </a:rPr>
                    <a:t>스토어심플</a:t>
                  </a:r>
                  <a:endParaRPr kumimoji="0" lang="en-US" altLang="ko-KR" sz="400" b="0" i="0" u="none" strike="noStrike" kern="0" cap="none" spc="0" normalizeH="0" baseline="0" noProof="0" dirty="0">
                    <a:ln>
                      <a:solidFill>
                        <a:prstClr val="black">
                          <a:lumMod val="50000"/>
                          <a:lumOff val="50000"/>
                          <a:alpha val="0"/>
                        </a:prstClr>
                      </a:solidFill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24" name="Rectangle 148">
                  <a:extLst>
                    <a:ext uri="{FF2B5EF4-FFF2-40B4-BE49-F238E27FC236}">
                      <a16:creationId xmlns:a16="http://schemas.microsoft.com/office/drawing/2014/main" id="{ED99647A-010F-4CE2-8F95-605711687D28}"/>
                    </a:ext>
                  </a:extLst>
                </p:cNvPr>
                <p:cNvSpPr/>
                <p:nvPr/>
              </p:nvSpPr>
              <p:spPr>
                <a:xfrm>
                  <a:off x="12082301" y="9033342"/>
                  <a:ext cx="1440000" cy="360000"/>
                </a:xfrm>
                <a:prstGeom prst="rect">
                  <a:avLst/>
                </a:prstGeom>
                <a:solidFill>
                  <a:sysClr val="window" lastClr="FFFFFF"/>
                </a:solidFill>
                <a:ln w="3175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algn="ctr" defTabSz="23148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400" b="0" i="0" u="none" strike="noStrike" kern="0" cap="none" spc="0" normalizeH="0" baseline="0" noProof="0" dirty="0">
                      <a:ln>
                        <a:solidFill>
                          <a:prstClr val="black">
                            <a:lumMod val="50000"/>
                            <a:lumOff val="50000"/>
                            <a:alpha val="0"/>
                          </a:prstClr>
                        </a:solidFill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B0503020000020004" pitchFamily="50" charset="-127"/>
                      <a:ea typeface="맑은 고딕" panose="020B0503020000020004" pitchFamily="50" charset="-127"/>
                      <a:cs typeface="Segoe UI" panose="020B0502040204020203" pitchFamily="34" charset="0"/>
                    </a:rPr>
                    <a:t>Import/Export</a:t>
                  </a:r>
                </a:p>
              </p:txBody>
            </p:sp>
            <p:pic>
              <p:nvPicPr>
                <p:cNvPr id="125" name="Picture 149">
                  <a:extLst>
                    <a:ext uri="{FF2B5EF4-FFF2-40B4-BE49-F238E27FC236}">
                      <a16:creationId xmlns:a16="http://schemas.microsoft.com/office/drawing/2014/main" id="{934BA65E-29C4-4D2A-8693-2B18D8628FC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10640751" y="9078934"/>
                  <a:ext cx="302148" cy="267991"/>
                </a:xfrm>
                <a:prstGeom prst="rect">
                  <a:avLst/>
                </a:prstGeom>
              </p:spPr>
            </p:pic>
            <p:pic>
              <p:nvPicPr>
                <p:cNvPr id="126" name="Picture 150">
                  <a:extLst>
                    <a:ext uri="{FF2B5EF4-FFF2-40B4-BE49-F238E27FC236}">
                      <a16:creationId xmlns:a16="http://schemas.microsoft.com/office/drawing/2014/main" id="{2F4A3B3F-73BE-4AA7-8E29-3C564B76366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9089302" y="9069749"/>
                  <a:ext cx="289575" cy="257760"/>
                </a:xfrm>
                <a:prstGeom prst="rect">
                  <a:avLst/>
                </a:prstGeom>
              </p:spPr>
            </p:pic>
            <p:pic>
              <p:nvPicPr>
                <p:cNvPr id="127" name="Picture 151">
                  <a:extLst>
                    <a:ext uri="{FF2B5EF4-FFF2-40B4-BE49-F238E27FC236}">
                      <a16:creationId xmlns:a16="http://schemas.microsoft.com/office/drawing/2014/main" id="{C70B648A-E736-4259-8C3D-085A0A7CDCB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9064781" y="8161951"/>
                  <a:ext cx="314095" cy="275218"/>
                </a:xfrm>
                <a:prstGeom prst="rect">
                  <a:avLst/>
                </a:prstGeom>
              </p:spPr>
            </p:pic>
            <p:pic>
              <p:nvPicPr>
                <p:cNvPr id="128" name="Picture 152">
                  <a:extLst>
                    <a:ext uri="{FF2B5EF4-FFF2-40B4-BE49-F238E27FC236}">
                      <a16:creationId xmlns:a16="http://schemas.microsoft.com/office/drawing/2014/main" id="{6F3780DA-0617-49B3-84E2-FDE24C99D52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0648949" y="8189732"/>
                  <a:ext cx="293949" cy="261654"/>
                </a:xfrm>
                <a:prstGeom prst="rect">
                  <a:avLst/>
                </a:prstGeom>
              </p:spPr>
            </p:pic>
            <p:sp>
              <p:nvSpPr>
                <p:cNvPr id="129" name="Rectangle 153">
                  <a:extLst>
                    <a:ext uri="{FF2B5EF4-FFF2-40B4-BE49-F238E27FC236}">
                      <a16:creationId xmlns:a16="http://schemas.microsoft.com/office/drawing/2014/main" id="{190874A4-05F0-48A2-8869-5B9944291318}"/>
                    </a:ext>
                  </a:extLst>
                </p:cNvPr>
                <p:cNvSpPr/>
                <p:nvPr/>
              </p:nvSpPr>
              <p:spPr>
                <a:xfrm>
                  <a:off x="12082302" y="8353320"/>
                  <a:ext cx="1439999" cy="287999"/>
                </a:xfrm>
                <a:prstGeom prst="rect">
                  <a:avLst/>
                </a:prstGeom>
                <a:solidFill>
                  <a:sysClr val="window" lastClr="FFFFFF"/>
                </a:solidFill>
                <a:ln w="3175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lIns="109350" tIns="0" rIns="0" bIns="0" rtlCol="0" anchor="ctr"/>
                <a:lstStyle/>
                <a:p>
                  <a:pPr marL="0" marR="0" lvl="0" indent="0" algn="ctr" defTabSz="23148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400" b="0" i="0" u="none" strike="noStrike" kern="0" cap="none" spc="0" normalizeH="0" baseline="0" noProof="0" dirty="0">
                      <a:ln>
                        <a:solidFill>
                          <a:prstClr val="black">
                            <a:lumMod val="50000"/>
                            <a:lumOff val="50000"/>
                            <a:alpha val="0"/>
                          </a:prstClr>
                        </a:solidFill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B0503020000020004" pitchFamily="50" charset="-127"/>
                      <a:ea typeface="맑은 고딕" panose="020B0503020000020004" pitchFamily="50" charset="-127"/>
                      <a:cs typeface="Segoe UI" panose="020B0502040204020203" pitchFamily="34" charset="0"/>
                    </a:rPr>
                    <a:t>Premium Disk</a:t>
                  </a:r>
                </a:p>
              </p:txBody>
            </p:sp>
            <p:sp>
              <p:nvSpPr>
                <p:cNvPr id="130" name="Rectangle 154">
                  <a:extLst>
                    <a:ext uri="{FF2B5EF4-FFF2-40B4-BE49-F238E27FC236}">
                      <a16:creationId xmlns:a16="http://schemas.microsoft.com/office/drawing/2014/main" id="{28FAC3AC-A585-4834-A8D3-A573E87ED510}"/>
                    </a:ext>
                  </a:extLst>
                </p:cNvPr>
                <p:cNvSpPr/>
                <p:nvPr/>
              </p:nvSpPr>
              <p:spPr>
                <a:xfrm>
                  <a:off x="12082302" y="8042319"/>
                  <a:ext cx="1439999" cy="287999"/>
                </a:xfrm>
                <a:prstGeom prst="rect">
                  <a:avLst/>
                </a:prstGeom>
                <a:solidFill>
                  <a:sysClr val="window" lastClr="FFFFFF"/>
                </a:solidFill>
                <a:ln w="3175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lIns="109350" tIns="0" rIns="0" bIns="0" rtlCol="0" anchor="ctr"/>
                <a:lstStyle/>
                <a:p>
                  <a:pPr marL="0" marR="0" lvl="0" indent="0" algn="ctr" defTabSz="23148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400" b="0" i="0" u="none" strike="noStrike" kern="0" cap="none" spc="0" normalizeH="0" baseline="0" noProof="0" dirty="0">
                      <a:ln>
                        <a:solidFill>
                          <a:prstClr val="black">
                            <a:lumMod val="50000"/>
                            <a:lumOff val="50000"/>
                            <a:alpha val="0"/>
                          </a:prstClr>
                        </a:solidFill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B0503020000020004" pitchFamily="50" charset="-127"/>
                      <a:ea typeface="맑은 고딕" panose="020B0503020000020004" pitchFamily="50" charset="-127"/>
                      <a:cs typeface="Segoe UI" panose="020B0502040204020203" pitchFamily="34" charset="0"/>
                    </a:rPr>
                    <a:t>Standard Disk</a:t>
                  </a:r>
                </a:p>
              </p:txBody>
            </p:sp>
            <p:pic>
              <p:nvPicPr>
                <p:cNvPr id="131" name="Picture 155">
                  <a:extLst>
                    <a:ext uri="{FF2B5EF4-FFF2-40B4-BE49-F238E27FC236}">
                      <a16:creationId xmlns:a16="http://schemas.microsoft.com/office/drawing/2014/main" id="{2A531125-14D7-4071-BE04-4B2196B7389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12212335" y="8073296"/>
                  <a:ext cx="205115" cy="245678"/>
                </a:xfrm>
                <a:prstGeom prst="rect">
                  <a:avLst/>
                </a:prstGeom>
              </p:spPr>
            </p:pic>
            <p:pic>
              <p:nvPicPr>
                <p:cNvPr id="132" name="Picture 156">
                  <a:extLst>
                    <a:ext uri="{FF2B5EF4-FFF2-40B4-BE49-F238E27FC236}">
                      <a16:creationId xmlns:a16="http://schemas.microsoft.com/office/drawing/2014/main" id="{45A99BB1-25C3-4ED4-936D-8FA9AAAB0FE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12215390" y="8381439"/>
                  <a:ext cx="205115" cy="245678"/>
                </a:xfrm>
                <a:prstGeom prst="rect">
                  <a:avLst/>
                </a:prstGeom>
              </p:spPr>
            </p:pic>
            <p:sp>
              <p:nvSpPr>
                <p:cNvPr id="133" name="Rectangle 157">
                  <a:extLst>
                    <a:ext uri="{FF2B5EF4-FFF2-40B4-BE49-F238E27FC236}">
                      <a16:creationId xmlns:a16="http://schemas.microsoft.com/office/drawing/2014/main" id="{4BE924AB-C2A8-4BB8-963B-9EB92BD1C290}"/>
                    </a:ext>
                  </a:extLst>
                </p:cNvPr>
                <p:cNvSpPr/>
                <p:nvPr/>
              </p:nvSpPr>
              <p:spPr bwMode="auto">
                <a:xfrm>
                  <a:off x="4218708" y="6452617"/>
                  <a:ext cx="1512000" cy="828000"/>
                </a:xfrm>
                <a:prstGeom prst="rect">
                  <a:avLst/>
                </a:prstGeom>
                <a:solidFill>
                  <a:srgbClr val="F2F2F2"/>
                </a:solidFill>
                <a:ln w="3175" cap="flat" cmpd="sng" algn="ctr">
                  <a:solidFill>
                    <a:sysClr val="windowText" lastClr="000000">
                      <a:lumMod val="50000"/>
                      <a:lumOff val="50000"/>
                    </a:sysClr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25" tIns="9113" rIns="0" bIns="9113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453606" rtl="0" eaLnBrk="1" fontAlgn="base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500" b="0" i="0" u="none" strike="noStrike" kern="0" cap="none" spc="0" normalizeH="0" baseline="0" noProof="0" dirty="0">
                      <a:ln>
                        <a:solidFill>
                          <a:srgbClr val="3D648C">
                            <a:alpha val="0"/>
                          </a:srgbClr>
                        </a:solidFill>
                      </a:ln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effectLst/>
                      <a:uLnTx/>
                      <a:uFillTx/>
                      <a:latin typeface="맑은 고딕" panose="020B0503020000020004" pitchFamily="50" charset="-127"/>
                      <a:ea typeface="맑은 고딕" panose="020B0503020000020004" pitchFamily="50" charset="-127"/>
                      <a:cs typeface="Segoe UI" panose="020B0502040204020203" pitchFamily="34" charset="0"/>
                    </a:rPr>
                    <a:t>RDB</a:t>
                  </a:r>
                </a:p>
              </p:txBody>
            </p:sp>
            <p:sp>
              <p:nvSpPr>
                <p:cNvPr id="134" name="Rectangle 158">
                  <a:extLst>
                    <a:ext uri="{FF2B5EF4-FFF2-40B4-BE49-F238E27FC236}">
                      <a16:creationId xmlns:a16="http://schemas.microsoft.com/office/drawing/2014/main" id="{99B5C21B-642D-4875-807E-AAB0D036630A}"/>
                    </a:ext>
                  </a:extLst>
                </p:cNvPr>
                <p:cNvSpPr/>
                <p:nvPr/>
              </p:nvSpPr>
              <p:spPr bwMode="auto">
                <a:xfrm>
                  <a:off x="5783859" y="6452617"/>
                  <a:ext cx="1512000" cy="828000"/>
                </a:xfrm>
                <a:prstGeom prst="rect">
                  <a:avLst/>
                </a:prstGeom>
                <a:solidFill>
                  <a:srgbClr val="F2F2F2"/>
                </a:solidFill>
                <a:ln w="3175" cap="flat" cmpd="sng" algn="ctr">
                  <a:solidFill>
                    <a:sysClr val="windowText" lastClr="000000">
                      <a:lumMod val="50000"/>
                      <a:lumOff val="50000"/>
                    </a:sysClr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25" tIns="9113" rIns="0" bIns="9113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453606" rtl="0" eaLnBrk="1" fontAlgn="base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500" b="0" i="0" u="none" strike="noStrike" kern="0" cap="none" spc="0" normalizeH="0" baseline="0" noProof="0" dirty="0">
                      <a:ln>
                        <a:solidFill>
                          <a:srgbClr val="3D648C">
                            <a:alpha val="0"/>
                          </a:srgbClr>
                        </a:solidFill>
                      </a:ln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effectLst/>
                      <a:uLnTx/>
                      <a:uFillTx/>
                      <a:latin typeface="맑은 고딕" panose="020B0503020000020004" pitchFamily="50" charset="-127"/>
                      <a:ea typeface="맑은 고딕" panose="020B0503020000020004" pitchFamily="50" charset="-127"/>
                      <a:cs typeface="Segoe UI" panose="020B0502040204020203" pitchFamily="34" charset="0"/>
                    </a:rPr>
                    <a:t>NoSQL</a:t>
                  </a:r>
                </a:p>
              </p:txBody>
            </p:sp>
            <p:sp>
              <p:nvSpPr>
                <p:cNvPr id="135" name="Rectangle 159">
                  <a:extLst>
                    <a:ext uri="{FF2B5EF4-FFF2-40B4-BE49-F238E27FC236}">
                      <a16:creationId xmlns:a16="http://schemas.microsoft.com/office/drawing/2014/main" id="{0EBE6528-7F0E-4606-969D-67D8590E158D}"/>
                    </a:ext>
                  </a:extLst>
                </p:cNvPr>
                <p:cNvSpPr/>
                <p:nvPr/>
              </p:nvSpPr>
              <p:spPr bwMode="auto">
                <a:xfrm>
                  <a:off x="7346512" y="6452618"/>
                  <a:ext cx="1512000" cy="828000"/>
                </a:xfrm>
                <a:prstGeom prst="rect">
                  <a:avLst/>
                </a:prstGeom>
                <a:solidFill>
                  <a:srgbClr val="F2F2F2"/>
                </a:solidFill>
                <a:ln w="3175" cap="flat" cmpd="sng" algn="ctr">
                  <a:solidFill>
                    <a:sysClr val="windowText" lastClr="000000">
                      <a:lumMod val="50000"/>
                      <a:lumOff val="50000"/>
                    </a:sysClr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25" tIns="9113" rIns="0" bIns="9113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453606" rtl="0" eaLnBrk="1" fontAlgn="base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500" b="0" i="0" u="none" strike="noStrike" kern="0" cap="none" spc="0" normalizeH="0" baseline="0" noProof="0" dirty="0">
                      <a:ln>
                        <a:solidFill>
                          <a:srgbClr val="3D648C">
                            <a:alpha val="0"/>
                          </a:srgbClr>
                        </a:solidFill>
                      </a:ln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effectLst/>
                      <a:uLnTx/>
                      <a:uFillTx/>
                      <a:latin typeface="맑은 고딕" panose="020B0503020000020004" pitchFamily="50" charset="-127"/>
                      <a:ea typeface="맑은 고딕" panose="020B0503020000020004" pitchFamily="50" charset="-127"/>
                      <a:cs typeface="Segoe UI" panose="020B0502040204020203" pitchFamily="34" charset="0"/>
                    </a:rPr>
                    <a:t>DW</a:t>
                  </a:r>
                </a:p>
              </p:txBody>
            </p:sp>
            <p:sp>
              <p:nvSpPr>
                <p:cNvPr id="136" name="Rectangle 160">
                  <a:extLst>
                    <a:ext uri="{FF2B5EF4-FFF2-40B4-BE49-F238E27FC236}">
                      <a16:creationId xmlns:a16="http://schemas.microsoft.com/office/drawing/2014/main" id="{847CB4AE-C1ED-4811-A260-7EFD3D2ED23E}"/>
                    </a:ext>
                  </a:extLst>
                </p:cNvPr>
                <p:cNvSpPr/>
                <p:nvPr/>
              </p:nvSpPr>
              <p:spPr bwMode="auto">
                <a:xfrm>
                  <a:off x="8918498" y="6459549"/>
                  <a:ext cx="1512000" cy="828000"/>
                </a:xfrm>
                <a:prstGeom prst="rect">
                  <a:avLst/>
                </a:prstGeom>
                <a:solidFill>
                  <a:srgbClr val="F2F2F2"/>
                </a:solidFill>
                <a:ln w="3175" cap="flat" cmpd="sng" algn="ctr">
                  <a:solidFill>
                    <a:sysClr val="windowText" lastClr="000000">
                      <a:lumMod val="50000"/>
                      <a:lumOff val="50000"/>
                    </a:sysClr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25" tIns="9113" rIns="0" bIns="9113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453606" rtl="0" eaLnBrk="1" fontAlgn="base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ko-KR" altLang="en-US" sz="500" b="0" i="0" u="none" strike="noStrike" kern="0" cap="none" spc="0" normalizeH="0" baseline="0" noProof="0" dirty="0">
                      <a:ln>
                        <a:solidFill>
                          <a:srgbClr val="3D648C">
                            <a:alpha val="0"/>
                          </a:srgbClr>
                        </a:solidFill>
                      </a:ln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effectLst/>
                      <a:uLnTx/>
                      <a:uFillTx/>
                      <a:latin typeface="맑은 고딕" panose="020B0503020000020004" pitchFamily="50" charset="-127"/>
                      <a:ea typeface="맑은 고딕" panose="020B0503020000020004" pitchFamily="50" charset="-127"/>
                      <a:cs typeface="Segoe UI" panose="020B0502040204020203" pitchFamily="34" charset="0"/>
                    </a:rPr>
                    <a:t>테이블저장소</a:t>
                  </a:r>
                  <a:endParaRPr kumimoji="0" lang="en-US" altLang="ko-KR" sz="500" b="0" i="0" u="none" strike="noStrike" kern="0" cap="none" spc="0" normalizeH="0" baseline="0" noProof="0" dirty="0">
                    <a:ln>
                      <a:solidFill>
                        <a:srgbClr val="3D648C">
                          <a:alpha val="0"/>
                        </a:srgb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37" name="Rectangle 161">
                  <a:extLst>
                    <a:ext uri="{FF2B5EF4-FFF2-40B4-BE49-F238E27FC236}">
                      <a16:creationId xmlns:a16="http://schemas.microsoft.com/office/drawing/2014/main" id="{9FB5DB33-C54D-4218-B740-E3A08D5266DC}"/>
                    </a:ext>
                  </a:extLst>
                </p:cNvPr>
                <p:cNvSpPr/>
                <p:nvPr/>
              </p:nvSpPr>
              <p:spPr bwMode="auto">
                <a:xfrm>
                  <a:off x="10483649" y="6459549"/>
                  <a:ext cx="1512000" cy="828000"/>
                </a:xfrm>
                <a:prstGeom prst="rect">
                  <a:avLst/>
                </a:prstGeom>
                <a:solidFill>
                  <a:srgbClr val="F2F2F2"/>
                </a:solidFill>
                <a:ln w="3175" cap="flat" cmpd="sng" algn="ctr">
                  <a:solidFill>
                    <a:sysClr val="windowText" lastClr="000000">
                      <a:lumMod val="50000"/>
                      <a:lumOff val="50000"/>
                    </a:sysClr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25" tIns="9113" rIns="0" bIns="9113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453606" rtl="0" eaLnBrk="1" fontAlgn="base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ko-KR" altLang="en-US" sz="500" b="0" i="0" u="none" strike="noStrike" kern="0" cap="none" spc="0" normalizeH="0" baseline="0" noProof="0" dirty="0">
                      <a:ln>
                        <a:solidFill>
                          <a:srgbClr val="3D648C">
                            <a:alpha val="0"/>
                          </a:srgbClr>
                        </a:solidFill>
                      </a:ln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effectLst/>
                      <a:uLnTx/>
                      <a:uFillTx/>
                      <a:latin typeface="맑은 고딕" panose="020B0503020000020004" pitchFamily="50" charset="-127"/>
                      <a:ea typeface="맑은 고딕" panose="020B0503020000020004" pitchFamily="50" charset="-127"/>
                      <a:cs typeface="Segoe UI" panose="020B0502040204020203" pitchFamily="34" charset="0"/>
                    </a:rPr>
                    <a:t>캐쉬</a:t>
                  </a:r>
                  <a:endParaRPr kumimoji="0" lang="en-US" altLang="ko-KR" sz="500" b="0" i="0" u="none" strike="noStrike" kern="0" cap="none" spc="0" normalizeH="0" baseline="0" noProof="0" dirty="0">
                    <a:ln>
                      <a:solidFill>
                        <a:srgbClr val="3D648C">
                          <a:alpha val="0"/>
                        </a:srgb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38" name="Rectangle 162">
                  <a:extLst>
                    <a:ext uri="{FF2B5EF4-FFF2-40B4-BE49-F238E27FC236}">
                      <a16:creationId xmlns:a16="http://schemas.microsoft.com/office/drawing/2014/main" id="{9F7238E6-9A29-44F9-94F7-7603CDD0954F}"/>
                    </a:ext>
                  </a:extLst>
                </p:cNvPr>
                <p:cNvSpPr/>
                <p:nvPr/>
              </p:nvSpPr>
              <p:spPr bwMode="auto">
                <a:xfrm>
                  <a:off x="12046301" y="6459549"/>
                  <a:ext cx="1512000" cy="828000"/>
                </a:xfrm>
                <a:prstGeom prst="rect">
                  <a:avLst/>
                </a:prstGeom>
                <a:solidFill>
                  <a:srgbClr val="F2F2F2"/>
                </a:solidFill>
                <a:ln w="3175" cap="flat" cmpd="sng" algn="ctr">
                  <a:solidFill>
                    <a:sysClr val="windowText" lastClr="000000">
                      <a:lumMod val="50000"/>
                      <a:lumOff val="50000"/>
                    </a:sysClr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25" tIns="9113" rIns="0" bIns="9113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453606" rtl="0" eaLnBrk="1" fontAlgn="base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ko-KR" altLang="en-US" sz="500" b="0" i="0" u="none" strike="noStrike" kern="0" cap="none" spc="0" normalizeH="0" baseline="0" noProof="0" dirty="0">
                      <a:ln>
                        <a:solidFill>
                          <a:srgbClr val="3D648C">
                            <a:alpha val="0"/>
                          </a:srgbClr>
                        </a:solidFill>
                      </a:ln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effectLst/>
                      <a:uLnTx/>
                      <a:uFillTx/>
                      <a:latin typeface="맑은 고딕" panose="020B0503020000020004" pitchFamily="50" charset="-127"/>
                      <a:ea typeface="맑은 고딕" panose="020B0503020000020004" pitchFamily="50" charset="-127"/>
                      <a:cs typeface="Segoe UI" panose="020B0502040204020203" pitchFamily="34" charset="0"/>
                    </a:rPr>
                    <a:t>검색</a:t>
                  </a:r>
                  <a:endParaRPr kumimoji="0" lang="en-US" altLang="ko-KR" sz="500" b="0" i="0" u="none" strike="noStrike" kern="0" cap="none" spc="0" normalizeH="0" baseline="0" noProof="0" dirty="0">
                    <a:ln>
                      <a:solidFill>
                        <a:srgbClr val="3D648C">
                          <a:alpha val="0"/>
                        </a:srgb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39" name="Rectangle 163">
                  <a:extLst>
                    <a:ext uri="{FF2B5EF4-FFF2-40B4-BE49-F238E27FC236}">
                      <a16:creationId xmlns:a16="http://schemas.microsoft.com/office/drawing/2014/main" id="{25A4F67A-DEA6-4A65-9813-73524F397BDB}"/>
                    </a:ext>
                  </a:extLst>
                </p:cNvPr>
                <p:cNvSpPr/>
                <p:nvPr/>
              </p:nvSpPr>
              <p:spPr>
                <a:xfrm>
                  <a:off x="4254708" y="6767631"/>
                  <a:ext cx="1440000" cy="360000"/>
                </a:xfrm>
                <a:prstGeom prst="rect">
                  <a:avLst/>
                </a:prstGeom>
                <a:solidFill>
                  <a:sysClr val="window" lastClr="FFFFFF"/>
                </a:solidFill>
                <a:ln w="3175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lIns="109350" tIns="0" rIns="0" bIns="0" rtlCol="0" anchor="ctr"/>
                <a:lstStyle/>
                <a:p>
                  <a:pPr marL="0" marR="0" lvl="0" indent="0" algn="ctr" defTabSz="23148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400" b="0" i="0" u="none" strike="noStrike" kern="0" cap="none" spc="0" normalizeH="0" baseline="0" noProof="0" dirty="0">
                      <a:ln>
                        <a:solidFill>
                          <a:prstClr val="black">
                            <a:lumMod val="50000"/>
                            <a:lumOff val="50000"/>
                            <a:alpha val="0"/>
                          </a:prstClr>
                        </a:solidFill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B0503020000020004" pitchFamily="50" charset="-127"/>
                      <a:ea typeface="맑은 고딕" panose="020B0503020000020004" pitchFamily="50" charset="-127"/>
                      <a:cs typeface="Segoe UI" panose="020B0502040204020203" pitchFamily="34" charset="0"/>
                    </a:rPr>
                    <a:t>Azure </a:t>
                  </a:r>
                  <a:br>
                    <a:rPr kumimoji="0" lang="en-US" altLang="ko-KR" sz="400" b="0" i="0" u="none" strike="noStrike" kern="0" cap="none" spc="0" normalizeH="0" baseline="0" noProof="0" dirty="0">
                      <a:ln>
                        <a:solidFill>
                          <a:prstClr val="black">
                            <a:lumMod val="50000"/>
                            <a:lumOff val="50000"/>
                            <a:alpha val="0"/>
                          </a:prstClr>
                        </a:solidFill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B0503020000020004" pitchFamily="50" charset="-127"/>
                      <a:ea typeface="맑은 고딕" panose="020B0503020000020004" pitchFamily="50" charset="-127"/>
                      <a:cs typeface="Segoe UI" panose="020B0502040204020203" pitchFamily="34" charset="0"/>
                    </a:rPr>
                  </a:br>
                  <a:r>
                    <a:rPr kumimoji="0" lang="en-US" altLang="ko-KR" sz="400" b="0" i="0" u="none" strike="noStrike" kern="0" cap="none" spc="0" normalizeH="0" baseline="0" noProof="0" dirty="0">
                      <a:ln>
                        <a:solidFill>
                          <a:prstClr val="black">
                            <a:lumMod val="50000"/>
                            <a:lumOff val="50000"/>
                            <a:alpha val="0"/>
                          </a:prstClr>
                        </a:solidFill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B0503020000020004" pitchFamily="50" charset="-127"/>
                      <a:ea typeface="맑은 고딕" panose="020B0503020000020004" pitchFamily="50" charset="-127"/>
                      <a:cs typeface="Segoe UI" panose="020B0502040204020203" pitchFamily="34" charset="0"/>
                    </a:rPr>
                    <a:t>SQL Database</a:t>
                  </a:r>
                </a:p>
              </p:txBody>
            </p:sp>
            <p:sp>
              <p:nvSpPr>
                <p:cNvPr id="140" name="Rectangle 164">
                  <a:extLst>
                    <a:ext uri="{FF2B5EF4-FFF2-40B4-BE49-F238E27FC236}">
                      <a16:creationId xmlns:a16="http://schemas.microsoft.com/office/drawing/2014/main" id="{498B121D-0E6F-4A3A-B7CF-65298451067F}"/>
                    </a:ext>
                  </a:extLst>
                </p:cNvPr>
                <p:cNvSpPr/>
                <p:nvPr/>
              </p:nvSpPr>
              <p:spPr>
                <a:xfrm>
                  <a:off x="5819859" y="6784623"/>
                  <a:ext cx="1440000" cy="360000"/>
                </a:xfrm>
                <a:prstGeom prst="rect">
                  <a:avLst/>
                </a:prstGeom>
                <a:solidFill>
                  <a:sysClr val="window" lastClr="FFFFFF"/>
                </a:solidFill>
                <a:ln w="3175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lIns="109350" tIns="0" rIns="0" bIns="0" rtlCol="0" anchor="ctr"/>
                <a:lstStyle/>
                <a:p>
                  <a:pPr marL="0" marR="0" lvl="0" indent="0" algn="ctr" defTabSz="23148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400" b="0" i="0" u="none" strike="noStrike" kern="0" cap="none" spc="0" normalizeH="0" baseline="0" noProof="0" dirty="0" err="1">
                      <a:ln>
                        <a:solidFill>
                          <a:prstClr val="black">
                            <a:lumMod val="50000"/>
                            <a:lumOff val="50000"/>
                            <a:alpha val="0"/>
                          </a:prstClr>
                        </a:solidFill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B0503020000020004" pitchFamily="50" charset="-127"/>
                      <a:ea typeface="맑은 고딕" panose="020B0503020000020004" pitchFamily="50" charset="-127"/>
                      <a:cs typeface="Segoe UI" panose="020B0502040204020203" pitchFamily="34" charset="0"/>
                    </a:rPr>
                    <a:t>DocumentDB</a:t>
                  </a:r>
                  <a:endParaRPr kumimoji="0" lang="en-US" altLang="ko-KR" sz="400" b="0" i="0" u="none" strike="noStrike" kern="0" cap="none" spc="0" normalizeH="0" baseline="0" noProof="0" dirty="0">
                    <a:ln>
                      <a:solidFill>
                        <a:prstClr val="black">
                          <a:lumMod val="50000"/>
                          <a:lumOff val="50000"/>
                          <a:alpha val="0"/>
                        </a:prstClr>
                      </a:solidFill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41" name="Rectangle 165">
                  <a:extLst>
                    <a:ext uri="{FF2B5EF4-FFF2-40B4-BE49-F238E27FC236}">
                      <a16:creationId xmlns:a16="http://schemas.microsoft.com/office/drawing/2014/main" id="{2FE5F237-F95F-451A-9969-F304B3986715}"/>
                    </a:ext>
                  </a:extLst>
                </p:cNvPr>
                <p:cNvSpPr/>
                <p:nvPr/>
              </p:nvSpPr>
              <p:spPr>
                <a:xfrm>
                  <a:off x="7382511" y="6783451"/>
                  <a:ext cx="1440000" cy="360000"/>
                </a:xfrm>
                <a:prstGeom prst="rect">
                  <a:avLst/>
                </a:prstGeom>
                <a:solidFill>
                  <a:sysClr val="window" lastClr="FFFFFF"/>
                </a:solidFill>
                <a:ln w="3175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lIns="109350" tIns="0" rIns="0" bIns="0" rtlCol="0" anchor="ctr"/>
                <a:lstStyle/>
                <a:p>
                  <a:pPr marL="0" marR="0" lvl="0" indent="0" algn="ctr" defTabSz="23148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400" b="0" i="0" u="none" strike="noStrike" kern="0" cap="none" spc="0" normalizeH="0" baseline="0" noProof="0" dirty="0">
                      <a:ln>
                        <a:solidFill>
                          <a:prstClr val="black">
                            <a:lumMod val="50000"/>
                            <a:lumOff val="50000"/>
                            <a:alpha val="0"/>
                          </a:prstClr>
                        </a:solidFill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B0503020000020004" pitchFamily="50" charset="-127"/>
                      <a:ea typeface="맑은 고딕" panose="020B0503020000020004" pitchFamily="50" charset="-127"/>
                      <a:cs typeface="Segoe UI" panose="020B0502040204020203" pitchFamily="34" charset="0"/>
                    </a:rPr>
                    <a:t>SQL Data Warehouse</a:t>
                  </a:r>
                </a:p>
              </p:txBody>
            </p:sp>
            <p:sp>
              <p:nvSpPr>
                <p:cNvPr id="142" name="Rectangle 166">
                  <a:extLst>
                    <a:ext uri="{FF2B5EF4-FFF2-40B4-BE49-F238E27FC236}">
                      <a16:creationId xmlns:a16="http://schemas.microsoft.com/office/drawing/2014/main" id="{A8971E13-F7C6-4D0D-BD1A-BBDB3513578A}"/>
                    </a:ext>
                  </a:extLst>
                </p:cNvPr>
                <p:cNvSpPr/>
                <p:nvPr/>
              </p:nvSpPr>
              <p:spPr>
                <a:xfrm>
                  <a:off x="8954498" y="6800561"/>
                  <a:ext cx="1440000" cy="360000"/>
                </a:xfrm>
                <a:prstGeom prst="rect">
                  <a:avLst/>
                </a:prstGeom>
                <a:solidFill>
                  <a:sysClr val="window" lastClr="FFFFFF"/>
                </a:solidFill>
                <a:ln w="3175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lIns="109350" tIns="0" rIns="0" bIns="0" rtlCol="0" anchor="ctr"/>
                <a:lstStyle/>
                <a:p>
                  <a:pPr marL="0" marR="0" lvl="0" indent="0" algn="ctr" defTabSz="23148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ko-KR" altLang="en-US" sz="400" b="0" i="0" u="none" strike="noStrike" kern="0" cap="none" spc="0" normalizeH="0" baseline="0" noProof="0" dirty="0">
                      <a:ln>
                        <a:solidFill>
                          <a:prstClr val="black">
                            <a:lumMod val="50000"/>
                            <a:lumOff val="50000"/>
                            <a:alpha val="0"/>
                          </a:prstClr>
                        </a:solidFill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B0503020000020004" pitchFamily="50" charset="-127"/>
                      <a:ea typeface="맑은 고딕" panose="020B0503020000020004" pitchFamily="50" charset="-127"/>
                      <a:cs typeface="Segoe UI" panose="020B0502040204020203" pitchFamily="34" charset="0"/>
                    </a:rPr>
                    <a:t>테이블저장소</a:t>
                  </a:r>
                  <a:endParaRPr kumimoji="0" lang="en-US" altLang="ko-KR" sz="400" b="0" i="0" u="none" strike="noStrike" kern="0" cap="none" spc="0" normalizeH="0" baseline="0" noProof="0" dirty="0">
                    <a:ln>
                      <a:solidFill>
                        <a:prstClr val="black">
                          <a:lumMod val="50000"/>
                          <a:lumOff val="50000"/>
                          <a:alpha val="0"/>
                        </a:prstClr>
                      </a:solidFill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43" name="Rectangle 167">
                  <a:extLst>
                    <a:ext uri="{FF2B5EF4-FFF2-40B4-BE49-F238E27FC236}">
                      <a16:creationId xmlns:a16="http://schemas.microsoft.com/office/drawing/2014/main" id="{B71B4EC2-8E2E-4D61-BDF3-E119E415DC49}"/>
                    </a:ext>
                  </a:extLst>
                </p:cNvPr>
                <p:cNvSpPr/>
                <p:nvPr/>
              </p:nvSpPr>
              <p:spPr>
                <a:xfrm>
                  <a:off x="10519649" y="6817553"/>
                  <a:ext cx="1440000" cy="360000"/>
                </a:xfrm>
                <a:prstGeom prst="rect">
                  <a:avLst/>
                </a:prstGeom>
                <a:solidFill>
                  <a:sysClr val="window" lastClr="FFFFFF"/>
                </a:solidFill>
                <a:ln w="3175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lIns="109350" tIns="0" rIns="0" bIns="0" rtlCol="0" anchor="ctr"/>
                <a:lstStyle/>
                <a:p>
                  <a:pPr marL="0" marR="0" lvl="0" indent="0" algn="ctr" defTabSz="23148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400" b="0" i="0" u="none" strike="noStrike" kern="0" cap="none" spc="0" normalizeH="0" baseline="0" noProof="0" dirty="0" err="1">
                      <a:ln>
                        <a:solidFill>
                          <a:prstClr val="black">
                            <a:lumMod val="50000"/>
                            <a:lumOff val="50000"/>
                            <a:alpha val="0"/>
                          </a:prstClr>
                        </a:solidFill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B0503020000020004" pitchFamily="50" charset="-127"/>
                      <a:ea typeface="맑은 고딕" panose="020B0503020000020004" pitchFamily="50" charset="-127"/>
                      <a:cs typeface="Segoe UI" panose="020B0502040204020203" pitchFamily="34" charset="0"/>
                    </a:rPr>
                    <a:t>Redis</a:t>
                  </a:r>
                  <a:r>
                    <a:rPr kumimoji="0" lang="en-US" altLang="ko-KR" sz="400" b="0" i="0" u="none" strike="noStrike" kern="0" cap="none" spc="0" normalizeH="0" baseline="0" noProof="0" dirty="0">
                      <a:ln>
                        <a:solidFill>
                          <a:prstClr val="black">
                            <a:lumMod val="50000"/>
                            <a:lumOff val="50000"/>
                            <a:alpha val="0"/>
                          </a:prstClr>
                        </a:solidFill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B0503020000020004" pitchFamily="50" charset="-127"/>
                      <a:ea typeface="맑은 고딕" panose="020B0503020000020004" pitchFamily="50" charset="-127"/>
                      <a:cs typeface="Segoe UI" panose="020B0502040204020203" pitchFamily="34" charset="0"/>
                    </a:rPr>
                    <a:t> Cache</a:t>
                  </a:r>
                </a:p>
              </p:txBody>
            </p:sp>
            <p:sp>
              <p:nvSpPr>
                <p:cNvPr id="144" name="Rectangle 168">
                  <a:extLst>
                    <a:ext uri="{FF2B5EF4-FFF2-40B4-BE49-F238E27FC236}">
                      <a16:creationId xmlns:a16="http://schemas.microsoft.com/office/drawing/2014/main" id="{E8648FD2-6EED-48BE-AF10-A1793F97EC9D}"/>
                    </a:ext>
                  </a:extLst>
                </p:cNvPr>
                <p:cNvSpPr/>
                <p:nvPr/>
              </p:nvSpPr>
              <p:spPr>
                <a:xfrm>
                  <a:off x="12082301" y="6816381"/>
                  <a:ext cx="1440000" cy="360000"/>
                </a:xfrm>
                <a:prstGeom prst="rect">
                  <a:avLst/>
                </a:prstGeom>
                <a:solidFill>
                  <a:sysClr val="window" lastClr="FFFFFF"/>
                </a:solidFill>
                <a:ln w="3175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lIns="109350" tIns="0" rIns="0" bIns="0" rtlCol="0" anchor="ctr"/>
                <a:lstStyle/>
                <a:p>
                  <a:pPr marL="0" marR="0" lvl="0" indent="0" algn="ctr" defTabSz="23148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400" b="0" i="0" u="none" strike="noStrike" kern="0" cap="none" spc="0" normalizeH="0" baseline="0" noProof="0" dirty="0">
                      <a:ln>
                        <a:solidFill>
                          <a:prstClr val="black">
                            <a:lumMod val="50000"/>
                            <a:lumOff val="50000"/>
                            <a:alpha val="0"/>
                          </a:prstClr>
                        </a:solidFill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B0503020000020004" pitchFamily="50" charset="-127"/>
                      <a:ea typeface="맑은 고딕" panose="020B0503020000020004" pitchFamily="50" charset="-127"/>
                      <a:cs typeface="Segoe UI" panose="020B0502040204020203" pitchFamily="34" charset="0"/>
                    </a:rPr>
                    <a:t>Search</a:t>
                  </a:r>
                </a:p>
              </p:txBody>
            </p:sp>
            <p:pic>
              <p:nvPicPr>
                <p:cNvPr id="145" name="Picture 169">
                  <a:extLst>
                    <a:ext uri="{FF2B5EF4-FFF2-40B4-BE49-F238E27FC236}">
                      <a16:creationId xmlns:a16="http://schemas.microsoft.com/office/drawing/2014/main" id="{2D8D76DA-982A-438E-BB42-C8150C40E70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5911132" y="6817493"/>
                  <a:ext cx="232036" cy="294325"/>
                </a:xfrm>
                <a:prstGeom prst="rect">
                  <a:avLst/>
                </a:prstGeom>
              </p:spPr>
            </p:pic>
            <p:pic>
              <p:nvPicPr>
                <p:cNvPr id="146" name="Picture 170">
                  <a:extLst>
                    <a:ext uri="{FF2B5EF4-FFF2-40B4-BE49-F238E27FC236}">
                      <a16:creationId xmlns:a16="http://schemas.microsoft.com/office/drawing/2014/main" id="{2AEECDB9-5763-42AC-B4D8-DEFBD051A7F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7452691" y="6797204"/>
                  <a:ext cx="360826" cy="338126"/>
                </a:xfrm>
                <a:prstGeom prst="rect">
                  <a:avLst/>
                </a:prstGeom>
              </p:spPr>
            </p:pic>
            <p:pic>
              <p:nvPicPr>
                <p:cNvPr id="147" name="Picture 171">
                  <a:extLst>
                    <a:ext uri="{FF2B5EF4-FFF2-40B4-BE49-F238E27FC236}">
                      <a16:creationId xmlns:a16="http://schemas.microsoft.com/office/drawing/2014/main" id="{2534D2E5-A3C0-466E-A2EA-EE350113378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9025717" y="6827435"/>
                  <a:ext cx="335261" cy="297826"/>
                </a:xfrm>
                <a:prstGeom prst="rect">
                  <a:avLst/>
                </a:prstGeom>
              </p:spPr>
            </p:pic>
            <p:pic>
              <p:nvPicPr>
                <p:cNvPr id="148" name="Picture 172">
                  <a:extLst>
                    <a:ext uri="{FF2B5EF4-FFF2-40B4-BE49-F238E27FC236}">
                      <a16:creationId xmlns:a16="http://schemas.microsoft.com/office/drawing/2014/main" id="{3C6A8E88-9EF0-4677-89F1-F2B972F6EDA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12197414" y="6857433"/>
                  <a:ext cx="356016" cy="249072"/>
                </a:xfrm>
                <a:prstGeom prst="rect">
                  <a:avLst/>
                </a:prstGeom>
              </p:spPr>
            </p:pic>
            <p:pic>
              <p:nvPicPr>
                <p:cNvPr id="149" name="Picture 173">
                  <a:extLst>
                    <a:ext uri="{FF2B5EF4-FFF2-40B4-BE49-F238E27FC236}">
                      <a16:creationId xmlns:a16="http://schemas.microsoft.com/office/drawing/2014/main" id="{B8755C72-35BC-4005-BDD0-8689988310C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0625244" y="6843342"/>
                  <a:ext cx="293948" cy="323314"/>
                </a:xfrm>
                <a:prstGeom prst="rect">
                  <a:avLst/>
                </a:prstGeom>
              </p:spPr>
            </p:pic>
            <p:pic>
              <p:nvPicPr>
                <p:cNvPr id="150" name="Picture 174">
                  <a:extLst>
                    <a:ext uri="{FF2B5EF4-FFF2-40B4-BE49-F238E27FC236}">
                      <a16:creationId xmlns:a16="http://schemas.microsoft.com/office/drawing/2014/main" id="{5EA90EE6-751F-45B2-ABB9-4A2C7C0476E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4371550" y="6766657"/>
                  <a:ext cx="331617" cy="346731"/>
                </a:xfrm>
                <a:prstGeom prst="rect">
                  <a:avLst/>
                </a:prstGeom>
              </p:spPr>
            </p:pic>
            <p:pic>
              <p:nvPicPr>
                <p:cNvPr id="151" name="Picture 175">
                  <a:extLst>
                    <a:ext uri="{FF2B5EF4-FFF2-40B4-BE49-F238E27FC236}">
                      <a16:creationId xmlns:a16="http://schemas.microsoft.com/office/drawing/2014/main" id="{394E1FDE-8C69-4804-8062-C09A773F0A6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934007" y="6843342"/>
                  <a:ext cx="386100" cy="189293"/>
                </a:xfrm>
                <a:prstGeom prst="rect">
                  <a:avLst/>
                </a:prstGeom>
              </p:spPr>
            </p:pic>
            <p:sp>
              <p:nvSpPr>
                <p:cNvPr id="152" name="Rectangle 176">
                  <a:extLst>
                    <a:ext uri="{FF2B5EF4-FFF2-40B4-BE49-F238E27FC236}">
                      <a16:creationId xmlns:a16="http://schemas.microsoft.com/office/drawing/2014/main" id="{430B403C-44A8-4BF1-980C-9A14548F66CC}"/>
                    </a:ext>
                  </a:extLst>
                </p:cNvPr>
                <p:cNvSpPr/>
                <p:nvPr/>
              </p:nvSpPr>
              <p:spPr>
                <a:xfrm>
                  <a:off x="2415523" y="6775330"/>
                  <a:ext cx="1440000" cy="360000"/>
                </a:xfrm>
                <a:prstGeom prst="rect">
                  <a:avLst/>
                </a:prstGeom>
                <a:solidFill>
                  <a:sysClr val="window" lastClr="FFFFFF"/>
                </a:solidFill>
                <a:ln w="3175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lIns="109350" tIns="0" rIns="0" bIns="0" rtlCol="0" anchor="ctr"/>
                <a:lstStyle/>
                <a:p>
                  <a:pPr marL="0" marR="0" lvl="0" indent="0" algn="ctr" defTabSz="23148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ko-KR" altLang="en-US" sz="400" b="0" i="0" u="none" strike="noStrike" kern="0" cap="none" spc="0" normalizeH="0" baseline="0" noProof="0" dirty="0">
                      <a:ln>
                        <a:solidFill>
                          <a:prstClr val="black">
                            <a:lumMod val="50000"/>
                            <a:lumOff val="50000"/>
                            <a:alpha val="0"/>
                          </a:prstClr>
                        </a:solidFill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B0503020000020004" pitchFamily="50" charset="-127"/>
                      <a:ea typeface="맑은 고딕" panose="020B0503020000020004" pitchFamily="50" charset="-127"/>
                      <a:cs typeface="Segoe UI" panose="020B0502040204020203" pitchFamily="34" charset="0"/>
                    </a:rPr>
                    <a:t>미디어서비스</a:t>
                  </a:r>
                  <a:endParaRPr kumimoji="0" lang="en-US" altLang="ko-KR" sz="400" b="0" i="0" u="none" strike="noStrike" kern="0" cap="none" spc="0" normalizeH="0" baseline="0" noProof="0" dirty="0">
                    <a:ln>
                      <a:solidFill>
                        <a:prstClr val="black">
                          <a:lumMod val="50000"/>
                          <a:lumOff val="50000"/>
                          <a:alpha val="0"/>
                        </a:prstClr>
                      </a:solidFill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Segoe UI" panose="020B0502040204020203" pitchFamily="34" charset="0"/>
                  </a:endParaRPr>
                </a:p>
              </p:txBody>
            </p:sp>
            <p:pic>
              <p:nvPicPr>
                <p:cNvPr id="153" name="Picture 177">
                  <a:extLst>
                    <a:ext uri="{FF2B5EF4-FFF2-40B4-BE49-F238E27FC236}">
                      <a16:creationId xmlns:a16="http://schemas.microsoft.com/office/drawing/2014/main" id="{3430BC38-9F62-4CD5-8247-A23A6CA2B52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2509602" y="6811581"/>
                  <a:ext cx="267326" cy="294924"/>
                </a:xfrm>
                <a:prstGeom prst="rect">
                  <a:avLst/>
                </a:prstGeom>
              </p:spPr>
            </p:pic>
            <p:sp>
              <p:nvSpPr>
                <p:cNvPr id="154" name="Rectangle 178">
                  <a:extLst>
                    <a:ext uri="{FF2B5EF4-FFF2-40B4-BE49-F238E27FC236}">
                      <a16:creationId xmlns:a16="http://schemas.microsoft.com/office/drawing/2014/main" id="{05618EAC-0278-48C5-99D6-5671AF039BD3}"/>
                    </a:ext>
                  </a:extLst>
                </p:cNvPr>
                <p:cNvSpPr/>
                <p:nvPr/>
              </p:nvSpPr>
              <p:spPr>
                <a:xfrm>
                  <a:off x="785724" y="4760945"/>
                  <a:ext cx="1440000" cy="288000"/>
                </a:xfrm>
                <a:prstGeom prst="rect">
                  <a:avLst/>
                </a:prstGeom>
                <a:solidFill>
                  <a:sysClr val="window" lastClr="FFFFFF"/>
                </a:solidFill>
                <a:ln w="3175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lIns="109350" tIns="0" rIns="0" bIns="0" rtlCol="0" anchor="ctr"/>
                <a:lstStyle/>
                <a:p>
                  <a:pPr marL="0" marR="0" lvl="0" indent="0" algn="ctr" defTabSz="23148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ko-KR" altLang="en-US" sz="400" b="0" i="0" u="none" strike="noStrike" kern="0" cap="none" spc="0" normalizeH="0" baseline="0" noProof="0" dirty="0">
                      <a:ln>
                        <a:solidFill>
                          <a:prstClr val="black">
                            <a:lumMod val="50000"/>
                            <a:lumOff val="50000"/>
                            <a:alpha val="0"/>
                          </a:prstClr>
                        </a:solidFill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B0503020000020004" pitchFamily="50" charset="-127"/>
                      <a:ea typeface="맑은 고딕" panose="020B0503020000020004" pitchFamily="50" charset="-127"/>
                      <a:cs typeface="Segoe UI" panose="020B0502040204020203" pitchFamily="34" charset="0"/>
                    </a:rPr>
                    <a:t>데이터 레이크</a:t>
                  </a:r>
                  <a:endParaRPr kumimoji="0" lang="en-US" altLang="ko-KR" sz="400" b="0" i="0" u="none" strike="noStrike" kern="0" cap="none" spc="0" normalizeH="0" baseline="0" noProof="0" dirty="0">
                    <a:ln>
                      <a:solidFill>
                        <a:prstClr val="black">
                          <a:lumMod val="50000"/>
                          <a:lumOff val="50000"/>
                          <a:alpha val="0"/>
                        </a:prstClr>
                      </a:solidFill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55" name="Rectangle 179">
                  <a:extLst>
                    <a:ext uri="{FF2B5EF4-FFF2-40B4-BE49-F238E27FC236}">
                      <a16:creationId xmlns:a16="http://schemas.microsoft.com/office/drawing/2014/main" id="{4F479AE3-C926-42D5-B855-3FA33087B52E}"/>
                    </a:ext>
                  </a:extLst>
                </p:cNvPr>
                <p:cNvSpPr/>
                <p:nvPr/>
              </p:nvSpPr>
              <p:spPr>
                <a:xfrm>
                  <a:off x="785724" y="4449944"/>
                  <a:ext cx="1440000" cy="288000"/>
                </a:xfrm>
                <a:prstGeom prst="rect">
                  <a:avLst/>
                </a:prstGeom>
                <a:solidFill>
                  <a:sysClr val="window" lastClr="FFFFFF"/>
                </a:solidFill>
                <a:ln w="3175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lIns="109350" tIns="0" rIns="0" bIns="0" rtlCol="0" anchor="ctr"/>
                <a:lstStyle/>
                <a:p>
                  <a:pPr marL="0" marR="0" lvl="0" indent="0" algn="ctr" defTabSz="23148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ko-KR" altLang="en-US" sz="400" b="0" i="0" u="none" strike="noStrike" kern="0" cap="none" spc="0" normalizeH="0" baseline="0" noProof="0" dirty="0">
                      <a:ln>
                        <a:solidFill>
                          <a:prstClr val="black">
                            <a:lumMod val="50000"/>
                            <a:lumOff val="50000"/>
                            <a:alpha val="0"/>
                          </a:prstClr>
                        </a:solidFill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B0503020000020004" pitchFamily="50" charset="-127"/>
                      <a:ea typeface="맑은 고딕" panose="020B0503020000020004" pitchFamily="50" charset="-127"/>
                      <a:cs typeface="Segoe UI" panose="020B0502040204020203" pitchFamily="34" charset="0"/>
                    </a:rPr>
                    <a:t>스트림 분석</a:t>
                  </a:r>
                  <a:endParaRPr kumimoji="0" lang="en-US" altLang="ko-KR" sz="400" b="0" i="0" u="none" strike="noStrike" kern="0" cap="none" spc="0" normalizeH="0" baseline="0" noProof="0" dirty="0">
                    <a:ln>
                      <a:solidFill>
                        <a:prstClr val="black">
                          <a:lumMod val="50000"/>
                          <a:lumOff val="50000"/>
                          <a:alpha val="0"/>
                        </a:prstClr>
                      </a:solidFill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Segoe UI" panose="020B0502040204020203" pitchFamily="34" charset="0"/>
                  </a:endParaRPr>
                </a:p>
              </p:txBody>
            </p:sp>
            <p:pic>
              <p:nvPicPr>
                <p:cNvPr id="156" name="Picture 180">
                  <a:extLst>
                    <a:ext uri="{FF2B5EF4-FFF2-40B4-BE49-F238E27FC236}">
                      <a16:creationId xmlns:a16="http://schemas.microsoft.com/office/drawing/2014/main" id="{69700B7C-BCE3-408C-AFA5-BF64100AF7D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822168" y="4456293"/>
                  <a:ext cx="349903" cy="273870"/>
                </a:xfrm>
                <a:prstGeom prst="rect">
                  <a:avLst/>
                </a:prstGeom>
              </p:spPr>
            </p:pic>
            <p:pic>
              <p:nvPicPr>
                <p:cNvPr id="157" name="Picture 181">
                  <a:extLst>
                    <a:ext uri="{FF2B5EF4-FFF2-40B4-BE49-F238E27FC236}">
                      <a16:creationId xmlns:a16="http://schemas.microsoft.com/office/drawing/2014/main" id="{E69B0A68-29C0-439F-B0BD-CB0F3D22A4D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890440" y="4780076"/>
                  <a:ext cx="261970" cy="262336"/>
                </a:xfrm>
                <a:prstGeom prst="rect">
                  <a:avLst/>
                </a:prstGeom>
              </p:spPr>
            </p:pic>
            <p:pic>
              <p:nvPicPr>
                <p:cNvPr id="158" name="Picture 182">
                  <a:extLst>
                    <a:ext uri="{FF2B5EF4-FFF2-40B4-BE49-F238E27FC236}">
                      <a16:creationId xmlns:a16="http://schemas.microsoft.com/office/drawing/2014/main" id="{37FBF1DC-E9C6-4BCD-825F-317C5689B10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2444302" y="4620918"/>
                  <a:ext cx="405444" cy="300749"/>
                </a:xfrm>
                <a:prstGeom prst="rect">
                  <a:avLst/>
                </a:prstGeom>
              </p:spPr>
            </p:pic>
            <p:pic>
              <p:nvPicPr>
                <p:cNvPr id="159" name="Picture 183">
                  <a:extLst>
                    <a:ext uri="{FF2B5EF4-FFF2-40B4-BE49-F238E27FC236}">
                      <a16:creationId xmlns:a16="http://schemas.microsoft.com/office/drawing/2014/main" id="{3C1522ED-568B-4539-9FAD-FA8C4E5FBE2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4049728" y="4625044"/>
                  <a:ext cx="296208" cy="296623"/>
                </a:xfrm>
                <a:prstGeom prst="rect">
                  <a:avLst/>
                </a:prstGeom>
              </p:spPr>
            </p:pic>
            <p:pic>
              <p:nvPicPr>
                <p:cNvPr id="160" name="Picture 184">
                  <a:extLst>
                    <a:ext uri="{FF2B5EF4-FFF2-40B4-BE49-F238E27FC236}">
                      <a16:creationId xmlns:a16="http://schemas.microsoft.com/office/drawing/2014/main" id="{BD0DCA2C-4126-429E-B0D4-164A61A1A99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902651" y="5526770"/>
                  <a:ext cx="235593" cy="249533"/>
                </a:xfrm>
                <a:prstGeom prst="rect">
                  <a:avLst/>
                </a:prstGeom>
              </p:spPr>
            </p:pic>
            <p:pic>
              <p:nvPicPr>
                <p:cNvPr id="161" name="Picture 185">
                  <a:extLst>
                    <a:ext uri="{FF2B5EF4-FFF2-40B4-BE49-F238E27FC236}">
                      <a16:creationId xmlns:a16="http://schemas.microsoft.com/office/drawing/2014/main" id="{9275CD11-F296-4992-BC3F-452744F8CF8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2477464" y="5506389"/>
                  <a:ext cx="288514" cy="301932"/>
                </a:xfrm>
                <a:prstGeom prst="rect">
                  <a:avLst/>
                </a:prstGeom>
              </p:spPr>
            </p:pic>
            <p:pic>
              <p:nvPicPr>
                <p:cNvPr id="162" name="Picture 186">
                  <a:extLst>
                    <a:ext uri="{FF2B5EF4-FFF2-40B4-BE49-F238E27FC236}">
                      <a16:creationId xmlns:a16="http://schemas.microsoft.com/office/drawing/2014/main" id="{36486DF5-3D22-45AC-808F-751F04E310B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001987" y="5647167"/>
                  <a:ext cx="281531" cy="277898"/>
                </a:xfrm>
                <a:prstGeom prst="rect">
                  <a:avLst/>
                </a:prstGeom>
              </p:spPr>
            </p:pic>
            <p:pic>
              <p:nvPicPr>
                <p:cNvPr id="163" name="Picture 187">
                  <a:extLst>
                    <a:ext uri="{FF2B5EF4-FFF2-40B4-BE49-F238E27FC236}">
                      <a16:creationId xmlns:a16="http://schemas.microsoft.com/office/drawing/2014/main" id="{86D8B7A9-6C66-4222-AC43-7D93C727ECE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4005880" y="5348277"/>
                  <a:ext cx="269466" cy="273870"/>
                </a:xfrm>
                <a:prstGeom prst="rect">
                  <a:avLst/>
                </a:prstGeom>
              </p:spPr>
            </p:pic>
            <p:sp>
              <p:nvSpPr>
                <p:cNvPr id="164" name="Rounded Rectangle 713">
                  <a:extLst>
                    <a:ext uri="{FF2B5EF4-FFF2-40B4-BE49-F238E27FC236}">
                      <a16:creationId xmlns:a16="http://schemas.microsoft.com/office/drawing/2014/main" id="{DD95839C-9087-43B4-B9DC-2C30359DBE17}"/>
                    </a:ext>
                  </a:extLst>
                </p:cNvPr>
                <p:cNvSpPr/>
                <p:nvPr/>
              </p:nvSpPr>
              <p:spPr bwMode="auto">
                <a:xfrm>
                  <a:off x="12002704" y="2607283"/>
                  <a:ext cx="1610198" cy="1246329"/>
                </a:xfrm>
                <a:prstGeom prst="roundRect">
                  <a:avLst>
                    <a:gd name="adj" fmla="val 3711"/>
                  </a:avLst>
                </a:prstGeom>
                <a:solidFill>
                  <a:srgbClr val="F2F2F2"/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lIns="18225" tIns="9113" rIns="18225" bIns="9113" anchor="t"/>
                <a:lstStyle/>
                <a:p>
                  <a:pPr marL="0" marR="0" lvl="0" indent="0" algn="l" defTabSz="46296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ko-KR" altLang="en-US" sz="600" b="1" i="0" u="none" strike="noStrike" kern="0" cap="none" spc="0" normalizeH="0" baseline="0" noProof="0" dirty="0">
                      <a:ln>
                        <a:solidFill>
                          <a:prstClr val="black">
                            <a:alpha val="0"/>
                          </a:prstClr>
                        </a:solidFill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B0503020000020004" pitchFamily="50" charset="-127"/>
                      <a:ea typeface="맑은 고딕" panose="020B0503020000020004" pitchFamily="50" charset="-127"/>
                      <a:cs typeface="Segoe UI" panose="020B0502040204020203" pitchFamily="34" charset="0"/>
                    </a:rPr>
                    <a:t>개발 도구</a:t>
                  </a:r>
                  <a:endParaRPr kumimoji="0" lang="en-US" altLang="ko-KR" sz="400" b="1" i="0" u="none" strike="noStrike" kern="0" cap="none" spc="0" normalizeH="0" baseline="0" noProof="0" dirty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65" name="Rounded Rectangle 714">
                  <a:extLst>
                    <a:ext uri="{FF2B5EF4-FFF2-40B4-BE49-F238E27FC236}">
                      <a16:creationId xmlns:a16="http://schemas.microsoft.com/office/drawing/2014/main" id="{0566C59D-1D3D-44A5-95E4-DD6ACE31894D}"/>
                    </a:ext>
                  </a:extLst>
                </p:cNvPr>
                <p:cNvSpPr/>
                <p:nvPr/>
              </p:nvSpPr>
              <p:spPr bwMode="auto">
                <a:xfrm>
                  <a:off x="5534072" y="3902952"/>
                  <a:ext cx="8078829" cy="2160000"/>
                </a:xfrm>
                <a:prstGeom prst="roundRect">
                  <a:avLst>
                    <a:gd name="adj" fmla="val 1720"/>
                  </a:avLst>
                </a:prstGeom>
                <a:solidFill>
                  <a:srgbClr val="F2F2F2"/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lIns="18225" tIns="9113" rIns="18225" bIns="9113" anchor="t"/>
                <a:lstStyle/>
                <a:p>
                  <a:pPr marL="0" marR="0" lvl="0" indent="0" algn="l" defTabSz="46296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ko-KR" altLang="en-US" sz="600" b="1" i="0" u="none" strike="noStrike" kern="0" cap="none" spc="0" normalizeH="0" baseline="0" noProof="0" dirty="0">
                      <a:ln>
                        <a:solidFill>
                          <a:prstClr val="black">
                            <a:alpha val="0"/>
                          </a:prstClr>
                        </a:solidFill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B0503020000020004" pitchFamily="50" charset="-127"/>
                      <a:ea typeface="맑은 고딕" panose="020B0503020000020004" pitchFamily="50" charset="-127"/>
                      <a:cs typeface="Segoe UI" panose="020B0502040204020203" pitchFamily="34" charset="0"/>
                    </a:rPr>
                    <a:t>어플리케이션 서비스 </a:t>
                  </a:r>
                  <a:r>
                    <a:rPr kumimoji="0" lang="en-US" altLang="ko-KR" sz="400" b="1" i="0" u="none" strike="noStrike" kern="0" cap="none" spc="0" normalizeH="0" baseline="0" noProof="0" dirty="0">
                      <a:ln>
                        <a:solidFill>
                          <a:prstClr val="black">
                            <a:alpha val="0"/>
                          </a:prstClr>
                        </a:solidFill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B0503020000020004" pitchFamily="50" charset="-127"/>
                      <a:ea typeface="맑은 고딕" panose="020B0503020000020004" pitchFamily="50" charset="-127"/>
                      <a:cs typeface="Segoe UI" panose="020B0502040204020203" pitchFamily="34" charset="0"/>
                    </a:rPr>
                    <a:t>(Application Service)</a:t>
                  </a:r>
                  <a:endParaRPr kumimoji="0" lang="en-US" altLang="ko-KR" sz="600" b="1" i="0" u="none" strike="noStrike" kern="0" cap="none" spc="0" normalizeH="0" baseline="0" noProof="0" dirty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66" name="Rounded Rectangle 715">
                  <a:extLst>
                    <a:ext uri="{FF2B5EF4-FFF2-40B4-BE49-F238E27FC236}">
                      <a16:creationId xmlns:a16="http://schemas.microsoft.com/office/drawing/2014/main" id="{3B51C83F-B3FC-410A-BB8A-DC59DDBEDBFE}"/>
                    </a:ext>
                  </a:extLst>
                </p:cNvPr>
                <p:cNvSpPr/>
                <p:nvPr/>
              </p:nvSpPr>
              <p:spPr bwMode="auto">
                <a:xfrm>
                  <a:off x="5529851" y="2597688"/>
                  <a:ext cx="6434352" cy="1246329"/>
                </a:xfrm>
                <a:prstGeom prst="roundRect">
                  <a:avLst>
                    <a:gd name="adj" fmla="val 3711"/>
                  </a:avLst>
                </a:prstGeom>
                <a:solidFill>
                  <a:srgbClr val="F2F2F2"/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lIns="18225" tIns="9113" rIns="18225" bIns="9113" anchor="t"/>
                <a:lstStyle/>
                <a:p>
                  <a:pPr marL="0" marR="0" lvl="0" indent="0" algn="l" defTabSz="46296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ko-KR" altLang="en-US" sz="600" b="1" i="0" u="none" strike="noStrike" kern="0" cap="none" spc="0" normalizeH="0" baseline="0" noProof="0" dirty="0">
                      <a:ln>
                        <a:solidFill>
                          <a:prstClr val="black">
                            <a:alpha val="0"/>
                          </a:prstClr>
                        </a:solidFill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B0503020000020004" pitchFamily="50" charset="-127"/>
                      <a:ea typeface="맑은 고딕" panose="020B0503020000020004" pitchFamily="50" charset="-127"/>
                      <a:cs typeface="Segoe UI" panose="020B0502040204020203" pitchFamily="34" charset="0"/>
                    </a:rPr>
                    <a:t>보안 </a:t>
                  </a:r>
                  <a:r>
                    <a:rPr kumimoji="0" lang="en-US" altLang="ko-KR" sz="600" b="1" i="0" u="none" strike="noStrike" kern="0" cap="none" spc="0" normalizeH="0" baseline="0" noProof="0" dirty="0">
                      <a:ln>
                        <a:solidFill>
                          <a:prstClr val="black">
                            <a:alpha val="0"/>
                          </a:prstClr>
                        </a:solidFill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B0503020000020004" pitchFamily="50" charset="-127"/>
                      <a:ea typeface="맑은 고딕" panose="020B0503020000020004" pitchFamily="50" charset="-127"/>
                      <a:cs typeface="Segoe UI" panose="020B0502040204020203" pitchFamily="34" charset="0"/>
                    </a:rPr>
                    <a:t>/ </a:t>
                  </a:r>
                  <a:r>
                    <a:rPr kumimoji="0" lang="ko-KR" altLang="en-US" sz="600" b="1" i="0" u="none" strike="noStrike" kern="0" cap="none" spc="0" normalizeH="0" baseline="0" noProof="0" dirty="0">
                      <a:ln>
                        <a:solidFill>
                          <a:prstClr val="black">
                            <a:alpha val="0"/>
                          </a:prstClr>
                        </a:solidFill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B0503020000020004" pitchFamily="50" charset="-127"/>
                      <a:ea typeface="맑은 고딕" panose="020B0503020000020004" pitchFamily="50" charset="-127"/>
                      <a:cs typeface="Segoe UI" panose="020B0502040204020203" pitchFamily="34" charset="0"/>
                    </a:rPr>
                    <a:t>신원 </a:t>
                  </a:r>
                  <a:r>
                    <a:rPr kumimoji="0" lang="en-US" altLang="ko-KR" sz="400" b="1" i="0" u="none" strike="noStrike" kern="0" cap="none" spc="0" normalizeH="0" baseline="0" noProof="0" dirty="0">
                      <a:ln>
                        <a:solidFill>
                          <a:prstClr val="black">
                            <a:alpha val="0"/>
                          </a:prstClr>
                        </a:solidFill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B0503020000020004" pitchFamily="50" charset="-127"/>
                      <a:ea typeface="맑은 고딕" panose="020B0503020000020004" pitchFamily="50" charset="-127"/>
                      <a:cs typeface="Segoe UI" panose="020B0502040204020203" pitchFamily="34" charset="0"/>
                    </a:rPr>
                    <a:t>(Security &amp; Identity)</a:t>
                  </a:r>
                </a:p>
              </p:txBody>
            </p:sp>
            <p:sp>
              <p:nvSpPr>
                <p:cNvPr id="167" name="Rounded Rectangle 716">
                  <a:extLst>
                    <a:ext uri="{FF2B5EF4-FFF2-40B4-BE49-F238E27FC236}">
                      <a16:creationId xmlns:a16="http://schemas.microsoft.com/office/drawing/2014/main" id="{94A52FBE-DD34-4BBD-AC88-4B60C485CC09}"/>
                    </a:ext>
                  </a:extLst>
                </p:cNvPr>
                <p:cNvSpPr/>
                <p:nvPr/>
              </p:nvSpPr>
              <p:spPr bwMode="auto">
                <a:xfrm>
                  <a:off x="4437897" y="1537071"/>
                  <a:ext cx="9175006" cy="1002408"/>
                </a:xfrm>
                <a:prstGeom prst="roundRect">
                  <a:avLst>
                    <a:gd name="adj" fmla="val 3711"/>
                  </a:avLst>
                </a:prstGeom>
                <a:solidFill>
                  <a:srgbClr val="F2F2F2"/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lIns="18225" tIns="9113" rIns="18225" bIns="9113" anchor="t"/>
                <a:lstStyle/>
                <a:p>
                  <a:pPr marL="0" marR="0" lvl="0" indent="0" algn="l" defTabSz="46296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ko-KR" altLang="en-US" sz="600" b="1" i="0" u="none" strike="noStrike" kern="0" cap="none" spc="0" normalizeH="0" baseline="0" noProof="0" dirty="0">
                      <a:ln>
                        <a:solidFill>
                          <a:prstClr val="black">
                            <a:alpha val="0"/>
                          </a:prstClr>
                        </a:solidFill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B0503020000020004" pitchFamily="50" charset="-127"/>
                      <a:ea typeface="맑은 고딕" panose="020B0503020000020004" pitchFamily="50" charset="-127"/>
                      <a:cs typeface="Segoe UI" panose="020B0502040204020203" pitchFamily="34" charset="0"/>
                    </a:rPr>
                    <a:t>관리 </a:t>
                  </a:r>
                  <a:r>
                    <a:rPr kumimoji="0" lang="en-US" altLang="ko-KR" sz="600" b="1" i="0" u="none" strike="noStrike" kern="0" cap="none" spc="0" normalizeH="0" baseline="0" noProof="0" dirty="0">
                      <a:ln>
                        <a:solidFill>
                          <a:prstClr val="black">
                            <a:alpha val="0"/>
                          </a:prstClr>
                        </a:solidFill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B0503020000020004" pitchFamily="50" charset="-127"/>
                      <a:ea typeface="맑은 고딕" panose="020B0503020000020004" pitchFamily="50" charset="-127"/>
                      <a:cs typeface="Segoe UI" panose="020B0502040204020203" pitchFamily="34" charset="0"/>
                    </a:rPr>
                    <a:t>/ </a:t>
                  </a:r>
                  <a:br>
                    <a:rPr kumimoji="0" lang="en-US" altLang="ko-KR" sz="600" b="1" i="0" u="none" strike="noStrike" kern="0" cap="none" spc="0" normalizeH="0" baseline="0" noProof="0" dirty="0">
                      <a:ln>
                        <a:solidFill>
                          <a:prstClr val="black">
                            <a:alpha val="0"/>
                          </a:prstClr>
                        </a:solidFill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B0503020000020004" pitchFamily="50" charset="-127"/>
                      <a:ea typeface="맑은 고딕" panose="020B0503020000020004" pitchFamily="50" charset="-127"/>
                      <a:cs typeface="Segoe UI" panose="020B0502040204020203" pitchFamily="34" charset="0"/>
                    </a:rPr>
                  </a:br>
                  <a:r>
                    <a:rPr kumimoji="0" lang="ko-KR" altLang="en-US" sz="600" b="1" i="0" u="none" strike="noStrike" kern="0" cap="none" spc="0" normalizeH="0" baseline="0" noProof="0" dirty="0">
                      <a:ln>
                        <a:solidFill>
                          <a:prstClr val="black">
                            <a:alpha val="0"/>
                          </a:prstClr>
                        </a:solidFill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B0503020000020004" pitchFamily="50" charset="-127"/>
                      <a:ea typeface="맑은 고딕" panose="020B0503020000020004" pitchFamily="50" charset="-127"/>
                      <a:cs typeface="Segoe UI" panose="020B0502040204020203" pitchFamily="34" charset="0"/>
                    </a:rPr>
                    <a:t>모니터링</a:t>
                  </a:r>
                  <a:r>
                    <a:rPr kumimoji="0" lang="ko-KR" altLang="en-US" sz="400" b="1" i="0" u="none" strike="noStrike" kern="0" cap="none" spc="0" normalizeH="0" baseline="0" noProof="0" dirty="0">
                      <a:ln>
                        <a:solidFill>
                          <a:prstClr val="black">
                            <a:alpha val="0"/>
                          </a:prstClr>
                        </a:solidFill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B0503020000020004" pitchFamily="50" charset="-127"/>
                      <a:ea typeface="맑은 고딕" panose="020B0503020000020004" pitchFamily="50" charset="-127"/>
                      <a:cs typeface="Segoe UI" panose="020B0502040204020203" pitchFamily="34" charset="0"/>
                    </a:rPr>
                    <a:t> </a:t>
                  </a:r>
                  <a:br>
                    <a:rPr kumimoji="0" lang="en-US" altLang="ko-KR" sz="400" b="1" i="0" u="none" strike="noStrike" kern="0" cap="none" spc="0" normalizeH="0" baseline="0" noProof="0" dirty="0">
                      <a:ln>
                        <a:solidFill>
                          <a:prstClr val="black">
                            <a:alpha val="0"/>
                          </a:prstClr>
                        </a:solidFill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B0503020000020004" pitchFamily="50" charset="-127"/>
                      <a:ea typeface="맑은 고딕" panose="020B0503020000020004" pitchFamily="50" charset="-127"/>
                      <a:cs typeface="Segoe UI" panose="020B0502040204020203" pitchFamily="34" charset="0"/>
                    </a:rPr>
                  </a:br>
                  <a:r>
                    <a:rPr kumimoji="0" lang="en-US" altLang="ko-KR" sz="400" b="1" i="0" u="none" strike="noStrike" kern="0" cap="none" spc="0" normalizeH="0" baseline="0" noProof="0" dirty="0">
                      <a:ln>
                        <a:solidFill>
                          <a:prstClr val="black">
                            <a:alpha val="0"/>
                          </a:prstClr>
                        </a:solidFill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B0503020000020004" pitchFamily="50" charset="-127"/>
                      <a:ea typeface="맑은 고딕" panose="020B0503020000020004" pitchFamily="50" charset="-127"/>
                      <a:cs typeface="Segoe UI" panose="020B0502040204020203" pitchFamily="34" charset="0"/>
                    </a:rPr>
                    <a:t>(Management </a:t>
                  </a:r>
                  <a:br>
                    <a:rPr kumimoji="0" lang="en-US" altLang="ko-KR" sz="400" b="1" i="0" u="none" strike="noStrike" kern="0" cap="none" spc="0" normalizeH="0" baseline="0" noProof="0" dirty="0">
                      <a:ln>
                        <a:solidFill>
                          <a:prstClr val="black">
                            <a:alpha val="0"/>
                          </a:prstClr>
                        </a:solidFill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B0503020000020004" pitchFamily="50" charset="-127"/>
                      <a:ea typeface="맑은 고딕" panose="020B0503020000020004" pitchFamily="50" charset="-127"/>
                      <a:cs typeface="Segoe UI" panose="020B0502040204020203" pitchFamily="34" charset="0"/>
                    </a:rPr>
                  </a:br>
                  <a:r>
                    <a:rPr kumimoji="0" lang="en-US" altLang="ko-KR" sz="400" b="1" i="0" u="none" strike="noStrike" kern="0" cap="none" spc="0" normalizeH="0" baseline="0" noProof="0" dirty="0">
                      <a:ln>
                        <a:solidFill>
                          <a:prstClr val="black">
                            <a:alpha val="0"/>
                          </a:prstClr>
                        </a:solidFill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B0503020000020004" pitchFamily="50" charset="-127"/>
                      <a:ea typeface="맑은 고딕" panose="020B0503020000020004" pitchFamily="50" charset="-127"/>
                      <a:cs typeface="Segoe UI" panose="020B0502040204020203" pitchFamily="34" charset="0"/>
                    </a:rPr>
                    <a:t>&amp; Monitoring)</a:t>
                  </a:r>
                </a:p>
              </p:txBody>
            </p:sp>
            <p:sp>
              <p:nvSpPr>
                <p:cNvPr id="168" name="Rectangle 192">
                  <a:extLst>
                    <a:ext uri="{FF2B5EF4-FFF2-40B4-BE49-F238E27FC236}">
                      <a16:creationId xmlns:a16="http://schemas.microsoft.com/office/drawing/2014/main" id="{DC14E8B4-160D-4C76-8E6F-430A4AEA5EBF}"/>
                    </a:ext>
                  </a:extLst>
                </p:cNvPr>
                <p:cNvSpPr/>
                <p:nvPr/>
              </p:nvSpPr>
              <p:spPr bwMode="auto">
                <a:xfrm>
                  <a:off x="5637560" y="4267028"/>
                  <a:ext cx="1512000" cy="828000"/>
                </a:xfrm>
                <a:prstGeom prst="rect">
                  <a:avLst/>
                </a:prstGeom>
                <a:solidFill>
                  <a:srgbClr val="F2F2F2"/>
                </a:solidFill>
                <a:ln w="3175" cap="flat" cmpd="sng" algn="ctr">
                  <a:solidFill>
                    <a:sysClr val="windowText" lastClr="000000">
                      <a:lumMod val="50000"/>
                      <a:lumOff val="50000"/>
                    </a:sysClr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25" tIns="9113" rIns="0" bIns="9113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453606" rtl="0" eaLnBrk="1" fontAlgn="base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ko-KR" altLang="en-US" sz="500" b="0" i="0" u="none" strike="noStrike" kern="0" cap="none" spc="0" normalizeH="0" baseline="0" noProof="0" dirty="0">
                      <a:ln>
                        <a:solidFill>
                          <a:srgbClr val="3D648C">
                            <a:alpha val="0"/>
                          </a:srgbClr>
                        </a:solidFill>
                      </a:ln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effectLst/>
                      <a:uLnTx/>
                      <a:uFillTx/>
                      <a:latin typeface="맑은 고딕" panose="020B0503020000020004" pitchFamily="50" charset="-127"/>
                      <a:ea typeface="맑은 고딕" panose="020B0503020000020004" pitchFamily="50" charset="-127"/>
                      <a:cs typeface="Segoe UI" panose="020B0502040204020203" pitchFamily="34" charset="0"/>
                    </a:rPr>
                    <a:t>웹</a:t>
                  </a:r>
                  <a:endParaRPr kumimoji="0" lang="en-US" altLang="ko-KR" sz="500" b="0" i="0" u="none" strike="noStrike" kern="0" cap="none" spc="0" normalizeH="0" baseline="0" noProof="0" dirty="0">
                    <a:ln>
                      <a:solidFill>
                        <a:srgbClr val="3D648C">
                          <a:alpha val="0"/>
                        </a:srgb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Segoe UI" panose="020B0502040204020203" pitchFamily="34" charset="0"/>
                  </a:endParaRPr>
                </a:p>
              </p:txBody>
            </p:sp>
            <p:grpSp>
              <p:nvGrpSpPr>
                <p:cNvPr id="169" name="Group 193">
                  <a:extLst>
                    <a:ext uri="{FF2B5EF4-FFF2-40B4-BE49-F238E27FC236}">
                      <a16:creationId xmlns:a16="http://schemas.microsoft.com/office/drawing/2014/main" id="{415D509B-2501-4F4C-9198-37141C15D737}"/>
                    </a:ext>
                  </a:extLst>
                </p:cNvPr>
                <p:cNvGrpSpPr/>
                <p:nvPr/>
              </p:nvGrpSpPr>
              <p:grpSpPr>
                <a:xfrm>
                  <a:off x="7237993" y="4267028"/>
                  <a:ext cx="1512000" cy="828000"/>
                  <a:chOff x="7339503" y="4267028"/>
                  <a:chExt cx="1512000" cy="828000"/>
                </a:xfrm>
              </p:grpSpPr>
              <p:sp>
                <p:nvSpPr>
                  <p:cNvPr id="254" name="Rectangle 278">
                    <a:extLst>
                      <a:ext uri="{FF2B5EF4-FFF2-40B4-BE49-F238E27FC236}">
                        <a16:creationId xmlns:a16="http://schemas.microsoft.com/office/drawing/2014/main" id="{D2456D5E-9A64-4AD2-86AB-B4B0FB37A0B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339503" y="4267028"/>
                    <a:ext cx="1512000" cy="828000"/>
                  </a:xfrm>
                  <a:prstGeom prst="rect">
                    <a:avLst/>
                  </a:prstGeom>
                  <a:solidFill>
                    <a:srgbClr val="F2F2F2"/>
                  </a:solidFill>
                  <a:ln w="3175" cap="flat" cmpd="sng" algn="ctr">
                    <a:solidFill>
                      <a:sysClr val="windowText" lastClr="000000">
                        <a:lumMod val="50000"/>
                        <a:lumOff val="50000"/>
                      </a:sysClr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18225" tIns="9113" rIns="0" bIns="9113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l" defTabSz="453606" rtl="0" eaLnBrk="1" fontAlgn="base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ko-KR" altLang="en-US" sz="500" b="0" i="0" u="none" strike="noStrike" kern="0" cap="none" spc="0" normalizeH="0" baseline="0" noProof="0" dirty="0">
                        <a:ln>
                          <a:solidFill>
                            <a:srgbClr val="3D648C">
                              <a:alpha val="0"/>
                            </a:srgbClr>
                          </a:solidFill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Segoe UI" panose="020B0502040204020203" pitchFamily="34" charset="0"/>
                      </a:rPr>
                      <a:t>모바일</a:t>
                    </a:r>
                    <a:endParaRPr kumimoji="0" lang="en-US" altLang="ko-KR" sz="500" b="0" i="0" u="none" strike="noStrike" kern="0" cap="none" spc="0" normalizeH="0" baseline="0" noProof="0" dirty="0">
                      <a:ln>
                        <a:solidFill>
                          <a:srgbClr val="3D648C">
                            <a:alpha val="0"/>
                          </a:srgbClr>
                        </a:solidFill>
                      </a:ln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effectLst/>
                      <a:uLnTx/>
                      <a:uFillTx/>
                      <a:latin typeface="맑은 고딕" panose="020B0503020000020004" pitchFamily="50" charset="-127"/>
                      <a:ea typeface="맑은 고딕" panose="020B0503020000020004" pitchFamily="50" charset="-127"/>
                      <a:cs typeface="Segoe UI" panose="020B0502040204020203" pitchFamily="34" charset="0"/>
                    </a:endParaRPr>
                  </a:p>
                </p:txBody>
              </p:sp>
              <p:sp>
                <p:nvSpPr>
                  <p:cNvPr id="255" name="Rectangle 279">
                    <a:extLst>
                      <a:ext uri="{FF2B5EF4-FFF2-40B4-BE49-F238E27FC236}">
                        <a16:creationId xmlns:a16="http://schemas.microsoft.com/office/drawing/2014/main" id="{514675AA-B0CB-4661-A18F-B8408DB6546B}"/>
                      </a:ext>
                    </a:extLst>
                  </p:cNvPr>
                  <p:cNvSpPr/>
                  <p:nvPr/>
                </p:nvSpPr>
                <p:spPr>
                  <a:xfrm>
                    <a:off x="7375503" y="4597862"/>
                    <a:ext cx="1440000" cy="360000"/>
                  </a:xfrm>
                  <a:prstGeom prst="rect">
                    <a:avLst/>
                  </a:prstGeom>
                  <a:solidFill>
                    <a:sysClr val="window" lastClr="FFFFFF"/>
                  </a:solidFill>
                  <a:ln w="3175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lIns="109350" tIns="0" rIns="0" bIns="0" rtlCol="0" anchor="ctr"/>
                  <a:lstStyle/>
                  <a:p>
                    <a:pPr marL="0" marR="0" lvl="0" indent="0" algn="ctr" defTabSz="23148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ko-KR" altLang="en-US" sz="400" b="0" i="0" u="none" strike="noStrike" kern="0" cap="none" spc="0" normalizeH="0" baseline="0" noProof="0" dirty="0">
                        <a:ln>
                          <a:solidFill>
                            <a:prstClr val="black">
                              <a:lumMod val="50000"/>
                              <a:lumOff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Segoe UI" panose="020B0502040204020203" pitchFamily="34" charset="0"/>
                      </a:rPr>
                      <a:t>모바일앱</a:t>
                    </a:r>
                    <a:endParaRPr kumimoji="0" lang="en-US" altLang="ko-KR" sz="400" b="0" i="0" u="none" strike="noStrike" kern="0" cap="none" spc="0" normalizeH="0" baseline="0" noProof="0" dirty="0">
                      <a:ln>
                        <a:solidFill>
                          <a:prstClr val="black">
                            <a:lumMod val="50000"/>
                            <a:lumOff val="50000"/>
                            <a:alpha val="0"/>
                          </a:prstClr>
                        </a:solidFill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B0503020000020004" pitchFamily="50" charset="-127"/>
                      <a:ea typeface="맑은 고딕" panose="020B0503020000020004" pitchFamily="50" charset="-127"/>
                      <a:cs typeface="Segoe UI" panose="020B0502040204020203" pitchFamily="34" charset="0"/>
                    </a:endParaRPr>
                  </a:p>
                </p:txBody>
              </p:sp>
            </p:grpSp>
            <p:sp>
              <p:nvSpPr>
                <p:cNvPr id="170" name="Rectangle 194">
                  <a:extLst>
                    <a:ext uri="{FF2B5EF4-FFF2-40B4-BE49-F238E27FC236}">
                      <a16:creationId xmlns:a16="http://schemas.microsoft.com/office/drawing/2014/main" id="{FE01DE88-B269-4D60-B770-776251D03679}"/>
                    </a:ext>
                  </a:extLst>
                </p:cNvPr>
                <p:cNvSpPr/>
                <p:nvPr/>
              </p:nvSpPr>
              <p:spPr bwMode="auto">
                <a:xfrm>
                  <a:off x="8838426" y="4273960"/>
                  <a:ext cx="1512000" cy="828000"/>
                </a:xfrm>
                <a:prstGeom prst="rect">
                  <a:avLst/>
                </a:prstGeom>
                <a:solidFill>
                  <a:srgbClr val="F2F2F2"/>
                </a:solidFill>
                <a:ln w="3175" cap="flat" cmpd="sng" algn="ctr">
                  <a:solidFill>
                    <a:sysClr val="windowText" lastClr="000000">
                      <a:lumMod val="50000"/>
                      <a:lumOff val="50000"/>
                    </a:sysClr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25" tIns="9113" rIns="0" bIns="9113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453606" rtl="0" eaLnBrk="1" fontAlgn="base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ko-KR" altLang="en-US" sz="500" b="0" i="0" u="none" strike="noStrike" kern="0" cap="none" spc="0" normalizeH="0" baseline="0" noProof="0" dirty="0">
                      <a:ln>
                        <a:solidFill>
                          <a:srgbClr val="3D648C">
                            <a:alpha val="0"/>
                          </a:srgbClr>
                        </a:solidFill>
                      </a:ln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effectLst/>
                      <a:uLnTx/>
                      <a:uFillTx/>
                      <a:latin typeface="맑은 고딕" panose="020B0503020000020004" pitchFamily="50" charset="-127"/>
                      <a:ea typeface="맑은 고딕" panose="020B0503020000020004" pitchFamily="50" charset="-127"/>
                      <a:cs typeface="Segoe UI" panose="020B0502040204020203" pitchFamily="34" charset="0"/>
                    </a:rPr>
                    <a:t>모바일 분석</a:t>
                  </a:r>
                  <a:endParaRPr kumimoji="0" lang="en-US" altLang="ko-KR" sz="500" b="0" i="0" u="none" strike="noStrike" kern="0" cap="none" spc="0" normalizeH="0" baseline="0" noProof="0" dirty="0">
                    <a:ln>
                      <a:solidFill>
                        <a:srgbClr val="3D648C">
                          <a:alpha val="0"/>
                        </a:srgb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71" name="Rectangle 195">
                  <a:extLst>
                    <a:ext uri="{FF2B5EF4-FFF2-40B4-BE49-F238E27FC236}">
                      <a16:creationId xmlns:a16="http://schemas.microsoft.com/office/drawing/2014/main" id="{D5635C79-D192-4165-A398-C6A0338B0B2E}"/>
                    </a:ext>
                  </a:extLst>
                </p:cNvPr>
                <p:cNvSpPr/>
                <p:nvPr/>
              </p:nvSpPr>
              <p:spPr bwMode="auto">
                <a:xfrm>
                  <a:off x="10438859" y="4273960"/>
                  <a:ext cx="1512000" cy="828000"/>
                </a:xfrm>
                <a:prstGeom prst="rect">
                  <a:avLst/>
                </a:prstGeom>
                <a:solidFill>
                  <a:srgbClr val="F2F2F2"/>
                </a:solidFill>
                <a:ln w="3175" cap="flat" cmpd="sng" algn="ctr">
                  <a:solidFill>
                    <a:sysClr val="windowText" lastClr="000000">
                      <a:lumMod val="50000"/>
                      <a:lumOff val="50000"/>
                    </a:sysClr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25" tIns="9113" rIns="0" bIns="9113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453606" rtl="0" eaLnBrk="1" fontAlgn="base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ko-KR" altLang="en-US" sz="500" b="0" i="0" u="none" strike="noStrike" kern="0" cap="none" spc="0" normalizeH="0" baseline="0" noProof="0" dirty="0">
                      <a:ln>
                        <a:solidFill>
                          <a:srgbClr val="3D648C">
                            <a:alpha val="0"/>
                          </a:srgbClr>
                        </a:solidFill>
                      </a:ln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effectLst/>
                      <a:uLnTx/>
                      <a:uFillTx/>
                      <a:latin typeface="맑은 고딕" panose="020B0503020000020004" pitchFamily="50" charset="-127"/>
                      <a:ea typeface="맑은 고딕" panose="020B0503020000020004" pitchFamily="50" charset="-127"/>
                      <a:cs typeface="Segoe UI" panose="020B0502040204020203" pitchFamily="34" charset="0"/>
                    </a:rPr>
                    <a:t>앱 테스트</a:t>
                  </a:r>
                  <a:endParaRPr kumimoji="0" lang="en-US" altLang="ko-KR" sz="500" b="0" i="0" u="none" strike="noStrike" kern="0" cap="none" spc="0" normalizeH="0" baseline="0" noProof="0" dirty="0">
                    <a:ln>
                      <a:solidFill>
                        <a:srgbClr val="3D648C">
                          <a:alpha val="0"/>
                        </a:srgb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72" name="Rectangle 196">
                  <a:extLst>
                    <a:ext uri="{FF2B5EF4-FFF2-40B4-BE49-F238E27FC236}">
                      <a16:creationId xmlns:a16="http://schemas.microsoft.com/office/drawing/2014/main" id="{724C9994-6691-412E-BA2E-AC5DCFCA575E}"/>
                    </a:ext>
                  </a:extLst>
                </p:cNvPr>
                <p:cNvSpPr/>
                <p:nvPr/>
              </p:nvSpPr>
              <p:spPr bwMode="auto">
                <a:xfrm>
                  <a:off x="12039293" y="4273960"/>
                  <a:ext cx="1512000" cy="828000"/>
                </a:xfrm>
                <a:prstGeom prst="rect">
                  <a:avLst/>
                </a:prstGeom>
                <a:solidFill>
                  <a:srgbClr val="F2F2F2"/>
                </a:solidFill>
                <a:ln w="3175" cap="flat" cmpd="sng" algn="ctr">
                  <a:solidFill>
                    <a:sysClr val="windowText" lastClr="000000">
                      <a:lumMod val="50000"/>
                      <a:lumOff val="50000"/>
                    </a:sysClr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25" tIns="9113" rIns="0" bIns="9113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453606" rtl="0" eaLnBrk="1" fontAlgn="base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ko-KR" altLang="en-US" sz="500" b="0" i="0" u="none" strike="noStrike" kern="0" cap="none" spc="0" normalizeH="0" baseline="0" noProof="0" dirty="0">
                      <a:ln>
                        <a:solidFill>
                          <a:srgbClr val="3D648C">
                            <a:alpha val="0"/>
                          </a:srgbClr>
                        </a:solidFill>
                      </a:ln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effectLst/>
                      <a:uLnTx/>
                      <a:uFillTx/>
                      <a:latin typeface="맑은 고딕" panose="020B0503020000020004" pitchFamily="50" charset="-127"/>
                      <a:ea typeface="맑은 고딕" panose="020B0503020000020004" pitchFamily="50" charset="-127"/>
                      <a:cs typeface="Segoe UI" panose="020B0502040204020203" pitchFamily="34" charset="0"/>
                    </a:rPr>
                    <a:t>앱 스트리밍</a:t>
                  </a:r>
                  <a:endParaRPr kumimoji="0" lang="en-US" altLang="ko-KR" sz="500" b="0" i="0" u="none" strike="noStrike" kern="0" cap="none" spc="0" normalizeH="0" baseline="0" noProof="0" dirty="0">
                    <a:ln>
                      <a:solidFill>
                        <a:srgbClr val="3D648C">
                          <a:alpha val="0"/>
                        </a:srgb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73" name="Rectangle 197">
                  <a:extLst>
                    <a:ext uri="{FF2B5EF4-FFF2-40B4-BE49-F238E27FC236}">
                      <a16:creationId xmlns:a16="http://schemas.microsoft.com/office/drawing/2014/main" id="{6F4257FC-46EF-4078-A2C1-93AE5A8C7D1B}"/>
                    </a:ext>
                  </a:extLst>
                </p:cNvPr>
                <p:cNvSpPr/>
                <p:nvPr/>
              </p:nvSpPr>
              <p:spPr bwMode="auto">
                <a:xfrm>
                  <a:off x="5636250" y="5131514"/>
                  <a:ext cx="1512000" cy="828000"/>
                </a:xfrm>
                <a:prstGeom prst="rect">
                  <a:avLst/>
                </a:prstGeom>
                <a:solidFill>
                  <a:srgbClr val="F2F2F2"/>
                </a:solidFill>
                <a:ln w="3175" cap="flat" cmpd="sng" algn="ctr">
                  <a:solidFill>
                    <a:sysClr val="windowText" lastClr="000000">
                      <a:lumMod val="50000"/>
                      <a:lumOff val="50000"/>
                    </a:sysClr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25" tIns="9113" rIns="0" bIns="9113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453606" rtl="0" eaLnBrk="1" fontAlgn="base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ko-KR" altLang="en-US" sz="500" b="0" i="0" u="none" strike="noStrike" kern="0" cap="none" spc="0" normalizeH="0" baseline="0" noProof="0" dirty="0">
                      <a:ln>
                        <a:solidFill>
                          <a:srgbClr val="3D648C">
                            <a:alpha val="0"/>
                          </a:srgbClr>
                        </a:solidFill>
                      </a:ln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effectLst/>
                      <a:uLnTx/>
                      <a:uFillTx/>
                      <a:latin typeface="맑은 고딕" panose="020B0503020000020004" pitchFamily="50" charset="-127"/>
                      <a:ea typeface="맑은 고딕" panose="020B0503020000020004" pitchFamily="50" charset="-127"/>
                      <a:cs typeface="Segoe UI" panose="020B0502040204020203" pitchFamily="34" charset="0"/>
                    </a:rPr>
                    <a:t>메시징</a:t>
                  </a:r>
                  <a:endParaRPr kumimoji="0" lang="en-US" altLang="ko-KR" sz="500" b="0" i="0" u="none" strike="noStrike" kern="0" cap="none" spc="0" normalizeH="0" baseline="0" noProof="0" dirty="0">
                    <a:ln>
                      <a:solidFill>
                        <a:srgbClr val="3D648C">
                          <a:alpha val="0"/>
                        </a:srgb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74" name="Rectangle 198">
                  <a:extLst>
                    <a:ext uri="{FF2B5EF4-FFF2-40B4-BE49-F238E27FC236}">
                      <a16:creationId xmlns:a16="http://schemas.microsoft.com/office/drawing/2014/main" id="{E5B5619C-B9C6-4E35-B92E-5ED42944467B}"/>
                    </a:ext>
                  </a:extLst>
                </p:cNvPr>
                <p:cNvSpPr/>
                <p:nvPr/>
              </p:nvSpPr>
              <p:spPr bwMode="auto">
                <a:xfrm>
                  <a:off x="7236683" y="5131514"/>
                  <a:ext cx="1512000" cy="828000"/>
                </a:xfrm>
                <a:prstGeom prst="rect">
                  <a:avLst/>
                </a:prstGeom>
                <a:solidFill>
                  <a:srgbClr val="F2F2F2"/>
                </a:solidFill>
                <a:ln w="3175" cap="flat" cmpd="sng" algn="ctr">
                  <a:solidFill>
                    <a:sysClr val="windowText" lastClr="000000">
                      <a:lumMod val="50000"/>
                      <a:lumOff val="50000"/>
                    </a:sysClr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25" tIns="9113" rIns="0" bIns="9113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453606" rtl="0" eaLnBrk="1" fontAlgn="base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ko-KR" altLang="en-US" sz="500" b="0" i="0" u="none" strike="noStrike" kern="0" cap="none" spc="0" normalizeH="0" baseline="0" noProof="0" dirty="0">
                      <a:ln>
                        <a:solidFill>
                          <a:srgbClr val="3D648C">
                            <a:alpha val="0"/>
                          </a:srgbClr>
                        </a:solidFill>
                      </a:ln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effectLst/>
                      <a:uLnTx/>
                      <a:uFillTx/>
                      <a:latin typeface="맑은 고딕" panose="020B0503020000020004" pitchFamily="50" charset="-127"/>
                      <a:ea typeface="맑은 고딕" panose="020B0503020000020004" pitchFamily="50" charset="-127"/>
                      <a:cs typeface="Segoe UI" panose="020B0502040204020203" pitchFamily="34" charset="0"/>
                    </a:rPr>
                    <a:t>알림</a:t>
                  </a:r>
                  <a:endParaRPr kumimoji="0" lang="en-US" altLang="ko-KR" sz="500" b="0" i="0" u="none" strike="noStrike" kern="0" cap="none" spc="0" normalizeH="0" baseline="0" noProof="0" dirty="0">
                    <a:ln>
                      <a:solidFill>
                        <a:srgbClr val="3D648C">
                          <a:alpha val="0"/>
                        </a:srgb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Segoe UI" panose="020B0502040204020203" pitchFamily="34" charset="0"/>
                  </a:endParaRPr>
                </a:p>
              </p:txBody>
            </p:sp>
            <p:grpSp>
              <p:nvGrpSpPr>
                <p:cNvPr id="175" name="Group 199">
                  <a:extLst>
                    <a:ext uri="{FF2B5EF4-FFF2-40B4-BE49-F238E27FC236}">
                      <a16:creationId xmlns:a16="http://schemas.microsoft.com/office/drawing/2014/main" id="{241CEFBF-4669-44A0-9DA1-E34BBE675252}"/>
                    </a:ext>
                  </a:extLst>
                </p:cNvPr>
                <p:cNvGrpSpPr/>
                <p:nvPr/>
              </p:nvGrpSpPr>
              <p:grpSpPr>
                <a:xfrm>
                  <a:off x="8837116" y="5138446"/>
                  <a:ext cx="1512000" cy="828000"/>
                  <a:chOff x="8910180" y="5138446"/>
                  <a:chExt cx="1512000" cy="828000"/>
                </a:xfrm>
              </p:grpSpPr>
              <p:sp>
                <p:nvSpPr>
                  <p:cNvPr id="252" name="Rectangle 276">
                    <a:extLst>
                      <a:ext uri="{FF2B5EF4-FFF2-40B4-BE49-F238E27FC236}">
                        <a16:creationId xmlns:a16="http://schemas.microsoft.com/office/drawing/2014/main" id="{FBE2E1AE-21AF-44F7-AAD0-52024661007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910180" y="5138446"/>
                    <a:ext cx="1512000" cy="828000"/>
                  </a:xfrm>
                  <a:prstGeom prst="rect">
                    <a:avLst/>
                  </a:prstGeom>
                  <a:solidFill>
                    <a:srgbClr val="F2F2F2"/>
                  </a:solidFill>
                  <a:ln w="3175" cap="flat" cmpd="sng" algn="ctr">
                    <a:solidFill>
                      <a:sysClr val="windowText" lastClr="000000">
                        <a:lumMod val="50000"/>
                        <a:lumOff val="50000"/>
                      </a:sysClr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18225" tIns="9113" rIns="0" bIns="9113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l" defTabSz="453606" rtl="0" eaLnBrk="1" fontAlgn="base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ko-KR" altLang="en-US" sz="500" b="0" i="0" u="none" strike="noStrike" kern="0" cap="none" spc="0" normalizeH="0" baseline="0" noProof="0" dirty="0">
                        <a:ln>
                          <a:solidFill>
                            <a:srgbClr val="3D648C">
                              <a:alpha val="0"/>
                            </a:srgbClr>
                          </a:solidFill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Segoe UI" panose="020B0502040204020203" pitchFamily="34" charset="0"/>
                      </a:rPr>
                      <a:t>워크플로우</a:t>
                    </a:r>
                    <a:endParaRPr kumimoji="0" lang="en-US" altLang="ko-KR" sz="500" b="0" i="0" u="none" strike="noStrike" kern="0" cap="none" spc="0" normalizeH="0" baseline="0" noProof="0" dirty="0">
                      <a:ln>
                        <a:solidFill>
                          <a:srgbClr val="3D648C">
                            <a:alpha val="0"/>
                          </a:srgbClr>
                        </a:solidFill>
                      </a:ln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effectLst/>
                      <a:uLnTx/>
                      <a:uFillTx/>
                      <a:latin typeface="맑은 고딕" panose="020B0503020000020004" pitchFamily="50" charset="-127"/>
                      <a:ea typeface="맑은 고딕" panose="020B0503020000020004" pitchFamily="50" charset="-127"/>
                      <a:cs typeface="Segoe UI" panose="020B0502040204020203" pitchFamily="34" charset="0"/>
                    </a:endParaRPr>
                  </a:p>
                </p:txBody>
              </p:sp>
              <p:sp>
                <p:nvSpPr>
                  <p:cNvPr id="253" name="Rectangle 277">
                    <a:extLst>
                      <a:ext uri="{FF2B5EF4-FFF2-40B4-BE49-F238E27FC236}">
                        <a16:creationId xmlns:a16="http://schemas.microsoft.com/office/drawing/2014/main" id="{0E9EBE9D-0173-4B6E-8731-76891ADB2E07}"/>
                      </a:ext>
                    </a:extLst>
                  </p:cNvPr>
                  <p:cNvSpPr/>
                  <p:nvPr/>
                </p:nvSpPr>
                <p:spPr>
                  <a:xfrm>
                    <a:off x="8946180" y="5479458"/>
                    <a:ext cx="1440000" cy="360000"/>
                  </a:xfrm>
                  <a:prstGeom prst="rect">
                    <a:avLst/>
                  </a:prstGeom>
                  <a:solidFill>
                    <a:sysClr val="window" lastClr="FFFFFF"/>
                  </a:solidFill>
                  <a:ln w="3175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lIns="109350" tIns="0" rIns="0" bIns="0" rtlCol="0" anchor="ctr"/>
                  <a:lstStyle/>
                  <a:p>
                    <a:pPr marL="0" marR="0" lvl="0" indent="0" algn="ctr" defTabSz="23148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ko-KR" sz="400" b="0" i="0" u="none" strike="noStrike" kern="0" cap="none" spc="0" normalizeH="0" baseline="0" noProof="0" dirty="0">
                        <a:ln>
                          <a:solidFill>
                            <a:prstClr val="black">
                              <a:lumMod val="50000"/>
                              <a:lumOff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Segoe UI" panose="020B0502040204020203" pitchFamily="34" charset="0"/>
                      </a:rPr>
                      <a:t>Logic Apps</a:t>
                    </a:r>
                  </a:p>
                </p:txBody>
              </p:sp>
            </p:grpSp>
            <p:sp>
              <p:nvSpPr>
                <p:cNvPr id="176" name="Rectangle 200">
                  <a:extLst>
                    <a:ext uri="{FF2B5EF4-FFF2-40B4-BE49-F238E27FC236}">
                      <a16:creationId xmlns:a16="http://schemas.microsoft.com/office/drawing/2014/main" id="{7C82B73B-E035-4462-964C-3D08651D0FED}"/>
                    </a:ext>
                  </a:extLst>
                </p:cNvPr>
                <p:cNvSpPr/>
                <p:nvPr/>
              </p:nvSpPr>
              <p:spPr bwMode="auto">
                <a:xfrm>
                  <a:off x="10437549" y="5138446"/>
                  <a:ext cx="1512000" cy="828000"/>
                </a:xfrm>
                <a:prstGeom prst="rect">
                  <a:avLst/>
                </a:prstGeom>
                <a:solidFill>
                  <a:srgbClr val="F2F2F2"/>
                </a:solidFill>
                <a:ln w="3175" cap="flat" cmpd="sng" algn="ctr">
                  <a:solidFill>
                    <a:sysClr val="windowText" lastClr="000000">
                      <a:lumMod val="50000"/>
                      <a:lumOff val="50000"/>
                    </a:sysClr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25" tIns="9113" rIns="0" bIns="9113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453606" rtl="0" eaLnBrk="1" fontAlgn="base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500" b="0" i="0" u="none" strike="noStrike" kern="0" cap="none" spc="0" normalizeH="0" baseline="0" noProof="0" dirty="0">
                      <a:ln>
                        <a:solidFill>
                          <a:srgbClr val="3D648C">
                            <a:alpha val="0"/>
                          </a:srgbClr>
                        </a:solidFill>
                      </a:ln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effectLst/>
                      <a:uLnTx/>
                      <a:uFillTx/>
                      <a:latin typeface="맑은 고딕" panose="020B0503020000020004" pitchFamily="50" charset="-127"/>
                      <a:ea typeface="맑은 고딕" panose="020B0503020000020004" pitchFamily="50" charset="-127"/>
                      <a:cs typeface="Segoe UI" panose="020B0502040204020203" pitchFamily="34" charset="0"/>
                    </a:rPr>
                    <a:t>API </a:t>
                  </a:r>
                  <a:r>
                    <a:rPr kumimoji="0" lang="ko-KR" altLang="en-US" sz="500" b="0" i="0" u="none" strike="noStrike" kern="0" cap="none" spc="0" normalizeH="0" baseline="0" noProof="0" dirty="0">
                      <a:ln>
                        <a:solidFill>
                          <a:srgbClr val="3D648C">
                            <a:alpha val="0"/>
                          </a:srgbClr>
                        </a:solidFill>
                      </a:ln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effectLst/>
                      <a:uLnTx/>
                      <a:uFillTx/>
                      <a:latin typeface="맑은 고딕" panose="020B0503020000020004" pitchFamily="50" charset="-127"/>
                      <a:ea typeface="맑은 고딕" panose="020B0503020000020004" pitchFamily="50" charset="-127"/>
                      <a:cs typeface="Segoe UI" panose="020B0502040204020203" pitchFamily="34" charset="0"/>
                    </a:rPr>
                    <a:t>관리</a:t>
                  </a:r>
                  <a:endParaRPr kumimoji="0" lang="en-US" altLang="ko-KR" sz="500" b="0" i="0" u="none" strike="noStrike" kern="0" cap="none" spc="0" normalizeH="0" baseline="0" noProof="0" dirty="0">
                    <a:ln>
                      <a:solidFill>
                        <a:srgbClr val="3D648C">
                          <a:alpha val="0"/>
                        </a:srgb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Segoe UI" panose="020B0502040204020203" pitchFamily="34" charset="0"/>
                  </a:endParaRPr>
                </a:p>
              </p:txBody>
            </p:sp>
            <p:grpSp>
              <p:nvGrpSpPr>
                <p:cNvPr id="177" name="Group 201">
                  <a:extLst>
                    <a:ext uri="{FF2B5EF4-FFF2-40B4-BE49-F238E27FC236}">
                      <a16:creationId xmlns:a16="http://schemas.microsoft.com/office/drawing/2014/main" id="{C1CD1D88-C904-4EEC-9BC7-48964831C07F}"/>
                    </a:ext>
                  </a:extLst>
                </p:cNvPr>
                <p:cNvGrpSpPr/>
                <p:nvPr/>
              </p:nvGrpSpPr>
              <p:grpSpPr>
                <a:xfrm>
                  <a:off x="12037983" y="5138446"/>
                  <a:ext cx="1512000" cy="828000"/>
                  <a:chOff x="12037983" y="5138446"/>
                  <a:chExt cx="1512000" cy="828000"/>
                </a:xfrm>
              </p:grpSpPr>
              <p:sp>
                <p:nvSpPr>
                  <p:cNvPr id="250" name="Rectangle 274">
                    <a:extLst>
                      <a:ext uri="{FF2B5EF4-FFF2-40B4-BE49-F238E27FC236}">
                        <a16:creationId xmlns:a16="http://schemas.microsoft.com/office/drawing/2014/main" id="{654A335E-DB23-4F2A-86D2-F22B976EAEA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2037983" y="5138446"/>
                    <a:ext cx="1512000" cy="828000"/>
                  </a:xfrm>
                  <a:prstGeom prst="rect">
                    <a:avLst/>
                  </a:prstGeom>
                  <a:solidFill>
                    <a:srgbClr val="F2F2F2"/>
                  </a:solidFill>
                  <a:ln w="3175" cap="flat" cmpd="sng" algn="ctr">
                    <a:solidFill>
                      <a:sysClr val="windowText" lastClr="000000">
                        <a:lumMod val="50000"/>
                        <a:lumOff val="50000"/>
                      </a:sysClr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18225" tIns="9113" rIns="0" bIns="9113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l" defTabSz="453606" rtl="0" eaLnBrk="1" fontAlgn="base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ko-KR" altLang="en-US" sz="400" b="0" i="0" u="none" strike="noStrike" kern="0" cap="none" spc="0" normalizeH="0" baseline="0" noProof="0" dirty="0">
                        <a:ln>
                          <a:solidFill>
                            <a:srgbClr val="3D648C">
                              <a:alpha val="0"/>
                            </a:srgbClr>
                          </a:solidFill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Segoe UI" panose="020B0502040204020203" pitchFamily="34" charset="0"/>
                      </a:rPr>
                      <a:t>백그라운드 프로세스</a:t>
                    </a:r>
                    <a:endParaRPr kumimoji="0" lang="en-US" altLang="ko-KR" sz="400" b="0" i="0" u="none" strike="noStrike" kern="0" cap="none" spc="0" normalizeH="0" baseline="0" noProof="0" dirty="0">
                      <a:ln>
                        <a:solidFill>
                          <a:srgbClr val="3D648C">
                            <a:alpha val="0"/>
                          </a:srgbClr>
                        </a:solidFill>
                      </a:ln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effectLst/>
                      <a:uLnTx/>
                      <a:uFillTx/>
                      <a:latin typeface="맑은 고딕" panose="020B0503020000020004" pitchFamily="50" charset="-127"/>
                      <a:ea typeface="맑은 고딕" panose="020B0503020000020004" pitchFamily="50" charset="-127"/>
                      <a:cs typeface="Segoe UI" panose="020B0502040204020203" pitchFamily="34" charset="0"/>
                    </a:endParaRPr>
                  </a:p>
                </p:txBody>
              </p:sp>
              <p:sp>
                <p:nvSpPr>
                  <p:cNvPr id="251" name="Rectangle 275">
                    <a:extLst>
                      <a:ext uri="{FF2B5EF4-FFF2-40B4-BE49-F238E27FC236}">
                        <a16:creationId xmlns:a16="http://schemas.microsoft.com/office/drawing/2014/main" id="{9673DABA-7312-4322-ABCC-FD23D6F82FB7}"/>
                      </a:ext>
                    </a:extLst>
                  </p:cNvPr>
                  <p:cNvSpPr/>
                  <p:nvPr/>
                </p:nvSpPr>
                <p:spPr>
                  <a:xfrm>
                    <a:off x="12073983" y="5495278"/>
                    <a:ext cx="1440000" cy="360000"/>
                  </a:xfrm>
                  <a:prstGeom prst="rect">
                    <a:avLst/>
                  </a:prstGeom>
                  <a:solidFill>
                    <a:sysClr val="window" lastClr="FFFFFF"/>
                  </a:solidFill>
                  <a:ln w="3175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lIns="109350" tIns="0" rIns="0" bIns="0" rtlCol="0" anchor="ctr"/>
                  <a:lstStyle/>
                  <a:p>
                    <a:pPr marL="0" marR="0" lvl="0" indent="0" algn="ctr" defTabSz="23148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ko-KR" sz="400" b="0" i="0" u="none" strike="noStrike" kern="0" cap="none" spc="0" normalizeH="0" baseline="0" noProof="0" dirty="0">
                        <a:ln>
                          <a:solidFill>
                            <a:prstClr val="black">
                              <a:lumMod val="50000"/>
                              <a:lumOff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Segoe UI" panose="020B0502040204020203" pitchFamily="34" charset="0"/>
                      </a:rPr>
                      <a:t>Functions</a:t>
                    </a:r>
                  </a:p>
                </p:txBody>
              </p:sp>
            </p:grpSp>
            <p:sp>
              <p:nvSpPr>
                <p:cNvPr id="178" name="Rectangle 202">
                  <a:extLst>
                    <a:ext uri="{FF2B5EF4-FFF2-40B4-BE49-F238E27FC236}">
                      <a16:creationId xmlns:a16="http://schemas.microsoft.com/office/drawing/2014/main" id="{EF158E28-2F6D-433E-9AB5-E50D8714BF29}"/>
                    </a:ext>
                  </a:extLst>
                </p:cNvPr>
                <p:cNvSpPr/>
                <p:nvPr/>
              </p:nvSpPr>
              <p:spPr>
                <a:xfrm>
                  <a:off x="5672250" y="4786028"/>
                  <a:ext cx="1440000" cy="288000"/>
                </a:xfrm>
                <a:prstGeom prst="rect">
                  <a:avLst/>
                </a:prstGeom>
                <a:solidFill>
                  <a:sysClr val="window" lastClr="FFFFFF"/>
                </a:solidFill>
                <a:ln w="3175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lIns="109350" tIns="0" rIns="0" bIns="0" rtlCol="0" anchor="ctr"/>
                <a:lstStyle/>
                <a:p>
                  <a:pPr marL="0" marR="0" lvl="0" indent="0" algn="ctr" defTabSz="23148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ko-KR" altLang="en-US" sz="400" b="0" i="0" u="none" strike="noStrike" kern="0" cap="none" spc="0" normalizeH="0" baseline="0" noProof="0" dirty="0">
                      <a:ln>
                        <a:solidFill>
                          <a:prstClr val="black">
                            <a:lumMod val="50000"/>
                            <a:lumOff val="50000"/>
                            <a:alpha val="0"/>
                          </a:prstClr>
                        </a:solidFill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B0503020000020004" pitchFamily="50" charset="-127"/>
                      <a:ea typeface="맑은 고딕" panose="020B0503020000020004" pitchFamily="50" charset="-127"/>
                      <a:cs typeface="Segoe UI" panose="020B0502040204020203" pitchFamily="34" charset="0"/>
                    </a:rPr>
                    <a:t>클라우드서비스</a:t>
                  </a:r>
                  <a:endParaRPr kumimoji="0" lang="en-US" altLang="ko-KR" sz="400" b="0" i="0" u="none" strike="noStrike" kern="0" cap="none" spc="0" normalizeH="0" baseline="0" noProof="0" dirty="0">
                    <a:ln>
                      <a:solidFill>
                        <a:prstClr val="black">
                          <a:lumMod val="50000"/>
                          <a:lumOff val="50000"/>
                          <a:alpha val="0"/>
                        </a:prstClr>
                      </a:solidFill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79" name="Rectangle 203">
                  <a:extLst>
                    <a:ext uri="{FF2B5EF4-FFF2-40B4-BE49-F238E27FC236}">
                      <a16:creationId xmlns:a16="http://schemas.microsoft.com/office/drawing/2014/main" id="{B1D6C04F-D2CD-4029-A2F8-E4249D42FEB3}"/>
                    </a:ext>
                  </a:extLst>
                </p:cNvPr>
                <p:cNvSpPr/>
                <p:nvPr/>
              </p:nvSpPr>
              <p:spPr>
                <a:xfrm>
                  <a:off x="5672250" y="4475027"/>
                  <a:ext cx="1440000" cy="288000"/>
                </a:xfrm>
                <a:prstGeom prst="rect">
                  <a:avLst/>
                </a:prstGeom>
                <a:solidFill>
                  <a:sysClr val="window" lastClr="FFFFFF"/>
                </a:solidFill>
                <a:ln w="3175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lIns="109350" tIns="0" rIns="0" bIns="0" rtlCol="0" anchor="ctr"/>
                <a:lstStyle/>
                <a:p>
                  <a:pPr marL="0" marR="0" lvl="0" indent="0" algn="ctr" defTabSz="23148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ko-KR" altLang="en-US" sz="400" b="0" i="0" u="none" strike="noStrike" kern="0" cap="none" spc="0" normalizeH="0" baseline="0" noProof="0" dirty="0">
                      <a:ln>
                        <a:solidFill>
                          <a:prstClr val="black">
                            <a:lumMod val="50000"/>
                            <a:lumOff val="50000"/>
                            <a:alpha val="0"/>
                          </a:prstClr>
                        </a:solidFill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B0503020000020004" pitchFamily="50" charset="-127"/>
                      <a:ea typeface="맑은 고딕" panose="020B0503020000020004" pitchFamily="50" charset="-127"/>
                      <a:cs typeface="Segoe UI" panose="020B0502040204020203" pitchFamily="34" charset="0"/>
                    </a:rPr>
                    <a:t>웹앱</a:t>
                  </a:r>
                  <a:endParaRPr kumimoji="0" lang="en-US" altLang="ko-KR" sz="400" b="0" i="0" u="none" strike="noStrike" kern="0" cap="none" spc="0" normalizeH="0" baseline="0" noProof="0" dirty="0">
                    <a:ln>
                      <a:solidFill>
                        <a:prstClr val="black">
                          <a:lumMod val="50000"/>
                          <a:lumOff val="50000"/>
                          <a:alpha val="0"/>
                        </a:prstClr>
                      </a:solidFill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Segoe UI" panose="020B0502040204020203" pitchFamily="34" charset="0"/>
                  </a:endParaRPr>
                </a:p>
              </p:txBody>
            </p:sp>
            <p:pic>
              <p:nvPicPr>
                <p:cNvPr id="180" name="Picture 204">
                  <a:extLst>
                    <a:ext uri="{FF2B5EF4-FFF2-40B4-BE49-F238E27FC236}">
                      <a16:creationId xmlns:a16="http://schemas.microsoft.com/office/drawing/2014/main" id="{E4B03AC4-A0D5-4EFC-AA92-30B74D90451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805733" y="4816108"/>
                  <a:ext cx="287146" cy="242362"/>
                </a:xfrm>
                <a:prstGeom prst="rect">
                  <a:avLst/>
                </a:prstGeom>
              </p:spPr>
            </p:pic>
            <p:pic>
              <p:nvPicPr>
                <p:cNvPr id="181" name="Picture 205">
                  <a:extLst>
                    <a:ext uri="{FF2B5EF4-FFF2-40B4-BE49-F238E27FC236}">
                      <a16:creationId xmlns:a16="http://schemas.microsoft.com/office/drawing/2014/main" id="{13818626-2D83-40C8-922B-4921352F779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5826765" y="4496211"/>
                  <a:ext cx="249356" cy="249705"/>
                </a:xfrm>
                <a:prstGeom prst="rect">
                  <a:avLst/>
                </a:prstGeom>
              </p:spPr>
            </p:pic>
            <p:pic>
              <p:nvPicPr>
                <p:cNvPr id="182" name="Picture 206">
                  <a:extLst>
                    <a:ext uri="{FF2B5EF4-FFF2-40B4-BE49-F238E27FC236}">
                      <a16:creationId xmlns:a16="http://schemas.microsoft.com/office/drawing/2014/main" id="{3C20A5EC-FF75-4E98-A0BF-1CDCCE78B74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7471344" y="4665802"/>
                  <a:ext cx="180984" cy="289980"/>
                </a:xfrm>
                <a:prstGeom prst="rect">
                  <a:avLst/>
                </a:prstGeom>
              </p:spPr>
            </p:pic>
            <p:sp>
              <p:nvSpPr>
                <p:cNvPr id="183" name="Rectangle 207">
                  <a:extLst>
                    <a:ext uri="{FF2B5EF4-FFF2-40B4-BE49-F238E27FC236}">
                      <a16:creationId xmlns:a16="http://schemas.microsoft.com/office/drawing/2014/main" id="{E7F8C141-260B-485C-BD73-A8901EB10437}"/>
                    </a:ext>
                  </a:extLst>
                </p:cNvPr>
                <p:cNvSpPr/>
                <p:nvPr/>
              </p:nvSpPr>
              <p:spPr>
                <a:xfrm>
                  <a:off x="8866284" y="4620939"/>
                  <a:ext cx="1440000" cy="360000"/>
                </a:xfrm>
                <a:prstGeom prst="rect">
                  <a:avLst/>
                </a:prstGeom>
                <a:solidFill>
                  <a:sysClr val="window" lastClr="FFFFFF"/>
                </a:solidFill>
                <a:ln w="3175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lIns="109350" tIns="0" rIns="0" bIns="0" rtlCol="0" anchor="ctr"/>
                <a:lstStyle/>
                <a:p>
                  <a:pPr marL="0" marR="0" lvl="0" indent="0" algn="ctr" defTabSz="23148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400" b="0" i="0" u="none" strike="noStrike" kern="0" cap="none" spc="0" normalizeH="0" baseline="0" noProof="0" dirty="0">
                      <a:ln>
                        <a:solidFill>
                          <a:prstClr val="black">
                            <a:lumMod val="50000"/>
                            <a:lumOff val="50000"/>
                            <a:alpha val="0"/>
                          </a:prstClr>
                        </a:solidFill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B0503020000020004" pitchFamily="50" charset="-127"/>
                      <a:ea typeface="맑은 고딕" panose="020B0503020000020004" pitchFamily="50" charset="-127"/>
                      <a:cs typeface="Segoe UI" panose="020B0502040204020203" pitchFamily="34" charset="0"/>
                    </a:rPr>
                    <a:t>Mobile Engagement</a:t>
                  </a:r>
                </a:p>
              </p:txBody>
            </p:sp>
            <p:pic>
              <p:nvPicPr>
                <p:cNvPr id="184" name="Picture 208">
                  <a:extLst>
                    <a:ext uri="{FF2B5EF4-FFF2-40B4-BE49-F238E27FC236}">
                      <a16:creationId xmlns:a16="http://schemas.microsoft.com/office/drawing/2014/main" id="{DA421A60-8F48-4253-8DBC-E02FACC5E67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9040950" y="4666516"/>
                  <a:ext cx="193050" cy="302063"/>
                </a:xfrm>
                <a:prstGeom prst="rect">
                  <a:avLst/>
                </a:prstGeom>
              </p:spPr>
            </p:pic>
            <p:sp>
              <p:nvSpPr>
                <p:cNvPr id="185" name="Rectangle 209">
                  <a:extLst>
                    <a:ext uri="{FF2B5EF4-FFF2-40B4-BE49-F238E27FC236}">
                      <a16:creationId xmlns:a16="http://schemas.microsoft.com/office/drawing/2014/main" id="{9F19A560-416C-4E6D-A2BB-84D58911F1E4}"/>
                    </a:ext>
                  </a:extLst>
                </p:cNvPr>
                <p:cNvSpPr/>
                <p:nvPr/>
              </p:nvSpPr>
              <p:spPr>
                <a:xfrm>
                  <a:off x="10473549" y="4630792"/>
                  <a:ext cx="1440000" cy="360000"/>
                </a:xfrm>
                <a:prstGeom prst="rect">
                  <a:avLst/>
                </a:prstGeom>
                <a:solidFill>
                  <a:sysClr val="window" lastClr="FFFFFF"/>
                </a:solidFill>
                <a:ln w="3175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lIns="109350" tIns="0" rIns="0" bIns="0" rtlCol="0" anchor="ctr"/>
                <a:lstStyle/>
                <a:p>
                  <a:pPr marL="0" marR="0" lvl="0" indent="0" algn="ctr" defTabSz="23148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400" b="0" i="0" u="none" strike="noStrike" kern="0" cap="none" spc="0" normalizeH="0" baseline="0" noProof="0" dirty="0" err="1">
                      <a:ln>
                        <a:solidFill>
                          <a:prstClr val="black">
                            <a:lumMod val="50000"/>
                            <a:lumOff val="50000"/>
                            <a:alpha val="0"/>
                          </a:prstClr>
                        </a:solidFill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B0503020000020004" pitchFamily="50" charset="-127"/>
                      <a:ea typeface="맑은 고딕" panose="020B0503020000020004" pitchFamily="50" charset="-127"/>
                      <a:cs typeface="Segoe UI" panose="020B0502040204020203" pitchFamily="34" charset="0"/>
                    </a:rPr>
                    <a:t>DevTest</a:t>
                  </a:r>
                  <a:r>
                    <a:rPr kumimoji="0" lang="en-US" altLang="ko-KR" sz="400" b="0" i="0" u="none" strike="noStrike" kern="0" cap="none" spc="0" normalizeH="0" baseline="0" noProof="0" dirty="0">
                      <a:ln>
                        <a:solidFill>
                          <a:prstClr val="black">
                            <a:lumMod val="50000"/>
                            <a:lumOff val="50000"/>
                            <a:alpha val="0"/>
                          </a:prstClr>
                        </a:solidFill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B0503020000020004" pitchFamily="50" charset="-127"/>
                      <a:ea typeface="맑은 고딕" panose="020B0503020000020004" pitchFamily="50" charset="-127"/>
                      <a:cs typeface="Segoe UI" panose="020B0502040204020203" pitchFamily="34" charset="0"/>
                    </a:rPr>
                    <a:t> Labs</a:t>
                  </a:r>
                </a:p>
              </p:txBody>
            </p:sp>
            <p:pic>
              <p:nvPicPr>
                <p:cNvPr id="186" name="Picture 210">
                  <a:extLst>
                    <a:ext uri="{FF2B5EF4-FFF2-40B4-BE49-F238E27FC236}">
                      <a16:creationId xmlns:a16="http://schemas.microsoft.com/office/drawing/2014/main" id="{0500C072-0B91-42B3-8F98-E4E2E895D43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8996922" y="5503488"/>
                  <a:ext cx="281106" cy="281499"/>
                </a:xfrm>
                <a:prstGeom prst="rect">
                  <a:avLst/>
                </a:prstGeom>
              </p:spPr>
            </p:pic>
            <p:sp>
              <p:nvSpPr>
                <p:cNvPr id="187" name="Rectangle 211">
                  <a:extLst>
                    <a:ext uri="{FF2B5EF4-FFF2-40B4-BE49-F238E27FC236}">
                      <a16:creationId xmlns:a16="http://schemas.microsoft.com/office/drawing/2014/main" id="{82997484-CBE8-4B20-8184-4ABC7680DE1C}"/>
                    </a:ext>
                  </a:extLst>
                </p:cNvPr>
                <p:cNvSpPr/>
                <p:nvPr/>
              </p:nvSpPr>
              <p:spPr>
                <a:xfrm>
                  <a:off x="5672250" y="5645148"/>
                  <a:ext cx="1440000" cy="288000"/>
                </a:xfrm>
                <a:prstGeom prst="rect">
                  <a:avLst/>
                </a:prstGeom>
                <a:solidFill>
                  <a:sysClr val="window" lastClr="FFFFFF"/>
                </a:solidFill>
                <a:ln w="3175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lIns="109350" tIns="0" rIns="0" bIns="0" rtlCol="0" anchor="ctr"/>
                <a:lstStyle/>
                <a:p>
                  <a:pPr marL="0" marR="0" lvl="0" indent="0" algn="ctr" defTabSz="23148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ko-KR" altLang="en-US" sz="400" b="0" i="0" u="none" strike="noStrike" kern="0" cap="none" spc="0" normalizeH="0" baseline="0" noProof="0" dirty="0">
                      <a:ln>
                        <a:solidFill>
                          <a:prstClr val="black">
                            <a:lumMod val="50000"/>
                            <a:lumOff val="50000"/>
                            <a:alpha val="0"/>
                          </a:prstClr>
                        </a:solidFill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B0503020000020004" pitchFamily="50" charset="-127"/>
                      <a:ea typeface="맑은 고딕" panose="020B0503020000020004" pitchFamily="50" charset="-127"/>
                      <a:cs typeface="Segoe UI" panose="020B0502040204020203" pitchFamily="34" charset="0"/>
                    </a:rPr>
                    <a:t>서비스버스</a:t>
                  </a:r>
                  <a:endParaRPr kumimoji="0" lang="en-US" altLang="ko-KR" sz="400" b="0" i="0" u="none" strike="noStrike" kern="0" cap="none" spc="0" normalizeH="0" baseline="0" noProof="0" dirty="0">
                    <a:ln>
                      <a:solidFill>
                        <a:prstClr val="black">
                          <a:lumMod val="50000"/>
                          <a:lumOff val="50000"/>
                          <a:alpha val="0"/>
                        </a:prstClr>
                      </a:solidFill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88" name="Rectangle 212">
                  <a:extLst>
                    <a:ext uri="{FF2B5EF4-FFF2-40B4-BE49-F238E27FC236}">
                      <a16:creationId xmlns:a16="http://schemas.microsoft.com/office/drawing/2014/main" id="{4463D82D-058C-4370-886E-C3F4F6B13DE1}"/>
                    </a:ext>
                  </a:extLst>
                </p:cNvPr>
                <p:cNvSpPr/>
                <p:nvPr/>
              </p:nvSpPr>
              <p:spPr>
                <a:xfrm>
                  <a:off x="5672250" y="5334147"/>
                  <a:ext cx="1440000" cy="288000"/>
                </a:xfrm>
                <a:prstGeom prst="rect">
                  <a:avLst/>
                </a:prstGeom>
                <a:solidFill>
                  <a:sysClr val="window" lastClr="FFFFFF"/>
                </a:solidFill>
                <a:ln w="3175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lIns="109350" tIns="0" rIns="0" bIns="0" rtlCol="0" anchor="ctr"/>
                <a:lstStyle/>
                <a:p>
                  <a:pPr marL="0" marR="0" lvl="0" indent="0" algn="ctr" defTabSz="23148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ko-KR" altLang="en-US" sz="400" b="0" i="0" u="none" strike="noStrike" kern="0" cap="none" spc="0" normalizeH="0" baseline="0" noProof="0" dirty="0">
                      <a:ln>
                        <a:solidFill>
                          <a:prstClr val="black">
                            <a:lumMod val="50000"/>
                            <a:lumOff val="50000"/>
                            <a:alpha val="0"/>
                          </a:prstClr>
                        </a:solidFill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B0503020000020004" pitchFamily="50" charset="-127"/>
                      <a:ea typeface="맑은 고딕" panose="020B0503020000020004" pitchFamily="50" charset="-127"/>
                      <a:cs typeface="Segoe UI" panose="020B0502040204020203" pitchFamily="34" charset="0"/>
                    </a:rPr>
                    <a:t>큐</a:t>
                  </a:r>
                  <a:endParaRPr kumimoji="0" lang="en-US" altLang="ko-KR" sz="400" b="0" i="0" u="none" strike="noStrike" kern="0" cap="none" spc="0" normalizeH="0" baseline="0" noProof="0" dirty="0">
                    <a:ln>
                      <a:solidFill>
                        <a:prstClr val="black">
                          <a:lumMod val="50000"/>
                          <a:lumOff val="50000"/>
                          <a:alpha val="0"/>
                        </a:prstClr>
                      </a:solidFill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89" name="Rectangle 213">
                  <a:extLst>
                    <a:ext uri="{FF2B5EF4-FFF2-40B4-BE49-F238E27FC236}">
                      <a16:creationId xmlns:a16="http://schemas.microsoft.com/office/drawing/2014/main" id="{0D215C3D-3669-443C-B544-6E1CCD345606}"/>
                    </a:ext>
                  </a:extLst>
                </p:cNvPr>
                <p:cNvSpPr/>
                <p:nvPr/>
              </p:nvSpPr>
              <p:spPr>
                <a:xfrm>
                  <a:off x="7273715" y="5452072"/>
                  <a:ext cx="1440000" cy="360000"/>
                </a:xfrm>
                <a:prstGeom prst="rect">
                  <a:avLst/>
                </a:prstGeom>
                <a:solidFill>
                  <a:sysClr val="window" lastClr="FFFFFF"/>
                </a:solidFill>
                <a:ln w="3175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lIns="109350" tIns="0" rIns="0" bIns="0" rtlCol="0" anchor="ctr"/>
                <a:lstStyle/>
                <a:p>
                  <a:pPr marL="0" marR="0" lvl="0" indent="0" algn="ctr" defTabSz="23148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ko-KR" altLang="en-US" sz="400" b="0" i="0" u="none" strike="noStrike" kern="0" cap="none" spc="0" normalizeH="0" baseline="0" noProof="0" dirty="0">
                      <a:ln>
                        <a:solidFill>
                          <a:prstClr val="black">
                            <a:lumMod val="50000"/>
                            <a:lumOff val="50000"/>
                            <a:alpha val="0"/>
                          </a:prstClr>
                        </a:solidFill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B0503020000020004" pitchFamily="50" charset="-127"/>
                      <a:ea typeface="맑은 고딕" panose="020B0503020000020004" pitchFamily="50" charset="-127"/>
                      <a:cs typeface="Segoe UI" panose="020B0502040204020203" pitchFamily="34" charset="0"/>
                    </a:rPr>
                    <a:t>알림허브</a:t>
                  </a:r>
                  <a:endParaRPr kumimoji="0" lang="en-US" altLang="ko-KR" sz="400" b="0" i="0" u="none" strike="noStrike" kern="0" cap="none" spc="0" normalizeH="0" baseline="0" noProof="0" dirty="0">
                    <a:ln>
                      <a:solidFill>
                        <a:prstClr val="black">
                          <a:lumMod val="50000"/>
                          <a:lumOff val="50000"/>
                          <a:alpha val="0"/>
                        </a:prstClr>
                      </a:solidFill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Segoe UI" panose="020B0502040204020203" pitchFamily="34" charset="0"/>
                  </a:endParaRPr>
                </a:p>
              </p:txBody>
            </p:sp>
            <p:pic>
              <p:nvPicPr>
                <p:cNvPr id="190" name="Picture 214">
                  <a:extLst>
                    <a:ext uri="{FF2B5EF4-FFF2-40B4-BE49-F238E27FC236}">
                      <a16:creationId xmlns:a16="http://schemas.microsoft.com/office/drawing/2014/main" id="{C2F14312-0F67-4F16-877B-40F62E56E3F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7421088" y="5520281"/>
                  <a:ext cx="264488" cy="260444"/>
                </a:xfrm>
                <a:prstGeom prst="rect">
                  <a:avLst/>
                </a:prstGeom>
              </p:spPr>
            </p:pic>
            <p:pic>
              <p:nvPicPr>
                <p:cNvPr id="191" name="Picture 215">
                  <a:extLst>
                    <a:ext uri="{FF2B5EF4-FFF2-40B4-BE49-F238E27FC236}">
                      <a16:creationId xmlns:a16="http://schemas.microsoft.com/office/drawing/2014/main" id="{0A91FCDB-B029-40CB-95EC-E72A95FC84D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5832943" y="5671866"/>
                  <a:ext cx="253912" cy="294152"/>
                </a:xfrm>
                <a:prstGeom prst="rect">
                  <a:avLst/>
                </a:prstGeom>
              </p:spPr>
            </p:pic>
            <p:pic>
              <p:nvPicPr>
                <p:cNvPr id="192" name="Picture 216">
                  <a:extLst>
                    <a:ext uri="{FF2B5EF4-FFF2-40B4-BE49-F238E27FC236}">
                      <a16:creationId xmlns:a16="http://schemas.microsoft.com/office/drawing/2014/main" id="{E99A8A59-B635-42B2-8657-345C1778B04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5820088" y="5342084"/>
                  <a:ext cx="269558" cy="234944"/>
                </a:xfrm>
                <a:prstGeom prst="rect">
                  <a:avLst/>
                </a:prstGeom>
              </p:spPr>
            </p:pic>
            <p:pic>
              <p:nvPicPr>
                <p:cNvPr id="193" name="Picture 217">
                  <a:extLst>
                    <a:ext uri="{FF2B5EF4-FFF2-40B4-BE49-F238E27FC236}">
                      <a16:creationId xmlns:a16="http://schemas.microsoft.com/office/drawing/2014/main" id="{ACE931E7-2BCF-474B-B953-860319CB861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2226733" y="5550183"/>
                  <a:ext cx="297378" cy="276215"/>
                </a:xfrm>
                <a:prstGeom prst="rect">
                  <a:avLst/>
                </a:prstGeom>
              </p:spPr>
            </p:pic>
            <p:pic>
              <p:nvPicPr>
                <p:cNvPr id="194" name="Picture 218">
                  <a:extLst>
                    <a:ext uri="{FF2B5EF4-FFF2-40B4-BE49-F238E27FC236}">
                      <a16:creationId xmlns:a16="http://schemas.microsoft.com/office/drawing/2014/main" id="{1296BA97-54DB-4F60-AE42-026EEC00042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10591992" y="4668265"/>
                  <a:ext cx="291908" cy="292316"/>
                </a:xfrm>
                <a:prstGeom prst="rect">
                  <a:avLst/>
                </a:prstGeom>
              </p:spPr>
            </p:pic>
            <p:grpSp>
              <p:nvGrpSpPr>
                <p:cNvPr id="195" name="Group 219">
                  <a:extLst>
                    <a:ext uri="{FF2B5EF4-FFF2-40B4-BE49-F238E27FC236}">
                      <a16:creationId xmlns:a16="http://schemas.microsoft.com/office/drawing/2014/main" id="{6EB6FA59-EA27-451B-9487-A24F828B1C52}"/>
                    </a:ext>
                  </a:extLst>
                </p:cNvPr>
                <p:cNvGrpSpPr/>
                <p:nvPr/>
              </p:nvGrpSpPr>
              <p:grpSpPr>
                <a:xfrm>
                  <a:off x="10473549" y="5330730"/>
                  <a:ext cx="1440000" cy="599001"/>
                  <a:chOff x="8909116" y="4443411"/>
                  <a:chExt cx="1440000" cy="599001"/>
                </a:xfrm>
              </p:grpSpPr>
              <p:sp>
                <p:nvSpPr>
                  <p:cNvPr id="248" name="Rectangle 272">
                    <a:extLst>
                      <a:ext uri="{FF2B5EF4-FFF2-40B4-BE49-F238E27FC236}">
                        <a16:creationId xmlns:a16="http://schemas.microsoft.com/office/drawing/2014/main" id="{A02B9239-4401-4B4F-A2DF-8AFA1A4BCE98}"/>
                      </a:ext>
                    </a:extLst>
                  </p:cNvPr>
                  <p:cNvSpPr/>
                  <p:nvPr/>
                </p:nvSpPr>
                <p:spPr>
                  <a:xfrm>
                    <a:off x="8909116" y="4754412"/>
                    <a:ext cx="1440000" cy="288000"/>
                  </a:xfrm>
                  <a:prstGeom prst="rect">
                    <a:avLst/>
                  </a:prstGeom>
                  <a:solidFill>
                    <a:sysClr val="window" lastClr="FFFFFF"/>
                  </a:solidFill>
                  <a:ln w="3175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lIns="109350" tIns="0" rIns="0" bIns="0" rtlCol="0" anchor="ctr"/>
                  <a:lstStyle/>
                  <a:p>
                    <a:pPr marL="0" marR="0" lvl="0" indent="0" algn="ctr" defTabSz="23148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ko-KR" sz="400" b="0" i="0" u="none" strike="noStrike" kern="0" cap="none" spc="0" normalizeH="0" baseline="0" noProof="0" dirty="0">
                        <a:ln>
                          <a:solidFill>
                            <a:prstClr val="black">
                              <a:lumMod val="50000"/>
                              <a:lumOff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Segoe UI" panose="020B0502040204020203" pitchFamily="34" charset="0"/>
                      </a:rPr>
                      <a:t>API App</a:t>
                    </a:r>
                  </a:p>
                </p:txBody>
              </p:sp>
              <p:sp>
                <p:nvSpPr>
                  <p:cNvPr id="249" name="Rectangle 273">
                    <a:extLst>
                      <a:ext uri="{FF2B5EF4-FFF2-40B4-BE49-F238E27FC236}">
                        <a16:creationId xmlns:a16="http://schemas.microsoft.com/office/drawing/2014/main" id="{3E8B8D22-87EF-4543-92DE-22FC36FD61C5}"/>
                      </a:ext>
                    </a:extLst>
                  </p:cNvPr>
                  <p:cNvSpPr/>
                  <p:nvPr/>
                </p:nvSpPr>
                <p:spPr>
                  <a:xfrm>
                    <a:off x="8909116" y="4443411"/>
                    <a:ext cx="1440000" cy="288000"/>
                  </a:xfrm>
                  <a:prstGeom prst="rect">
                    <a:avLst/>
                  </a:prstGeom>
                  <a:solidFill>
                    <a:sysClr val="window" lastClr="FFFFFF"/>
                  </a:solidFill>
                  <a:ln w="3175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lIns="109350" tIns="0" rIns="0" bIns="0" rtlCol="0" anchor="ctr"/>
                  <a:lstStyle/>
                  <a:p>
                    <a:pPr marL="0" marR="0" lvl="0" indent="0" algn="ctr" defTabSz="23148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ko-KR" sz="400" b="0" i="0" u="none" strike="noStrike" kern="0" cap="none" spc="0" normalizeH="0" baseline="0" noProof="0" dirty="0">
                        <a:ln>
                          <a:solidFill>
                            <a:prstClr val="black">
                              <a:lumMod val="50000"/>
                              <a:lumOff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Segoe UI" panose="020B0502040204020203" pitchFamily="34" charset="0"/>
                      </a:rPr>
                      <a:t>API Management</a:t>
                    </a:r>
                  </a:p>
                </p:txBody>
              </p:sp>
            </p:grpSp>
            <p:pic>
              <p:nvPicPr>
                <p:cNvPr id="196" name="Picture 220">
                  <a:extLst>
                    <a:ext uri="{FF2B5EF4-FFF2-40B4-BE49-F238E27FC236}">
                      <a16:creationId xmlns:a16="http://schemas.microsoft.com/office/drawing/2014/main" id="{AF67B91E-C186-4A44-87F9-24EF6F07198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0551485" y="5375005"/>
                  <a:ext cx="269466" cy="237623"/>
                </a:xfrm>
                <a:prstGeom prst="rect">
                  <a:avLst/>
                </a:prstGeom>
              </p:spPr>
            </p:pic>
            <p:pic>
              <p:nvPicPr>
                <p:cNvPr id="197" name="Picture 221">
                  <a:extLst>
                    <a:ext uri="{FF2B5EF4-FFF2-40B4-BE49-F238E27FC236}">
                      <a16:creationId xmlns:a16="http://schemas.microsoft.com/office/drawing/2014/main" id="{141041DF-9F82-4BF2-A1BB-67003181C3E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10583700" y="5670833"/>
                  <a:ext cx="213159" cy="237623"/>
                </a:xfrm>
                <a:prstGeom prst="rect">
                  <a:avLst/>
                </a:prstGeom>
              </p:spPr>
            </p:pic>
            <p:sp>
              <p:nvSpPr>
                <p:cNvPr id="198" name="Rectangle 222">
                  <a:extLst>
                    <a:ext uri="{FF2B5EF4-FFF2-40B4-BE49-F238E27FC236}">
                      <a16:creationId xmlns:a16="http://schemas.microsoft.com/office/drawing/2014/main" id="{3963AE7A-5D3D-4C94-ABC1-C2A4D77E4CFB}"/>
                    </a:ext>
                  </a:extLst>
                </p:cNvPr>
                <p:cNvSpPr/>
                <p:nvPr/>
              </p:nvSpPr>
              <p:spPr>
                <a:xfrm>
                  <a:off x="12082301" y="4616373"/>
                  <a:ext cx="1440000" cy="360000"/>
                </a:xfrm>
                <a:prstGeom prst="rect">
                  <a:avLst/>
                </a:prstGeom>
                <a:solidFill>
                  <a:sysClr val="window" lastClr="FFFFFF"/>
                </a:solidFill>
                <a:ln w="3175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lIns="109350" tIns="0" rIns="0" bIns="0" rtlCol="0" anchor="ctr"/>
                <a:lstStyle/>
                <a:p>
                  <a:pPr marL="0" marR="0" lvl="0" indent="0" algn="ctr" defTabSz="23148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400" b="0" i="0" u="none" strike="noStrike" kern="0" cap="none" spc="0" normalizeH="0" baseline="0" noProof="0" dirty="0">
                      <a:ln>
                        <a:solidFill>
                          <a:prstClr val="black">
                            <a:lumMod val="50000"/>
                            <a:lumOff val="50000"/>
                            <a:alpha val="0"/>
                          </a:prstClr>
                        </a:solidFill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B0503020000020004" pitchFamily="50" charset="-127"/>
                      <a:ea typeface="맑은 고딕" panose="020B0503020000020004" pitchFamily="50" charset="-127"/>
                      <a:cs typeface="Segoe UI" panose="020B0502040204020203" pitchFamily="34" charset="0"/>
                    </a:rPr>
                    <a:t>Remote App</a:t>
                  </a:r>
                </a:p>
              </p:txBody>
            </p:sp>
            <p:pic>
              <p:nvPicPr>
                <p:cNvPr id="199" name="Picture 223">
                  <a:extLst>
                    <a:ext uri="{FF2B5EF4-FFF2-40B4-BE49-F238E27FC236}">
                      <a16:creationId xmlns:a16="http://schemas.microsoft.com/office/drawing/2014/main" id="{06BD68D4-E660-4F03-B3DA-984B1E54DFD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2211105" y="4660590"/>
                  <a:ext cx="302819" cy="303243"/>
                </a:xfrm>
                <a:prstGeom prst="rect">
                  <a:avLst/>
                </a:prstGeom>
              </p:spPr>
            </p:pic>
            <p:sp>
              <p:nvSpPr>
                <p:cNvPr id="200" name="Rectangle 224">
                  <a:extLst>
                    <a:ext uri="{FF2B5EF4-FFF2-40B4-BE49-F238E27FC236}">
                      <a16:creationId xmlns:a16="http://schemas.microsoft.com/office/drawing/2014/main" id="{B49ED247-3207-4380-9D11-1FD972857061}"/>
                    </a:ext>
                  </a:extLst>
                </p:cNvPr>
                <p:cNvSpPr/>
                <p:nvPr/>
              </p:nvSpPr>
              <p:spPr bwMode="auto">
                <a:xfrm>
                  <a:off x="5597750" y="2951068"/>
                  <a:ext cx="1512000" cy="828000"/>
                </a:xfrm>
                <a:prstGeom prst="rect">
                  <a:avLst/>
                </a:prstGeom>
                <a:solidFill>
                  <a:srgbClr val="F2F2F2"/>
                </a:solidFill>
                <a:ln w="3175" cap="flat" cmpd="sng" algn="ctr">
                  <a:solidFill>
                    <a:sysClr val="windowText" lastClr="000000">
                      <a:lumMod val="50000"/>
                      <a:lumOff val="50000"/>
                    </a:sysClr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25" tIns="9113" rIns="0" bIns="9113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453606" rtl="0" eaLnBrk="1" fontAlgn="base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ko-KR" altLang="en-US" sz="500" b="0" i="0" u="none" strike="noStrike" kern="0" cap="none" spc="0" normalizeH="0" baseline="0" noProof="0" dirty="0">
                      <a:ln>
                        <a:solidFill>
                          <a:srgbClr val="3D648C">
                            <a:alpha val="0"/>
                          </a:srgbClr>
                        </a:solidFill>
                      </a:ln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effectLst/>
                      <a:uLnTx/>
                      <a:uFillTx/>
                      <a:latin typeface="맑은 고딕" panose="020B0503020000020004" pitchFamily="50" charset="-127"/>
                      <a:ea typeface="맑은 고딕" panose="020B0503020000020004" pitchFamily="50" charset="-127"/>
                      <a:cs typeface="Segoe UI" panose="020B0502040204020203" pitchFamily="34" charset="0"/>
                    </a:rPr>
                    <a:t>디렉토리</a:t>
                  </a:r>
                  <a:endParaRPr kumimoji="0" lang="en-US" altLang="ko-KR" sz="500" b="0" i="0" u="none" strike="noStrike" kern="0" cap="none" spc="0" normalizeH="0" baseline="0" noProof="0" dirty="0">
                    <a:ln>
                      <a:solidFill>
                        <a:srgbClr val="3D648C">
                          <a:alpha val="0"/>
                        </a:srgb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Segoe UI" panose="020B0502040204020203" pitchFamily="34" charset="0"/>
                  </a:endParaRPr>
                </a:p>
              </p:txBody>
            </p:sp>
            <p:grpSp>
              <p:nvGrpSpPr>
                <p:cNvPr id="201" name="Group 225">
                  <a:extLst>
                    <a:ext uri="{FF2B5EF4-FFF2-40B4-BE49-F238E27FC236}">
                      <a16:creationId xmlns:a16="http://schemas.microsoft.com/office/drawing/2014/main" id="{B7D81654-AF67-4D42-BAE8-1D2D0B5CFF22}"/>
                    </a:ext>
                  </a:extLst>
                </p:cNvPr>
                <p:cNvGrpSpPr/>
                <p:nvPr/>
              </p:nvGrpSpPr>
              <p:grpSpPr>
                <a:xfrm>
                  <a:off x="12048550" y="2958000"/>
                  <a:ext cx="1512000" cy="828000"/>
                  <a:chOff x="12037983" y="5138446"/>
                  <a:chExt cx="1512000" cy="828000"/>
                </a:xfrm>
              </p:grpSpPr>
              <p:sp>
                <p:nvSpPr>
                  <p:cNvPr id="246" name="Rectangle 270">
                    <a:extLst>
                      <a:ext uri="{FF2B5EF4-FFF2-40B4-BE49-F238E27FC236}">
                        <a16:creationId xmlns:a16="http://schemas.microsoft.com/office/drawing/2014/main" id="{F641E4B4-660D-4F30-B86A-252525CE0C9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2037983" y="5138446"/>
                    <a:ext cx="1512000" cy="828000"/>
                  </a:xfrm>
                  <a:prstGeom prst="rect">
                    <a:avLst/>
                  </a:prstGeom>
                  <a:solidFill>
                    <a:srgbClr val="F2F2F2"/>
                  </a:solidFill>
                  <a:ln w="3175" cap="flat" cmpd="sng" algn="ctr">
                    <a:solidFill>
                      <a:sysClr val="windowText" lastClr="000000">
                        <a:lumMod val="50000"/>
                        <a:lumOff val="50000"/>
                      </a:sysClr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18225" tIns="9113" rIns="0" bIns="9113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l" defTabSz="453606" rtl="0" eaLnBrk="1" fontAlgn="base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ko-KR" sz="500" b="0" i="0" u="none" strike="noStrike" kern="0" cap="none" spc="0" normalizeH="0" baseline="0" noProof="0" dirty="0">
                        <a:ln>
                          <a:solidFill>
                            <a:srgbClr val="3D648C">
                              <a:alpha val="0"/>
                            </a:srgbClr>
                          </a:solidFill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Segoe UI" panose="020B0502040204020203" pitchFamily="34" charset="0"/>
                      </a:rPr>
                      <a:t>Developer Tools</a:t>
                    </a:r>
                  </a:p>
                </p:txBody>
              </p:sp>
              <p:sp>
                <p:nvSpPr>
                  <p:cNvPr id="247" name="Rectangle 271">
                    <a:extLst>
                      <a:ext uri="{FF2B5EF4-FFF2-40B4-BE49-F238E27FC236}">
                        <a16:creationId xmlns:a16="http://schemas.microsoft.com/office/drawing/2014/main" id="{243A1B8E-6C13-4BDA-A020-633CC101B23B}"/>
                      </a:ext>
                    </a:extLst>
                  </p:cNvPr>
                  <p:cNvSpPr/>
                  <p:nvPr/>
                </p:nvSpPr>
                <p:spPr>
                  <a:xfrm>
                    <a:off x="12064358" y="5495278"/>
                    <a:ext cx="1440000" cy="360000"/>
                  </a:xfrm>
                  <a:prstGeom prst="rect">
                    <a:avLst/>
                  </a:prstGeom>
                  <a:solidFill>
                    <a:sysClr val="window" lastClr="FFFFFF"/>
                  </a:solidFill>
                  <a:ln w="3175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lIns="109350" tIns="0" rIns="0" bIns="0" rtlCol="0" anchor="ctr"/>
                  <a:lstStyle/>
                  <a:p>
                    <a:pPr marL="0" marR="0" lvl="0" indent="0" algn="ctr" defTabSz="23148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ko-KR" sz="400" b="0" i="0" u="none" strike="noStrike" kern="0" cap="none" spc="0" normalizeH="0" baseline="0" noProof="0" dirty="0">
                        <a:ln>
                          <a:solidFill>
                            <a:prstClr val="black">
                              <a:lumMod val="50000"/>
                              <a:lumOff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Segoe UI" panose="020B0502040204020203" pitchFamily="34" charset="0"/>
                      </a:rPr>
                      <a:t>Visual Studio </a:t>
                    </a:r>
                    <a:br>
                      <a:rPr kumimoji="0" lang="en-US" altLang="ko-KR" sz="400" b="0" i="0" u="none" strike="noStrike" kern="0" cap="none" spc="0" normalizeH="0" baseline="0" noProof="0" dirty="0">
                        <a:ln>
                          <a:solidFill>
                            <a:prstClr val="black">
                              <a:lumMod val="50000"/>
                              <a:lumOff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Segoe UI" panose="020B0502040204020203" pitchFamily="34" charset="0"/>
                      </a:rPr>
                    </a:br>
                    <a:r>
                      <a:rPr kumimoji="0" lang="en-US" altLang="ko-KR" sz="400" b="0" i="0" u="none" strike="noStrike" kern="0" cap="none" spc="0" normalizeH="0" baseline="0" noProof="0" dirty="0">
                        <a:ln>
                          <a:solidFill>
                            <a:prstClr val="black">
                              <a:lumMod val="50000"/>
                              <a:lumOff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Segoe UI" panose="020B0502040204020203" pitchFamily="34" charset="0"/>
                      </a:rPr>
                      <a:t>Team Services</a:t>
                    </a:r>
                  </a:p>
                </p:txBody>
              </p:sp>
            </p:grpSp>
            <p:sp>
              <p:nvSpPr>
                <p:cNvPr id="202" name="Rectangle 226">
                  <a:extLst>
                    <a:ext uri="{FF2B5EF4-FFF2-40B4-BE49-F238E27FC236}">
                      <a16:creationId xmlns:a16="http://schemas.microsoft.com/office/drawing/2014/main" id="{D05B3395-576A-4765-9F5C-0BC57D493D73}"/>
                    </a:ext>
                  </a:extLst>
                </p:cNvPr>
                <p:cNvSpPr/>
                <p:nvPr/>
              </p:nvSpPr>
              <p:spPr>
                <a:xfrm>
                  <a:off x="5635786" y="3271626"/>
                  <a:ext cx="1440000" cy="360000"/>
                </a:xfrm>
                <a:prstGeom prst="rect">
                  <a:avLst/>
                </a:prstGeom>
                <a:solidFill>
                  <a:sysClr val="window" lastClr="FFFFFF"/>
                </a:solidFill>
                <a:ln w="3175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lIns="109350" tIns="0" rIns="0" bIns="0" rtlCol="0" anchor="ctr"/>
                <a:lstStyle/>
                <a:p>
                  <a:pPr marL="0" marR="0" lvl="0" indent="0" algn="ctr" defTabSz="23148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400" b="0" i="0" u="none" strike="noStrike" kern="0" cap="none" spc="0" normalizeH="0" baseline="0" noProof="0" dirty="0">
                      <a:ln>
                        <a:solidFill>
                          <a:prstClr val="black">
                            <a:lumMod val="50000"/>
                            <a:lumOff val="50000"/>
                            <a:alpha val="0"/>
                          </a:prstClr>
                        </a:solidFill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B0503020000020004" pitchFamily="50" charset="-127"/>
                      <a:ea typeface="맑은 고딕" panose="020B0503020000020004" pitchFamily="50" charset="-127"/>
                      <a:cs typeface="Segoe UI" panose="020B0502040204020203" pitchFamily="34" charset="0"/>
                    </a:rPr>
                    <a:t>Azure</a:t>
                  </a:r>
                  <a:br>
                    <a:rPr kumimoji="0" lang="en-US" altLang="ko-KR" sz="400" b="0" i="0" u="none" strike="noStrike" kern="0" cap="none" spc="0" normalizeH="0" baseline="0" noProof="0" dirty="0">
                      <a:ln>
                        <a:solidFill>
                          <a:prstClr val="black">
                            <a:lumMod val="50000"/>
                            <a:lumOff val="50000"/>
                            <a:alpha val="0"/>
                          </a:prstClr>
                        </a:solidFill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B0503020000020004" pitchFamily="50" charset="-127"/>
                      <a:ea typeface="맑은 고딕" panose="020B0503020000020004" pitchFamily="50" charset="-127"/>
                      <a:cs typeface="Segoe UI" panose="020B0502040204020203" pitchFamily="34" charset="0"/>
                    </a:rPr>
                  </a:br>
                  <a:r>
                    <a:rPr kumimoji="0" lang="en-US" altLang="ko-KR" sz="400" b="0" i="0" u="none" strike="noStrike" kern="0" cap="none" spc="0" normalizeH="0" baseline="0" noProof="0" dirty="0">
                      <a:ln>
                        <a:solidFill>
                          <a:prstClr val="black">
                            <a:lumMod val="50000"/>
                            <a:lumOff val="50000"/>
                            <a:alpha val="0"/>
                          </a:prstClr>
                        </a:solidFill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B0503020000020004" pitchFamily="50" charset="-127"/>
                      <a:ea typeface="맑은 고딕" panose="020B0503020000020004" pitchFamily="50" charset="-127"/>
                      <a:cs typeface="Segoe UI" panose="020B0502040204020203" pitchFamily="34" charset="0"/>
                    </a:rPr>
                    <a:t>Active Directory</a:t>
                  </a:r>
                </a:p>
              </p:txBody>
            </p:sp>
            <p:pic>
              <p:nvPicPr>
                <p:cNvPr id="203" name="Picture 227">
                  <a:extLst>
                    <a:ext uri="{FF2B5EF4-FFF2-40B4-BE49-F238E27FC236}">
                      <a16:creationId xmlns:a16="http://schemas.microsoft.com/office/drawing/2014/main" id="{A48D1177-3774-4E24-81EC-7C55817BC8C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5700264" y="3289494"/>
                  <a:ext cx="311182" cy="316339"/>
                </a:xfrm>
                <a:prstGeom prst="rect">
                  <a:avLst/>
                </a:prstGeom>
              </p:spPr>
            </p:pic>
            <p:grpSp>
              <p:nvGrpSpPr>
                <p:cNvPr id="204" name="Group 228">
                  <a:extLst>
                    <a:ext uri="{FF2B5EF4-FFF2-40B4-BE49-F238E27FC236}">
                      <a16:creationId xmlns:a16="http://schemas.microsoft.com/office/drawing/2014/main" id="{C2F404B8-042B-4872-B6FA-C7A6B2FC6DAA}"/>
                    </a:ext>
                  </a:extLst>
                </p:cNvPr>
                <p:cNvGrpSpPr/>
                <p:nvPr/>
              </p:nvGrpSpPr>
              <p:grpSpPr>
                <a:xfrm>
                  <a:off x="7198183" y="2958000"/>
                  <a:ext cx="1512000" cy="828000"/>
                  <a:chOff x="8910180" y="5138446"/>
                  <a:chExt cx="1512000" cy="828000"/>
                </a:xfrm>
              </p:grpSpPr>
              <p:sp>
                <p:nvSpPr>
                  <p:cNvPr id="244" name="Rectangle 268">
                    <a:extLst>
                      <a:ext uri="{FF2B5EF4-FFF2-40B4-BE49-F238E27FC236}">
                        <a16:creationId xmlns:a16="http://schemas.microsoft.com/office/drawing/2014/main" id="{E181A867-F322-4404-9009-BC71FE35FB3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910180" y="5138446"/>
                    <a:ext cx="1512000" cy="828000"/>
                  </a:xfrm>
                  <a:prstGeom prst="rect">
                    <a:avLst/>
                  </a:prstGeom>
                  <a:solidFill>
                    <a:srgbClr val="F2F2F2"/>
                  </a:solidFill>
                  <a:ln w="3175" cap="flat" cmpd="sng" algn="ctr">
                    <a:solidFill>
                      <a:sysClr val="windowText" lastClr="000000">
                        <a:lumMod val="50000"/>
                        <a:lumOff val="50000"/>
                      </a:sysClr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18225" tIns="9113" rIns="0" bIns="9113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l" defTabSz="453606" rtl="0" eaLnBrk="1" fontAlgn="base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ko-KR" altLang="en-US" sz="500" b="0" i="0" u="none" strike="noStrike" kern="0" cap="none" spc="0" normalizeH="0" baseline="0" noProof="0" dirty="0">
                        <a:ln>
                          <a:solidFill>
                            <a:srgbClr val="3D648C">
                              <a:alpha val="0"/>
                            </a:srgbClr>
                          </a:solidFill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Segoe UI" panose="020B0502040204020203" pitchFamily="34" charset="0"/>
                      </a:rPr>
                      <a:t>보안</a:t>
                    </a:r>
                    <a:endParaRPr kumimoji="0" lang="en-US" altLang="ko-KR" sz="500" b="0" i="0" u="none" strike="noStrike" kern="0" cap="none" spc="0" normalizeH="0" baseline="0" noProof="0" dirty="0">
                      <a:ln>
                        <a:solidFill>
                          <a:srgbClr val="3D648C">
                            <a:alpha val="0"/>
                          </a:srgbClr>
                        </a:solidFill>
                      </a:ln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effectLst/>
                      <a:uLnTx/>
                      <a:uFillTx/>
                      <a:latin typeface="맑은 고딕" panose="020B0503020000020004" pitchFamily="50" charset="-127"/>
                      <a:ea typeface="맑은 고딕" panose="020B0503020000020004" pitchFamily="50" charset="-127"/>
                      <a:cs typeface="Segoe UI" panose="020B0502040204020203" pitchFamily="34" charset="0"/>
                    </a:endParaRPr>
                  </a:p>
                </p:txBody>
              </p:sp>
              <p:sp>
                <p:nvSpPr>
                  <p:cNvPr id="245" name="Rectangle 269">
                    <a:extLst>
                      <a:ext uri="{FF2B5EF4-FFF2-40B4-BE49-F238E27FC236}">
                        <a16:creationId xmlns:a16="http://schemas.microsoft.com/office/drawing/2014/main" id="{30A37F37-E1DF-4612-B3CD-1650D7962297}"/>
                      </a:ext>
                    </a:extLst>
                  </p:cNvPr>
                  <p:cNvSpPr/>
                  <p:nvPr/>
                </p:nvSpPr>
                <p:spPr>
                  <a:xfrm>
                    <a:off x="8946180" y="5479458"/>
                    <a:ext cx="1440000" cy="360000"/>
                  </a:xfrm>
                  <a:prstGeom prst="rect">
                    <a:avLst/>
                  </a:prstGeom>
                  <a:solidFill>
                    <a:sysClr val="window" lastClr="FFFFFF"/>
                  </a:solidFill>
                  <a:ln w="3175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lIns="109350" tIns="0" rIns="0" bIns="0" rtlCol="0" anchor="ctr"/>
                  <a:lstStyle/>
                  <a:p>
                    <a:pPr marL="0" marR="0" lvl="0" indent="0" algn="ctr" defTabSz="23148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ko-KR" altLang="en-US" sz="400" b="0" i="0" u="none" strike="noStrike" kern="0" cap="none" spc="0" normalizeH="0" baseline="0" noProof="0" dirty="0">
                        <a:ln>
                          <a:solidFill>
                            <a:prstClr val="black">
                              <a:lumMod val="50000"/>
                              <a:lumOff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Segoe UI" panose="020B0502040204020203" pitchFamily="34" charset="0"/>
                      </a:rPr>
                      <a:t>보안 센터</a:t>
                    </a:r>
                    <a:endParaRPr kumimoji="0" lang="en-US" altLang="ko-KR" sz="400" b="0" i="0" u="none" strike="noStrike" kern="0" cap="none" spc="0" normalizeH="0" baseline="0" noProof="0" dirty="0">
                      <a:ln>
                        <a:solidFill>
                          <a:prstClr val="black">
                            <a:lumMod val="50000"/>
                            <a:lumOff val="50000"/>
                            <a:alpha val="0"/>
                          </a:prstClr>
                        </a:solidFill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B0503020000020004" pitchFamily="50" charset="-127"/>
                      <a:ea typeface="맑은 고딕" panose="020B0503020000020004" pitchFamily="50" charset="-127"/>
                      <a:cs typeface="Segoe UI" panose="020B0502040204020203" pitchFamily="34" charset="0"/>
                    </a:endParaRPr>
                  </a:p>
                </p:txBody>
              </p:sp>
            </p:grpSp>
            <p:pic>
              <p:nvPicPr>
                <p:cNvPr id="205" name="Picture 229">
                  <a:extLst>
                    <a:ext uri="{FF2B5EF4-FFF2-40B4-BE49-F238E27FC236}">
                      <a16:creationId xmlns:a16="http://schemas.microsoft.com/office/drawing/2014/main" id="{AED8E395-1C5C-4AF4-A9C4-8657D6E8742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7421325" y="3365068"/>
                  <a:ext cx="209138" cy="273870"/>
                </a:xfrm>
                <a:prstGeom prst="rect">
                  <a:avLst/>
                </a:prstGeom>
              </p:spPr>
            </p:pic>
            <p:grpSp>
              <p:nvGrpSpPr>
                <p:cNvPr id="206" name="Group 230">
                  <a:extLst>
                    <a:ext uri="{FF2B5EF4-FFF2-40B4-BE49-F238E27FC236}">
                      <a16:creationId xmlns:a16="http://schemas.microsoft.com/office/drawing/2014/main" id="{C13D3B94-0EB3-4A19-9D86-612B1E768823}"/>
                    </a:ext>
                  </a:extLst>
                </p:cNvPr>
                <p:cNvGrpSpPr/>
                <p:nvPr/>
              </p:nvGrpSpPr>
              <p:grpSpPr>
                <a:xfrm>
                  <a:off x="8798616" y="2958000"/>
                  <a:ext cx="1512000" cy="828000"/>
                  <a:chOff x="8837116" y="2958000"/>
                  <a:chExt cx="1512000" cy="828000"/>
                </a:xfrm>
              </p:grpSpPr>
              <p:grpSp>
                <p:nvGrpSpPr>
                  <p:cNvPr id="240" name="Group 264">
                    <a:extLst>
                      <a:ext uri="{FF2B5EF4-FFF2-40B4-BE49-F238E27FC236}">
                        <a16:creationId xmlns:a16="http://schemas.microsoft.com/office/drawing/2014/main" id="{08CA6DEF-5FFC-43CA-BFD1-84DF3DCC2F52}"/>
                      </a:ext>
                    </a:extLst>
                  </p:cNvPr>
                  <p:cNvGrpSpPr/>
                  <p:nvPr/>
                </p:nvGrpSpPr>
                <p:grpSpPr>
                  <a:xfrm>
                    <a:off x="8837116" y="2958000"/>
                    <a:ext cx="1512000" cy="828000"/>
                    <a:chOff x="8910180" y="5138446"/>
                    <a:chExt cx="1512000" cy="828000"/>
                  </a:xfrm>
                </p:grpSpPr>
                <p:sp>
                  <p:nvSpPr>
                    <p:cNvPr id="242" name="Rectangle 266">
                      <a:extLst>
                        <a:ext uri="{FF2B5EF4-FFF2-40B4-BE49-F238E27FC236}">
                          <a16:creationId xmlns:a16="http://schemas.microsoft.com/office/drawing/2014/main" id="{9AB87B0D-809B-49A2-975C-C9E72D6B043C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8910180" y="5138446"/>
                      <a:ext cx="1512000" cy="828000"/>
                    </a:xfrm>
                    <a:prstGeom prst="rect">
                      <a:avLst/>
                    </a:prstGeom>
                    <a:solidFill>
                      <a:srgbClr val="F2F2F2"/>
                    </a:solidFill>
                    <a:ln w="317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rot="0" spcFirstLastPara="0" vertOverflow="overflow" horzOverflow="overflow" vert="horz" wrap="square" lIns="18225" tIns="9113" rIns="0" bIns="9113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l" defTabSz="453606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500" b="0" i="0" u="none" strike="noStrike" kern="0" cap="none" spc="0" normalizeH="0" baseline="0" noProof="0" dirty="0">
                          <a:ln>
                            <a:solidFill>
                              <a:srgbClr val="3D648C">
                                <a:alpha val="0"/>
                              </a:srgbClr>
                            </a:solidFill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Segoe UI" panose="020B0502040204020203" pitchFamily="34" charset="0"/>
                        </a:rPr>
                        <a:t>암호화</a:t>
                      </a:r>
                      <a:endParaRPr kumimoji="0" lang="en-US" altLang="ko-KR" sz="500" b="0" i="0" u="none" strike="noStrike" kern="0" cap="none" spc="0" normalizeH="0" baseline="0" noProof="0" dirty="0">
                        <a:ln>
                          <a:solidFill>
                            <a:srgbClr val="3D648C">
                              <a:alpha val="0"/>
                            </a:srgbClr>
                          </a:solidFill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Segoe UI" panose="020B0502040204020203" pitchFamily="34" charset="0"/>
                      </a:endParaRPr>
                    </a:p>
                  </p:txBody>
                </p:sp>
                <p:sp>
                  <p:nvSpPr>
                    <p:cNvPr id="243" name="Rectangle 267">
                      <a:extLst>
                        <a:ext uri="{FF2B5EF4-FFF2-40B4-BE49-F238E27FC236}">
                          <a16:creationId xmlns:a16="http://schemas.microsoft.com/office/drawing/2014/main" id="{E9CA98E4-BDD2-47F8-AD0A-6F9C4150D94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946180" y="5479458"/>
                      <a:ext cx="1440000" cy="360000"/>
                    </a:xfrm>
                    <a:prstGeom prst="rect">
                      <a:avLst/>
                    </a:prstGeom>
                    <a:solidFill>
                      <a:sysClr val="window" lastClr="FFFFFF"/>
                    </a:solidFill>
                    <a:ln w="3175" cap="flat" cmpd="sng" algn="ctr">
                      <a:noFill/>
                      <a:prstDash val="solid"/>
                      <a:miter lim="800000"/>
                    </a:ln>
                    <a:effectLst/>
                  </p:spPr>
                  <p:txBody>
                    <a:bodyPr lIns="109350" tIns="0" rIns="0" bIns="0" rtlCol="0" anchor="ctr"/>
                    <a:lstStyle/>
                    <a:p>
                      <a:pPr marL="0" marR="0" lvl="0" indent="0" algn="ctr" defTabSz="2314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400" b="0" i="0" u="none" strike="noStrike" kern="0" cap="none" spc="0" normalizeH="0" baseline="0" noProof="0" dirty="0">
                          <a:ln>
                            <a:solidFill>
                              <a:prstClr val="black">
                                <a:lumMod val="50000"/>
                                <a:lumOff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Segoe UI" panose="020B0502040204020203" pitchFamily="34" charset="0"/>
                        </a:rPr>
                        <a:t>주요 자격 </a:t>
                      </a:r>
                      <a:br>
                        <a:rPr kumimoji="0" lang="en-US" altLang="ko-KR" sz="400" b="0" i="0" u="none" strike="noStrike" kern="0" cap="none" spc="0" normalizeH="0" baseline="0" noProof="0" dirty="0">
                          <a:ln>
                            <a:solidFill>
                              <a:prstClr val="black">
                                <a:lumMod val="50000"/>
                                <a:lumOff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Segoe UI" panose="020B0502040204020203" pitchFamily="34" charset="0"/>
                        </a:rPr>
                      </a:br>
                      <a:r>
                        <a:rPr kumimoji="0" lang="ko-KR" altLang="en-US" sz="400" b="0" i="0" u="none" strike="noStrike" kern="0" cap="none" spc="0" normalizeH="0" baseline="0" noProof="0" dirty="0">
                          <a:ln>
                            <a:solidFill>
                              <a:prstClr val="black">
                                <a:lumMod val="50000"/>
                                <a:lumOff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Segoe UI" panose="020B0502040204020203" pitchFamily="34" charset="0"/>
                        </a:rPr>
                        <a:t>증명 모음</a:t>
                      </a:r>
                      <a:endParaRPr kumimoji="0" lang="en-US" altLang="ko-KR" sz="400" b="0" i="0" u="none" strike="noStrike" kern="0" cap="none" spc="0" normalizeH="0" baseline="0" noProof="0" dirty="0">
                        <a:ln>
                          <a:solidFill>
                            <a:prstClr val="black">
                              <a:lumMod val="50000"/>
                              <a:lumOff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Segoe UI" panose="020B0502040204020203" pitchFamily="34" charset="0"/>
                      </a:endParaRPr>
                    </a:p>
                  </p:txBody>
                </p:sp>
              </p:grpSp>
              <p:pic>
                <p:nvPicPr>
                  <p:cNvPr id="241" name="Picture 265">
                    <a:extLst>
                      <a:ext uri="{FF2B5EF4-FFF2-40B4-BE49-F238E27FC236}">
                        <a16:creationId xmlns:a16="http://schemas.microsoft.com/office/drawing/2014/main" id="{AEC6CBE8-29B6-4682-B6E9-C00B2B4A042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4"/>
                  <a:stretch>
                    <a:fillRect/>
                  </a:stretch>
                </p:blipFill>
                <p:spPr>
                  <a:xfrm>
                    <a:off x="9012054" y="3326396"/>
                    <a:ext cx="301641" cy="334283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07" name="Group 231">
                  <a:extLst>
                    <a:ext uri="{FF2B5EF4-FFF2-40B4-BE49-F238E27FC236}">
                      <a16:creationId xmlns:a16="http://schemas.microsoft.com/office/drawing/2014/main" id="{215AA3EB-648B-4649-9EDB-F1CDCEEFBB0C}"/>
                    </a:ext>
                  </a:extLst>
                </p:cNvPr>
                <p:cNvGrpSpPr/>
                <p:nvPr/>
              </p:nvGrpSpPr>
              <p:grpSpPr>
                <a:xfrm>
                  <a:off x="10379651" y="2964524"/>
                  <a:ext cx="1512000" cy="828000"/>
                  <a:chOff x="8910180" y="5138446"/>
                  <a:chExt cx="1512000" cy="828000"/>
                </a:xfrm>
              </p:grpSpPr>
              <p:sp>
                <p:nvSpPr>
                  <p:cNvPr id="238" name="Rectangle 262">
                    <a:extLst>
                      <a:ext uri="{FF2B5EF4-FFF2-40B4-BE49-F238E27FC236}">
                        <a16:creationId xmlns:a16="http://schemas.microsoft.com/office/drawing/2014/main" id="{D28D0DC0-FB71-4F7B-AD1B-817F7BEAE17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910180" y="5138446"/>
                    <a:ext cx="1512000" cy="828000"/>
                  </a:xfrm>
                  <a:prstGeom prst="rect">
                    <a:avLst/>
                  </a:prstGeom>
                  <a:solidFill>
                    <a:srgbClr val="F2F2F2"/>
                  </a:solidFill>
                  <a:ln w="3175" cap="flat" cmpd="sng" algn="ctr">
                    <a:solidFill>
                      <a:sysClr val="windowText" lastClr="000000">
                        <a:lumMod val="50000"/>
                        <a:lumOff val="50000"/>
                      </a:sysClr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18225" tIns="9113" rIns="0" bIns="9113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l" defTabSz="453606" rtl="0" eaLnBrk="1" fontAlgn="base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ko-KR" sz="500" b="0" i="0" u="none" strike="noStrike" kern="0" cap="none" spc="0" normalizeH="0" baseline="0" noProof="0" dirty="0">
                        <a:ln>
                          <a:solidFill>
                            <a:srgbClr val="3D648C">
                              <a:alpha val="0"/>
                            </a:srgbClr>
                          </a:solidFill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Segoe UI" panose="020B0502040204020203" pitchFamily="34" charset="0"/>
                      </a:rPr>
                      <a:t>2 </a:t>
                    </a:r>
                    <a:r>
                      <a:rPr kumimoji="0" lang="ko-KR" altLang="en-US" sz="500" b="0" i="0" u="none" strike="noStrike" kern="0" cap="none" spc="0" normalizeH="0" baseline="0" noProof="0" dirty="0">
                        <a:ln>
                          <a:solidFill>
                            <a:srgbClr val="3D648C">
                              <a:alpha val="0"/>
                            </a:srgbClr>
                          </a:solidFill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Segoe UI" panose="020B0502040204020203" pitchFamily="34" charset="0"/>
                      </a:rPr>
                      <a:t>팩터 인증</a:t>
                    </a:r>
                    <a:r>
                      <a:rPr kumimoji="0" lang="en-US" altLang="ko-KR" sz="500" b="0" i="0" u="none" strike="noStrike" kern="0" cap="none" spc="0" normalizeH="0" baseline="0" noProof="0" dirty="0">
                        <a:ln>
                          <a:solidFill>
                            <a:srgbClr val="3D648C">
                              <a:alpha val="0"/>
                            </a:srgbClr>
                          </a:solidFill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Segoe UI" panose="020B0502040204020203" pitchFamily="34" charset="0"/>
                      </a:rPr>
                      <a:t> </a:t>
                    </a:r>
                  </a:p>
                </p:txBody>
              </p:sp>
              <p:sp>
                <p:nvSpPr>
                  <p:cNvPr id="239" name="Rectangle 263">
                    <a:extLst>
                      <a:ext uri="{FF2B5EF4-FFF2-40B4-BE49-F238E27FC236}">
                        <a16:creationId xmlns:a16="http://schemas.microsoft.com/office/drawing/2014/main" id="{AEA7AE77-9B9C-4377-85D3-63283446A504}"/>
                      </a:ext>
                    </a:extLst>
                  </p:cNvPr>
                  <p:cNvSpPr/>
                  <p:nvPr/>
                </p:nvSpPr>
                <p:spPr>
                  <a:xfrm>
                    <a:off x="8946180" y="5479458"/>
                    <a:ext cx="1440000" cy="360000"/>
                  </a:xfrm>
                  <a:prstGeom prst="rect">
                    <a:avLst/>
                  </a:prstGeom>
                  <a:solidFill>
                    <a:sysClr val="window" lastClr="FFFFFF"/>
                  </a:solidFill>
                  <a:ln w="3175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lIns="109350" tIns="0" rIns="0" bIns="0" rtlCol="0" anchor="ctr"/>
                  <a:lstStyle/>
                  <a:p>
                    <a:pPr marL="0" marR="0" lvl="0" indent="0" algn="ctr" defTabSz="23148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ko-KR" sz="400" b="0" i="0" u="none" strike="noStrike" kern="0" cap="none" spc="0" normalizeH="0" baseline="0" noProof="0" dirty="0">
                        <a:ln>
                          <a:solidFill>
                            <a:prstClr val="black">
                              <a:lumMod val="50000"/>
                              <a:lumOff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Segoe UI" panose="020B0502040204020203" pitchFamily="34" charset="0"/>
                      </a:rPr>
                      <a:t>Multi-Factor Authentication</a:t>
                    </a:r>
                  </a:p>
                </p:txBody>
              </p:sp>
            </p:grpSp>
            <p:pic>
              <p:nvPicPr>
                <p:cNvPr id="208" name="Picture 232">
                  <a:extLst>
                    <a:ext uri="{FF2B5EF4-FFF2-40B4-BE49-F238E27FC236}">
                      <a16:creationId xmlns:a16="http://schemas.microsoft.com/office/drawing/2014/main" id="{709F43F3-3967-4F24-AE00-79B03D929C7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2151770" y="3362089"/>
                  <a:ext cx="276249" cy="276636"/>
                </a:xfrm>
                <a:prstGeom prst="rect">
                  <a:avLst/>
                </a:prstGeom>
              </p:spPr>
            </p:pic>
            <p:sp>
              <p:nvSpPr>
                <p:cNvPr id="209" name="Rectangle 233">
                  <a:extLst>
                    <a:ext uri="{FF2B5EF4-FFF2-40B4-BE49-F238E27FC236}">
                      <a16:creationId xmlns:a16="http://schemas.microsoft.com/office/drawing/2014/main" id="{4C638290-9405-4A50-81F1-F9F353B2298B}"/>
                    </a:ext>
                  </a:extLst>
                </p:cNvPr>
                <p:cNvSpPr/>
                <p:nvPr/>
              </p:nvSpPr>
              <p:spPr bwMode="auto">
                <a:xfrm>
                  <a:off x="5628266" y="1664533"/>
                  <a:ext cx="1512000" cy="828000"/>
                </a:xfrm>
                <a:prstGeom prst="rect">
                  <a:avLst/>
                </a:prstGeom>
                <a:solidFill>
                  <a:srgbClr val="F2F2F2"/>
                </a:solidFill>
                <a:ln w="3175" cap="flat" cmpd="sng" algn="ctr">
                  <a:solidFill>
                    <a:sysClr val="windowText" lastClr="000000">
                      <a:lumMod val="50000"/>
                      <a:lumOff val="50000"/>
                    </a:sysClr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25" tIns="9113" rIns="0" bIns="9113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453606" rtl="0" eaLnBrk="1" fontAlgn="base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ko-KR" altLang="en-US" sz="500" b="0" i="0" u="none" strike="noStrike" kern="0" cap="none" spc="0" normalizeH="0" baseline="0" noProof="0" dirty="0">
                      <a:ln>
                        <a:solidFill>
                          <a:srgbClr val="3D648C">
                            <a:alpha val="0"/>
                          </a:srgbClr>
                        </a:solidFill>
                      </a:ln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effectLst/>
                      <a:uLnTx/>
                      <a:uFillTx/>
                      <a:latin typeface="맑은 고딕" panose="020B0503020000020004" pitchFamily="50" charset="-127"/>
                      <a:ea typeface="맑은 고딕" panose="020B0503020000020004" pitchFamily="50" charset="-127"/>
                      <a:cs typeface="Segoe UI" panose="020B0502040204020203" pitchFamily="34" charset="0"/>
                    </a:rPr>
                    <a:t>관리</a:t>
                  </a:r>
                  <a:endParaRPr kumimoji="0" lang="en-US" altLang="ko-KR" sz="500" b="0" i="0" u="none" strike="noStrike" kern="0" cap="none" spc="0" normalizeH="0" baseline="0" noProof="0" dirty="0">
                    <a:ln>
                      <a:solidFill>
                        <a:srgbClr val="3D648C">
                          <a:alpha val="0"/>
                        </a:srgb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210" name="Rectangle 234">
                  <a:extLst>
                    <a:ext uri="{FF2B5EF4-FFF2-40B4-BE49-F238E27FC236}">
                      <a16:creationId xmlns:a16="http://schemas.microsoft.com/office/drawing/2014/main" id="{01C0C43C-7DFF-4FB5-945F-F13B6E8409A0}"/>
                    </a:ext>
                  </a:extLst>
                </p:cNvPr>
                <p:cNvSpPr/>
                <p:nvPr/>
              </p:nvSpPr>
              <p:spPr bwMode="auto">
                <a:xfrm>
                  <a:off x="12029999" y="1671465"/>
                  <a:ext cx="1512000" cy="828000"/>
                </a:xfrm>
                <a:prstGeom prst="rect">
                  <a:avLst/>
                </a:prstGeom>
                <a:solidFill>
                  <a:srgbClr val="F2F2F2"/>
                </a:solidFill>
                <a:ln w="3175" cap="flat" cmpd="sng" algn="ctr">
                  <a:solidFill>
                    <a:sysClr val="windowText" lastClr="000000">
                      <a:lumMod val="50000"/>
                      <a:lumOff val="50000"/>
                    </a:sysClr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25" tIns="9113" rIns="0" bIns="9113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453606" rtl="0" eaLnBrk="1" fontAlgn="base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500" b="0" i="0" u="none" strike="noStrike" kern="0" cap="none" spc="0" normalizeH="0" baseline="0" noProof="0" dirty="0">
                      <a:ln>
                        <a:solidFill>
                          <a:srgbClr val="3D648C">
                            <a:alpha val="0"/>
                          </a:srgbClr>
                        </a:solidFill>
                      </a:ln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effectLst/>
                      <a:uLnTx/>
                      <a:uFillTx/>
                      <a:latin typeface="맑은 고딕" panose="020B0503020000020004" pitchFamily="50" charset="-127"/>
                      <a:ea typeface="맑은 고딕" panose="020B0503020000020004" pitchFamily="50" charset="-127"/>
                      <a:cs typeface="Segoe UI" panose="020B0502040204020203" pitchFamily="34" charset="0"/>
                    </a:rPr>
                    <a:t>CLI </a:t>
                  </a:r>
                  <a:r>
                    <a:rPr kumimoji="0" lang="en-US" altLang="ko-KR" sz="300" b="0" i="0" u="none" strike="noStrike" kern="0" cap="none" spc="0" normalizeH="0" baseline="0" noProof="0" dirty="0">
                      <a:ln>
                        <a:solidFill>
                          <a:srgbClr val="3D648C">
                            <a:alpha val="0"/>
                          </a:srgbClr>
                        </a:solidFill>
                      </a:ln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effectLst/>
                      <a:uLnTx/>
                      <a:uFillTx/>
                      <a:latin typeface="맑은 고딕" panose="020B0503020000020004" pitchFamily="50" charset="-127"/>
                      <a:ea typeface="맑은 고딕" panose="020B0503020000020004" pitchFamily="50" charset="-127"/>
                      <a:cs typeface="Segoe UI" panose="020B0502040204020203" pitchFamily="34" charset="0"/>
                    </a:rPr>
                    <a:t>(Command Line Interface)</a:t>
                  </a:r>
                </a:p>
              </p:txBody>
            </p:sp>
            <p:sp>
              <p:nvSpPr>
                <p:cNvPr id="211" name="Rectangle 235">
                  <a:extLst>
                    <a:ext uri="{FF2B5EF4-FFF2-40B4-BE49-F238E27FC236}">
                      <a16:creationId xmlns:a16="http://schemas.microsoft.com/office/drawing/2014/main" id="{7E17A463-1AAC-45D6-9786-43ED49F0E2C4}"/>
                    </a:ext>
                  </a:extLst>
                </p:cNvPr>
                <p:cNvSpPr/>
                <p:nvPr/>
              </p:nvSpPr>
              <p:spPr>
                <a:xfrm>
                  <a:off x="5666302" y="1985091"/>
                  <a:ext cx="1440000" cy="360000"/>
                </a:xfrm>
                <a:prstGeom prst="rect">
                  <a:avLst/>
                </a:prstGeom>
                <a:solidFill>
                  <a:sysClr val="window" lastClr="FFFFFF"/>
                </a:solidFill>
                <a:ln w="3175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lIns="109350" tIns="0" rIns="0" bIns="0" rtlCol="0" anchor="ctr"/>
                <a:lstStyle/>
                <a:p>
                  <a:pPr marL="0" marR="0" lvl="0" indent="0" algn="ctr" defTabSz="23148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400" b="0" i="0" u="none" strike="noStrike" kern="0" cap="none" spc="0" normalizeH="0" baseline="0" noProof="0" dirty="0">
                      <a:ln>
                        <a:solidFill>
                          <a:prstClr val="black">
                            <a:lumMod val="50000"/>
                            <a:lumOff val="50000"/>
                            <a:alpha val="0"/>
                          </a:prstClr>
                        </a:solidFill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B0503020000020004" pitchFamily="50" charset="-127"/>
                      <a:ea typeface="맑은 고딕" panose="020B0503020000020004" pitchFamily="50" charset="-127"/>
                      <a:cs typeface="Segoe UI" panose="020B0502040204020203" pitchFamily="34" charset="0"/>
                    </a:rPr>
                    <a:t>Azure Portal</a:t>
                  </a:r>
                </a:p>
              </p:txBody>
            </p:sp>
            <p:sp>
              <p:nvSpPr>
                <p:cNvPr id="212" name="Rectangle 236">
                  <a:extLst>
                    <a:ext uri="{FF2B5EF4-FFF2-40B4-BE49-F238E27FC236}">
                      <a16:creationId xmlns:a16="http://schemas.microsoft.com/office/drawing/2014/main" id="{42F986C4-240E-4B43-ACCD-8500DC22650A}"/>
                    </a:ext>
                  </a:extLst>
                </p:cNvPr>
                <p:cNvSpPr/>
                <p:nvPr/>
              </p:nvSpPr>
              <p:spPr bwMode="auto">
                <a:xfrm>
                  <a:off x="7228699" y="1671465"/>
                  <a:ext cx="1512000" cy="828000"/>
                </a:xfrm>
                <a:prstGeom prst="rect">
                  <a:avLst/>
                </a:prstGeom>
                <a:solidFill>
                  <a:srgbClr val="F2F2F2"/>
                </a:solidFill>
                <a:ln w="3175" cap="flat" cmpd="sng" algn="ctr">
                  <a:solidFill>
                    <a:sysClr val="windowText" lastClr="000000">
                      <a:lumMod val="50000"/>
                      <a:lumOff val="50000"/>
                    </a:sysClr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25" tIns="9113" rIns="0" bIns="9113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453606" rtl="0" eaLnBrk="1" fontAlgn="base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ko-KR" altLang="en-US" sz="500" b="0" i="0" u="none" strike="noStrike" kern="0" cap="none" spc="0" normalizeH="0" baseline="0" noProof="0" dirty="0">
                      <a:ln>
                        <a:solidFill>
                          <a:srgbClr val="3D648C">
                            <a:alpha val="0"/>
                          </a:srgbClr>
                        </a:solidFill>
                      </a:ln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effectLst/>
                      <a:uLnTx/>
                      <a:uFillTx/>
                      <a:latin typeface="맑은 고딕" panose="020B0503020000020004" pitchFamily="50" charset="-127"/>
                      <a:ea typeface="맑은 고딕" panose="020B0503020000020004" pitchFamily="50" charset="-127"/>
                      <a:cs typeface="Segoe UI" panose="020B0502040204020203" pitchFamily="34" charset="0"/>
                    </a:rPr>
                    <a:t>모니터링</a:t>
                  </a:r>
                  <a:endParaRPr kumimoji="0" lang="en-US" altLang="ko-KR" sz="500" b="0" i="0" u="none" strike="noStrike" kern="0" cap="none" spc="0" normalizeH="0" baseline="0" noProof="0" dirty="0">
                    <a:ln>
                      <a:solidFill>
                        <a:srgbClr val="3D648C">
                          <a:alpha val="0"/>
                        </a:srgb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Segoe UI" panose="020B0502040204020203" pitchFamily="34" charset="0"/>
                  </a:endParaRPr>
                </a:p>
              </p:txBody>
            </p:sp>
            <p:grpSp>
              <p:nvGrpSpPr>
                <p:cNvPr id="213" name="Group 237">
                  <a:extLst>
                    <a:ext uri="{FF2B5EF4-FFF2-40B4-BE49-F238E27FC236}">
                      <a16:creationId xmlns:a16="http://schemas.microsoft.com/office/drawing/2014/main" id="{23223CCD-F556-4F74-A683-7D462C955522}"/>
                    </a:ext>
                  </a:extLst>
                </p:cNvPr>
                <p:cNvGrpSpPr/>
                <p:nvPr/>
              </p:nvGrpSpPr>
              <p:grpSpPr>
                <a:xfrm>
                  <a:off x="8829132" y="1671465"/>
                  <a:ext cx="1512000" cy="828000"/>
                  <a:chOff x="8910180" y="5138446"/>
                  <a:chExt cx="1512000" cy="828000"/>
                </a:xfrm>
              </p:grpSpPr>
              <p:sp>
                <p:nvSpPr>
                  <p:cNvPr id="236" name="Rectangle 260">
                    <a:extLst>
                      <a:ext uri="{FF2B5EF4-FFF2-40B4-BE49-F238E27FC236}">
                        <a16:creationId xmlns:a16="http://schemas.microsoft.com/office/drawing/2014/main" id="{85DD8ADE-321B-4338-8896-F0A6F0208E2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910180" y="5138446"/>
                    <a:ext cx="1512000" cy="828000"/>
                  </a:xfrm>
                  <a:prstGeom prst="rect">
                    <a:avLst/>
                  </a:prstGeom>
                  <a:solidFill>
                    <a:srgbClr val="F2F2F2"/>
                  </a:solidFill>
                  <a:ln w="3175" cap="flat" cmpd="sng" algn="ctr">
                    <a:solidFill>
                      <a:sysClr val="windowText" lastClr="000000">
                        <a:lumMod val="50000"/>
                        <a:lumOff val="50000"/>
                      </a:sysClr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18225" tIns="9113" rIns="0" bIns="9113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l" defTabSz="453606" rtl="0" eaLnBrk="1" fontAlgn="base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ko-KR" altLang="en-US" sz="500" b="0" i="0" u="none" strike="noStrike" kern="0" cap="none" spc="0" normalizeH="0" baseline="0" noProof="0" dirty="0">
                        <a:ln>
                          <a:solidFill>
                            <a:srgbClr val="3D648C">
                              <a:alpha val="0"/>
                            </a:srgbClr>
                          </a:solidFill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Segoe UI" panose="020B0502040204020203" pitchFamily="34" charset="0"/>
                      </a:rPr>
                      <a:t>스케줄링</a:t>
                    </a:r>
                    <a:endParaRPr kumimoji="0" lang="en-US" altLang="ko-KR" sz="500" b="0" i="0" u="none" strike="noStrike" kern="0" cap="none" spc="0" normalizeH="0" baseline="0" noProof="0" dirty="0">
                      <a:ln>
                        <a:solidFill>
                          <a:srgbClr val="3D648C">
                            <a:alpha val="0"/>
                          </a:srgbClr>
                        </a:solidFill>
                      </a:ln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effectLst/>
                      <a:uLnTx/>
                      <a:uFillTx/>
                      <a:latin typeface="맑은 고딕" panose="020B0503020000020004" pitchFamily="50" charset="-127"/>
                      <a:ea typeface="맑은 고딕" panose="020B0503020000020004" pitchFamily="50" charset="-127"/>
                      <a:cs typeface="Segoe UI" panose="020B0502040204020203" pitchFamily="34" charset="0"/>
                    </a:endParaRPr>
                  </a:p>
                </p:txBody>
              </p:sp>
              <p:sp>
                <p:nvSpPr>
                  <p:cNvPr id="237" name="Rectangle 261">
                    <a:extLst>
                      <a:ext uri="{FF2B5EF4-FFF2-40B4-BE49-F238E27FC236}">
                        <a16:creationId xmlns:a16="http://schemas.microsoft.com/office/drawing/2014/main" id="{58AA4E1C-3596-4D7A-BD3A-E8E39596964B}"/>
                      </a:ext>
                    </a:extLst>
                  </p:cNvPr>
                  <p:cNvSpPr/>
                  <p:nvPr/>
                </p:nvSpPr>
                <p:spPr>
                  <a:xfrm>
                    <a:off x="8946180" y="5479458"/>
                    <a:ext cx="1440000" cy="360000"/>
                  </a:xfrm>
                  <a:prstGeom prst="rect">
                    <a:avLst/>
                  </a:prstGeom>
                  <a:solidFill>
                    <a:sysClr val="window" lastClr="FFFFFF"/>
                  </a:solidFill>
                  <a:ln w="3175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lIns="109350" tIns="0" rIns="0" bIns="0" rtlCol="0" anchor="ctr"/>
                  <a:lstStyle/>
                  <a:p>
                    <a:pPr marL="0" marR="0" lvl="0" indent="0" algn="ctr" defTabSz="23148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ko-KR" altLang="en-US" sz="400" b="0" i="0" u="none" strike="noStrike" kern="0" cap="none" spc="0" normalizeH="0" baseline="0" noProof="0" dirty="0">
                        <a:ln>
                          <a:solidFill>
                            <a:prstClr val="black">
                              <a:lumMod val="50000"/>
                              <a:lumOff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Segoe UI" panose="020B0502040204020203" pitchFamily="34" charset="0"/>
                      </a:rPr>
                      <a:t>공정관리자</a:t>
                    </a:r>
                    <a:br>
                      <a:rPr kumimoji="0" lang="en-US" altLang="ko-KR" sz="400" b="0" i="0" u="none" strike="noStrike" kern="0" cap="none" spc="0" normalizeH="0" baseline="0" noProof="0" dirty="0">
                        <a:ln>
                          <a:solidFill>
                            <a:prstClr val="black">
                              <a:lumMod val="50000"/>
                              <a:lumOff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Segoe UI" panose="020B0502040204020203" pitchFamily="34" charset="0"/>
                      </a:rPr>
                    </a:br>
                    <a:r>
                      <a:rPr kumimoji="0" lang="en-US" altLang="ko-KR" sz="200" b="0" i="0" u="none" strike="noStrike" kern="0" cap="none" spc="0" normalizeH="0" baseline="0" noProof="0" dirty="0">
                        <a:ln>
                          <a:solidFill>
                            <a:prstClr val="black">
                              <a:lumMod val="50000"/>
                              <a:lumOff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Segoe UI" panose="020B0502040204020203" pitchFamily="34" charset="0"/>
                      </a:rPr>
                      <a:t>(Scheduler)</a:t>
                    </a:r>
                    <a:endParaRPr kumimoji="0" lang="en-US" altLang="ko-KR" sz="400" b="0" i="0" u="none" strike="noStrike" kern="0" cap="none" spc="0" normalizeH="0" baseline="0" noProof="0" dirty="0">
                      <a:ln>
                        <a:solidFill>
                          <a:prstClr val="black">
                            <a:lumMod val="50000"/>
                            <a:lumOff val="50000"/>
                            <a:alpha val="0"/>
                          </a:prstClr>
                        </a:solidFill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B0503020000020004" pitchFamily="50" charset="-127"/>
                      <a:ea typeface="맑은 고딕" panose="020B0503020000020004" pitchFamily="50" charset="-127"/>
                      <a:cs typeface="Segoe UI" panose="020B0502040204020203" pitchFamily="34" charset="0"/>
                    </a:endParaRPr>
                  </a:p>
                </p:txBody>
              </p:sp>
            </p:grpSp>
            <p:grpSp>
              <p:nvGrpSpPr>
                <p:cNvPr id="214" name="Group 238">
                  <a:extLst>
                    <a:ext uri="{FF2B5EF4-FFF2-40B4-BE49-F238E27FC236}">
                      <a16:creationId xmlns:a16="http://schemas.microsoft.com/office/drawing/2014/main" id="{80B1443E-0218-4C93-8F06-7147A7A43B1C}"/>
                    </a:ext>
                  </a:extLst>
                </p:cNvPr>
                <p:cNvGrpSpPr/>
                <p:nvPr/>
              </p:nvGrpSpPr>
              <p:grpSpPr>
                <a:xfrm>
                  <a:off x="10429565" y="1677989"/>
                  <a:ext cx="1512000" cy="828000"/>
                  <a:chOff x="8910180" y="5138446"/>
                  <a:chExt cx="1512000" cy="828000"/>
                </a:xfrm>
              </p:grpSpPr>
              <p:sp>
                <p:nvSpPr>
                  <p:cNvPr id="234" name="Rectangle 258">
                    <a:extLst>
                      <a:ext uri="{FF2B5EF4-FFF2-40B4-BE49-F238E27FC236}">
                        <a16:creationId xmlns:a16="http://schemas.microsoft.com/office/drawing/2014/main" id="{9651042D-09A6-4278-87C1-F5A17816905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910180" y="5138446"/>
                    <a:ext cx="1512000" cy="828000"/>
                  </a:xfrm>
                  <a:prstGeom prst="rect">
                    <a:avLst/>
                  </a:prstGeom>
                  <a:solidFill>
                    <a:srgbClr val="F2F2F2"/>
                  </a:solidFill>
                  <a:ln w="3175" cap="flat" cmpd="sng" algn="ctr">
                    <a:solidFill>
                      <a:sysClr val="windowText" lastClr="000000">
                        <a:lumMod val="50000"/>
                        <a:lumOff val="50000"/>
                      </a:sysClr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18225" tIns="9113" rIns="0" bIns="9113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l" defTabSz="453606" rtl="0" eaLnBrk="1" fontAlgn="base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ko-KR" altLang="en-US" sz="500" b="0" i="0" u="none" strike="noStrike" kern="0" cap="none" spc="0" normalizeH="0" baseline="0" noProof="0" dirty="0">
                        <a:ln>
                          <a:solidFill>
                            <a:srgbClr val="3D648C">
                              <a:alpha val="0"/>
                            </a:srgbClr>
                          </a:solidFill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Segoe UI" panose="020B0502040204020203" pitchFamily="34" charset="0"/>
                      </a:rPr>
                      <a:t>배포관리</a:t>
                    </a:r>
                    <a:endParaRPr kumimoji="0" lang="en-US" altLang="ko-KR" sz="500" b="0" i="0" u="none" strike="noStrike" kern="0" cap="none" spc="0" normalizeH="0" baseline="0" noProof="0" dirty="0">
                      <a:ln>
                        <a:solidFill>
                          <a:srgbClr val="3D648C">
                            <a:alpha val="0"/>
                          </a:srgbClr>
                        </a:solidFill>
                      </a:ln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effectLst/>
                      <a:uLnTx/>
                      <a:uFillTx/>
                      <a:latin typeface="맑은 고딕" panose="020B0503020000020004" pitchFamily="50" charset="-127"/>
                      <a:ea typeface="맑은 고딕" panose="020B0503020000020004" pitchFamily="50" charset="-127"/>
                      <a:cs typeface="Segoe UI" panose="020B0502040204020203" pitchFamily="34" charset="0"/>
                    </a:endParaRPr>
                  </a:p>
                </p:txBody>
              </p:sp>
              <p:sp>
                <p:nvSpPr>
                  <p:cNvPr id="235" name="Rectangle 259">
                    <a:extLst>
                      <a:ext uri="{FF2B5EF4-FFF2-40B4-BE49-F238E27FC236}">
                        <a16:creationId xmlns:a16="http://schemas.microsoft.com/office/drawing/2014/main" id="{A0461978-CBCC-42B0-A011-C19474AAF47C}"/>
                      </a:ext>
                    </a:extLst>
                  </p:cNvPr>
                  <p:cNvSpPr/>
                  <p:nvPr/>
                </p:nvSpPr>
                <p:spPr>
                  <a:xfrm>
                    <a:off x="8946180" y="5479458"/>
                    <a:ext cx="1440000" cy="360000"/>
                  </a:xfrm>
                  <a:prstGeom prst="rect">
                    <a:avLst/>
                  </a:prstGeom>
                  <a:solidFill>
                    <a:sysClr val="window" lastClr="FFFFFF"/>
                  </a:solidFill>
                  <a:ln w="3175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lIns="109350" tIns="0" rIns="0" bIns="0" rtlCol="0" anchor="ctr"/>
                  <a:lstStyle/>
                  <a:p>
                    <a:pPr marL="0" marR="0" lvl="0" indent="0" algn="ctr" defTabSz="23148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ko-KR" altLang="en-US" sz="400" b="0" i="0" u="none" strike="noStrike" kern="0" cap="none" spc="0" normalizeH="0" baseline="0" noProof="0" dirty="0">
                        <a:ln>
                          <a:solidFill>
                            <a:prstClr val="black">
                              <a:lumMod val="50000"/>
                              <a:lumOff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Segoe UI" panose="020B0502040204020203" pitchFamily="34" charset="0"/>
                      </a:rPr>
                      <a:t>자동화</a:t>
                    </a:r>
                    <a:br>
                      <a:rPr kumimoji="0" lang="en-US" altLang="ko-KR" sz="400" b="0" i="0" u="none" strike="noStrike" kern="0" cap="none" spc="0" normalizeH="0" baseline="0" noProof="0" dirty="0">
                        <a:ln>
                          <a:solidFill>
                            <a:prstClr val="black">
                              <a:lumMod val="50000"/>
                              <a:lumOff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Segoe UI" panose="020B0502040204020203" pitchFamily="34" charset="0"/>
                      </a:rPr>
                    </a:br>
                    <a:r>
                      <a:rPr kumimoji="0" lang="en-US" altLang="ko-KR" sz="200" b="0" i="0" u="none" strike="noStrike" kern="0" cap="none" spc="0" normalizeH="0" baseline="0" noProof="0" dirty="0">
                        <a:ln>
                          <a:solidFill>
                            <a:prstClr val="black">
                              <a:lumMod val="50000"/>
                              <a:lumOff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Segoe UI" panose="020B0502040204020203" pitchFamily="34" charset="0"/>
                      </a:rPr>
                      <a:t>(Automation)</a:t>
                    </a:r>
                    <a:endParaRPr kumimoji="0" lang="en-US" altLang="ko-KR" sz="400" b="0" i="0" u="none" strike="noStrike" kern="0" cap="none" spc="0" normalizeH="0" baseline="0" noProof="0" dirty="0">
                      <a:ln>
                        <a:solidFill>
                          <a:prstClr val="black">
                            <a:lumMod val="50000"/>
                            <a:lumOff val="50000"/>
                            <a:alpha val="0"/>
                          </a:prstClr>
                        </a:solidFill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B0503020000020004" pitchFamily="50" charset="-127"/>
                      <a:ea typeface="맑은 고딕" panose="020B0503020000020004" pitchFamily="50" charset="-127"/>
                      <a:cs typeface="Segoe UI" panose="020B0502040204020203" pitchFamily="34" charset="0"/>
                    </a:endParaRPr>
                  </a:p>
                </p:txBody>
              </p:sp>
            </p:grpSp>
            <p:pic>
              <p:nvPicPr>
                <p:cNvPr id="215" name="Picture 239">
                  <a:extLst>
                    <a:ext uri="{FF2B5EF4-FFF2-40B4-BE49-F238E27FC236}">
                      <a16:creationId xmlns:a16="http://schemas.microsoft.com/office/drawing/2014/main" id="{93D2CDD3-0F98-497A-997D-34011D2DCA4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5740669" y="2012477"/>
                  <a:ext cx="385903" cy="289832"/>
                </a:xfrm>
                <a:prstGeom prst="rect">
                  <a:avLst/>
                </a:prstGeom>
              </p:spPr>
            </p:pic>
            <p:pic>
              <p:nvPicPr>
                <p:cNvPr id="216" name="Picture 240">
                  <a:extLst>
                    <a:ext uri="{FF2B5EF4-FFF2-40B4-BE49-F238E27FC236}">
                      <a16:creationId xmlns:a16="http://schemas.microsoft.com/office/drawing/2014/main" id="{06EFF294-CCD7-449F-9FC6-F26DCF9A004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0582896" y="3312968"/>
                  <a:ext cx="193050" cy="358448"/>
                </a:xfrm>
                <a:prstGeom prst="rect">
                  <a:avLst/>
                </a:prstGeom>
              </p:spPr>
            </p:pic>
            <p:pic>
              <p:nvPicPr>
                <p:cNvPr id="217" name="Picture 241">
                  <a:extLst>
                    <a:ext uri="{FF2B5EF4-FFF2-40B4-BE49-F238E27FC236}">
                      <a16:creationId xmlns:a16="http://schemas.microsoft.com/office/drawing/2014/main" id="{BD819F44-2F65-4583-BBC3-5CE55F18184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9070253" y="2038574"/>
                  <a:ext cx="242946" cy="305214"/>
                </a:xfrm>
                <a:prstGeom prst="rect">
                  <a:avLst/>
                </a:prstGeom>
              </p:spPr>
            </p:pic>
            <p:pic>
              <p:nvPicPr>
                <p:cNvPr id="218" name="Picture 242">
                  <a:extLst>
                    <a:ext uri="{FF2B5EF4-FFF2-40B4-BE49-F238E27FC236}">
                      <a16:creationId xmlns:a16="http://schemas.microsoft.com/office/drawing/2014/main" id="{514983DE-5BB4-4054-BE04-EE134FE21CC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0556387" y="2039745"/>
                  <a:ext cx="327513" cy="299453"/>
                </a:xfrm>
                <a:prstGeom prst="rect">
                  <a:avLst/>
                </a:prstGeom>
              </p:spPr>
            </p:pic>
            <p:pic>
              <p:nvPicPr>
                <p:cNvPr id="219" name="Picture 243">
                  <a:extLst>
                    <a:ext uri="{FF2B5EF4-FFF2-40B4-BE49-F238E27FC236}">
                      <a16:creationId xmlns:a16="http://schemas.microsoft.com/office/drawing/2014/main" id="{8A35DE7E-86E8-4544-B559-ECBA441FF7E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913129" y="9059020"/>
                  <a:ext cx="261422" cy="261788"/>
                </a:xfrm>
                <a:prstGeom prst="rect">
                  <a:avLst/>
                </a:prstGeom>
              </p:spPr>
            </p:pic>
            <p:sp>
              <p:nvSpPr>
                <p:cNvPr id="220" name="Rectangle 244">
                  <a:extLst>
                    <a:ext uri="{FF2B5EF4-FFF2-40B4-BE49-F238E27FC236}">
                      <a16:creationId xmlns:a16="http://schemas.microsoft.com/office/drawing/2014/main" id="{32E77182-EF2D-4EFC-8686-22E15D42F17B}"/>
                    </a:ext>
                  </a:extLst>
                </p:cNvPr>
                <p:cNvSpPr/>
                <p:nvPr/>
              </p:nvSpPr>
              <p:spPr>
                <a:xfrm>
                  <a:off x="7279311" y="1985091"/>
                  <a:ext cx="1440000" cy="360000"/>
                </a:xfrm>
                <a:prstGeom prst="rect">
                  <a:avLst/>
                </a:prstGeom>
                <a:solidFill>
                  <a:sysClr val="window" lastClr="FFFFFF"/>
                </a:solidFill>
                <a:ln w="3175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lIns="109350" tIns="0" rIns="0" bIns="0" rtlCol="0" anchor="ctr"/>
                <a:lstStyle/>
                <a:p>
                  <a:pPr marL="0" marR="0" lvl="0" indent="0" algn="ctr" defTabSz="23148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ko-KR" altLang="en-US" sz="400" b="0" i="0" u="none" strike="noStrike" kern="0" cap="none" spc="0" normalizeH="0" baseline="0" noProof="0" dirty="0">
                      <a:ln>
                        <a:solidFill>
                          <a:prstClr val="black">
                            <a:lumMod val="50000"/>
                            <a:lumOff val="50000"/>
                            <a:alpha val="0"/>
                          </a:prstClr>
                        </a:solidFill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B0503020000020004" pitchFamily="50" charset="-127"/>
                      <a:ea typeface="맑은 고딕" panose="020B0503020000020004" pitchFamily="50" charset="-127"/>
                      <a:cs typeface="Segoe UI" panose="020B0502040204020203" pitchFamily="34" charset="0"/>
                    </a:rPr>
                    <a:t>로그 분석</a:t>
                  </a:r>
                </a:p>
              </p:txBody>
            </p:sp>
            <p:pic>
              <p:nvPicPr>
                <p:cNvPr id="221" name="Picture 245">
                  <a:extLst>
                    <a:ext uri="{FF2B5EF4-FFF2-40B4-BE49-F238E27FC236}">
                      <a16:creationId xmlns:a16="http://schemas.microsoft.com/office/drawing/2014/main" id="{2E37B567-AB17-49AB-B195-BB2B57E1390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7379843" y="2038575"/>
                  <a:ext cx="274594" cy="274978"/>
                </a:xfrm>
                <a:prstGeom prst="rect">
                  <a:avLst/>
                </a:prstGeom>
              </p:spPr>
            </p:pic>
            <p:grpSp>
              <p:nvGrpSpPr>
                <p:cNvPr id="222" name="Group 246">
                  <a:extLst>
                    <a:ext uri="{FF2B5EF4-FFF2-40B4-BE49-F238E27FC236}">
                      <a16:creationId xmlns:a16="http://schemas.microsoft.com/office/drawing/2014/main" id="{CEB56DDE-C4EB-41D9-8FC5-5DFDCD210431}"/>
                    </a:ext>
                  </a:extLst>
                </p:cNvPr>
                <p:cNvGrpSpPr/>
                <p:nvPr/>
              </p:nvGrpSpPr>
              <p:grpSpPr>
                <a:xfrm>
                  <a:off x="790627" y="3138574"/>
                  <a:ext cx="3410536" cy="603233"/>
                  <a:chOff x="790626" y="3138574"/>
                  <a:chExt cx="4562655" cy="603233"/>
                </a:xfrm>
              </p:grpSpPr>
              <p:sp>
                <p:nvSpPr>
                  <p:cNvPr id="228" name="Rectangle 252">
                    <a:extLst>
                      <a:ext uri="{FF2B5EF4-FFF2-40B4-BE49-F238E27FC236}">
                        <a16:creationId xmlns:a16="http://schemas.microsoft.com/office/drawing/2014/main" id="{B0D90265-5283-4B40-84A3-6F79EB937EEF}"/>
                      </a:ext>
                    </a:extLst>
                  </p:cNvPr>
                  <p:cNvSpPr/>
                  <p:nvPr/>
                </p:nvSpPr>
                <p:spPr>
                  <a:xfrm>
                    <a:off x="790626" y="3453807"/>
                    <a:ext cx="1440000" cy="288000"/>
                  </a:xfrm>
                  <a:prstGeom prst="rect">
                    <a:avLst/>
                  </a:prstGeom>
                  <a:solidFill>
                    <a:sysClr val="window" lastClr="FFFFFF"/>
                  </a:solidFill>
                  <a:ln w="3175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lIns="0" tIns="0" rIns="0" bIns="0" rtlCol="0" anchor="ctr"/>
                  <a:lstStyle/>
                  <a:p>
                    <a:pPr marL="0" marR="0" lvl="0" indent="0" algn="ctr" defTabSz="23148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ko-KR" altLang="en-US" sz="400" b="0" i="0" u="none" strike="noStrike" kern="0" cap="none" spc="0" normalizeH="0" baseline="0" noProof="0" dirty="0">
                        <a:ln>
                          <a:solidFill>
                            <a:prstClr val="black">
                              <a:lumMod val="50000"/>
                              <a:lumOff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Segoe UI" panose="020B0502040204020203" pitchFamily="34" charset="0"/>
                      </a:rPr>
                      <a:t>텍스트인식</a:t>
                    </a:r>
                    <a:endParaRPr kumimoji="0" lang="en-US" altLang="ko-KR" sz="400" b="0" i="0" u="none" strike="noStrike" kern="0" cap="none" spc="0" normalizeH="0" baseline="0" noProof="0" dirty="0">
                      <a:ln>
                        <a:solidFill>
                          <a:prstClr val="black">
                            <a:lumMod val="50000"/>
                            <a:lumOff val="50000"/>
                            <a:alpha val="0"/>
                          </a:prstClr>
                        </a:solidFill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B0503020000020004" pitchFamily="50" charset="-127"/>
                      <a:ea typeface="맑은 고딕" panose="020B0503020000020004" pitchFamily="50" charset="-127"/>
                      <a:cs typeface="Segoe UI" panose="020B0502040204020203" pitchFamily="34" charset="0"/>
                    </a:endParaRPr>
                  </a:p>
                </p:txBody>
              </p:sp>
              <p:sp>
                <p:nvSpPr>
                  <p:cNvPr id="229" name="Rectangle 253">
                    <a:extLst>
                      <a:ext uri="{FF2B5EF4-FFF2-40B4-BE49-F238E27FC236}">
                        <a16:creationId xmlns:a16="http://schemas.microsoft.com/office/drawing/2014/main" id="{10C818EF-378A-49FD-A570-E6E28DE145B4}"/>
                      </a:ext>
                    </a:extLst>
                  </p:cNvPr>
                  <p:cNvSpPr/>
                  <p:nvPr/>
                </p:nvSpPr>
                <p:spPr>
                  <a:xfrm>
                    <a:off x="790626" y="3142806"/>
                    <a:ext cx="1440000" cy="288000"/>
                  </a:xfrm>
                  <a:prstGeom prst="rect">
                    <a:avLst/>
                  </a:prstGeom>
                  <a:solidFill>
                    <a:sysClr val="window" lastClr="FFFFFF"/>
                  </a:solidFill>
                  <a:ln w="3175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lIns="0" tIns="0" rIns="0" bIns="0" rtlCol="0" anchor="ctr"/>
                  <a:lstStyle/>
                  <a:p>
                    <a:pPr marL="0" marR="0" lvl="0" indent="0" algn="ctr" defTabSz="23148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ko-KR" altLang="en-US" sz="400" b="0" i="0" u="none" strike="noStrike" kern="0" cap="none" spc="0" normalizeH="0" baseline="0" noProof="0" dirty="0">
                        <a:ln>
                          <a:solidFill>
                            <a:prstClr val="black">
                              <a:lumMod val="50000"/>
                              <a:lumOff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Segoe UI" panose="020B0502040204020203" pitchFamily="34" charset="0"/>
                      </a:rPr>
                      <a:t>언어</a:t>
                    </a:r>
                    <a:r>
                      <a:rPr kumimoji="0" lang="en-US" altLang="ko-KR" sz="400" b="0" i="0" u="none" strike="noStrike" kern="0" cap="none" spc="0" normalizeH="0" baseline="0" noProof="0" dirty="0">
                        <a:ln>
                          <a:solidFill>
                            <a:prstClr val="black">
                              <a:lumMod val="50000"/>
                              <a:lumOff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Segoe UI" panose="020B0502040204020203" pitchFamily="34" charset="0"/>
                      </a:rPr>
                      <a:t>/</a:t>
                    </a:r>
                    <a:r>
                      <a:rPr kumimoji="0" lang="ko-KR" altLang="en-US" sz="400" b="0" i="0" u="none" strike="noStrike" kern="0" cap="none" spc="0" normalizeH="0" baseline="0" noProof="0" dirty="0">
                        <a:ln>
                          <a:solidFill>
                            <a:prstClr val="black">
                              <a:lumMod val="50000"/>
                              <a:lumOff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Segoe UI" panose="020B0502040204020203" pitchFamily="34" charset="0"/>
                      </a:rPr>
                      <a:t>인식</a:t>
                    </a:r>
                    <a:endParaRPr kumimoji="0" lang="en-US" altLang="ko-KR" sz="400" b="0" i="0" u="none" strike="noStrike" kern="0" cap="none" spc="0" normalizeH="0" baseline="0" noProof="0" dirty="0">
                      <a:ln>
                        <a:solidFill>
                          <a:prstClr val="black">
                            <a:lumMod val="50000"/>
                            <a:lumOff val="50000"/>
                            <a:alpha val="0"/>
                          </a:prstClr>
                        </a:solidFill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B0503020000020004" pitchFamily="50" charset="-127"/>
                      <a:ea typeface="맑은 고딕" panose="020B0503020000020004" pitchFamily="50" charset="-127"/>
                      <a:cs typeface="Segoe UI" panose="020B0502040204020203" pitchFamily="34" charset="0"/>
                    </a:endParaRPr>
                  </a:p>
                </p:txBody>
              </p:sp>
              <p:sp>
                <p:nvSpPr>
                  <p:cNvPr id="230" name="Rectangle 254">
                    <a:extLst>
                      <a:ext uri="{FF2B5EF4-FFF2-40B4-BE49-F238E27FC236}">
                        <a16:creationId xmlns:a16="http://schemas.microsoft.com/office/drawing/2014/main" id="{62F83717-7C77-4601-AF0F-F68923EA3A5E}"/>
                      </a:ext>
                    </a:extLst>
                  </p:cNvPr>
                  <p:cNvSpPr/>
                  <p:nvPr/>
                </p:nvSpPr>
                <p:spPr>
                  <a:xfrm>
                    <a:off x="3913281" y="3449575"/>
                    <a:ext cx="1440000" cy="288000"/>
                  </a:xfrm>
                  <a:prstGeom prst="rect">
                    <a:avLst/>
                  </a:prstGeom>
                  <a:solidFill>
                    <a:sysClr val="window" lastClr="FFFFFF"/>
                  </a:solidFill>
                  <a:ln w="3175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lIns="0" tIns="0" rIns="0" bIns="0" rtlCol="0" anchor="ctr"/>
                  <a:lstStyle/>
                  <a:p>
                    <a:pPr marL="0" marR="0" lvl="0" indent="0" algn="ctr" defTabSz="23148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ko-KR" altLang="en-US" sz="400" b="0" i="0" u="none" strike="noStrike" kern="0" cap="none" spc="0" normalizeH="0" baseline="0" noProof="0" dirty="0">
                        <a:ln>
                          <a:solidFill>
                            <a:prstClr val="black">
                              <a:lumMod val="50000"/>
                              <a:lumOff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Segoe UI" panose="020B0502040204020203" pitchFamily="34" charset="0"/>
                      </a:rPr>
                      <a:t>발표자인식</a:t>
                    </a:r>
                    <a:endParaRPr kumimoji="0" lang="en-US" altLang="ko-KR" sz="400" b="0" i="0" u="none" strike="noStrike" kern="0" cap="none" spc="0" normalizeH="0" baseline="0" noProof="0" dirty="0">
                      <a:ln>
                        <a:solidFill>
                          <a:prstClr val="black">
                            <a:lumMod val="50000"/>
                            <a:lumOff val="50000"/>
                            <a:alpha val="0"/>
                          </a:prstClr>
                        </a:solidFill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B0503020000020004" pitchFamily="50" charset="-127"/>
                      <a:ea typeface="맑은 고딕" panose="020B0503020000020004" pitchFamily="50" charset="-127"/>
                      <a:cs typeface="Segoe UI" panose="020B0502040204020203" pitchFamily="34" charset="0"/>
                    </a:endParaRPr>
                  </a:p>
                </p:txBody>
              </p:sp>
              <p:sp>
                <p:nvSpPr>
                  <p:cNvPr id="231" name="Rectangle 255">
                    <a:extLst>
                      <a:ext uri="{FF2B5EF4-FFF2-40B4-BE49-F238E27FC236}">
                        <a16:creationId xmlns:a16="http://schemas.microsoft.com/office/drawing/2014/main" id="{FC350DAA-7E1E-4B51-BDF5-01292D8FE1C7}"/>
                      </a:ext>
                    </a:extLst>
                  </p:cNvPr>
                  <p:cNvSpPr/>
                  <p:nvPr/>
                </p:nvSpPr>
                <p:spPr>
                  <a:xfrm>
                    <a:off x="3913281" y="3138574"/>
                    <a:ext cx="1440000" cy="288000"/>
                  </a:xfrm>
                  <a:prstGeom prst="rect">
                    <a:avLst/>
                  </a:prstGeom>
                  <a:solidFill>
                    <a:sysClr val="window" lastClr="FFFFFF"/>
                  </a:solidFill>
                  <a:ln w="3175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lIns="0" tIns="0" rIns="0" bIns="0" rtlCol="0" anchor="ctr"/>
                  <a:lstStyle/>
                  <a:p>
                    <a:pPr marL="0" marR="0" lvl="0" indent="0" algn="ctr" defTabSz="23148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ko-KR" altLang="en-US" sz="400" b="0" i="0" u="none" strike="noStrike" kern="0" cap="none" spc="0" normalizeH="0" baseline="0" noProof="0" dirty="0">
                        <a:ln>
                          <a:solidFill>
                            <a:prstClr val="black">
                              <a:lumMod val="50000"/>
                              <a:lumOff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Segoe UI" panose="020B0502040204020203" pitchFamily="34" charset="0"/>
                      </a:rPr>
                      <a:t>음성전달</a:t>
                    </a:r>
                    <a:endParaRPr kumimoji="0" lang="en-US" altLang="ko-KR" sz="400" b="0" i="0" u="none" strike="noStrike" kern="0" cap="none" spc="0" normalizeH="0" baseline="0" noProof="0" dirty="0">
                      <a:ln>
                        <a:solidFill>
                          <a:prstClr val="black">
                            <a:lumMod val="50000"/>
                            <a:lumOff val="50000"/>
                            <a:alpha val="0"/>
                          </a:prstClr>
                        </a:solidFill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B0503020000020004" pitchFamily="50" charset="-127"/>
                      <a:ea typeface="맑은 고딕" panose="020B0503020000020004" pitchFamily="50" charset="-127"/>
                      <a:cs typeface="Segoe UI" panose="020B0502040204020203" pitchFamily="34" charset="0"/>
                    </a:endParaRPr>
                  </a:p>
                </p:txBody>
              </p:sp>
              <p:sp>
                <p:nvSpPr>
                  <p:cNvPr id="232" name="Rectangle 256">
                    <a:extLst>
                      <a:ext uri="{FF2B5EF4-FFF2-40B4-BE49-F238E27FC236}">
                        <a16:creationId xmlns:a16="http://schemas.microsoft.com/office/drawing/2014/main" id="{B5C0858B-E239-47E5-9604-313F8C11F26B}"/>
                      </a:ext>
                    </a:extLst>
                  </p:cNvPr>
                  <p:cNvSpPr/>
                  <p:nvPr/>
                </p:nvSpPr>
                <p:spPr>
                  <a:xfrm>
                    <a:off x="2357699" y="3449575"/>
                    <a:ext cx="1440000" cy="288000"/>
                  </a:xfrm>
                  <a:prstGeom prst="rect">
                    <a:avLst/>
                  </a:prstGeom>
                  <a:solidFill>
                    <a:sysClr val="window" lastClr="FFFFFF"/>
                  </a:solidFill>
                  <a:ln w="3175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lIns="0" tIns="0" rIns="0" bIns="0" rtlCol="0" anchor="ctr"/>
                  <a:lstStyle/>
                  <a:p>
                    <a:pPr marL="0" marR="0" lvl="0" indent="0" algn="ctr" defTabSz="23148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ko-KR" altLang="en-US" sz="400" b="0" i="0" u="none" strike="noStrike" kern="0" cap="none" spc="0" normalizeH="0" baseline="0" noProof="0" dirty="0">
                        <a:ln>
                          <a:solidFill>
                            <a:prstClr val="black">
                              <a:lumMod val="50000"/>
                              <a:lumOff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Segoe UI" panose="020B0502040204020203" pitchFamily="34" charset="0"/>
                      </a:rPr>
                      <a:t>감정인식</a:t>
                    </a:r>
                    <a:endParaRPr kumimoji="0" lang="en-US" altLang="ko-KR" sz="400" b="0" i="0" u="none" strike="noStrike" kern="0" cap="none" spc="0" normalizeH="0" baseline="0" noProof="0" dirty="0">
                      <a:ln>
                        <a:solidFill>
                          <a:prstClr val="black">
                            <a:lumMod val="50000"/>
                            <a:lumOff val="50000"/>
                            <a:alpha val="0"/>
                          </a:prstClr>
                        </a:solidFill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B0503020000020004" pitchFamily="50" charset="-127"/>
                      <a:ea typeface="맑은 고딕" panose="020B0503020000020004" pitchFamily="50" charset="-127"/>
                      <a:cs typeface="Segoe UI" panose="020B0502040204020203" pitchFamily="34" charset="0"/>
                    </a:endParaRPr>
                  </a:p>
                </p:txBody>
              </p:sp>
              <p:sp>
                <p:nvSpPr>
                  <p:cNvPr id="233" name="Rectangle 257">
                    <a:extLst>
                      <a:ext uri="{FF2B5EF4-FFF2-40B4-BE49-F238E27FC236}">
                        <a16:creationId xmlns:a16="http://schemas.microsoft.com/office/drawing/2014/main" id="{B21E9313-508B-4CD9-8657-B9317113A85E}"/>
                      </a:ext>
                    </a:extLst>
                  </p:cNvPr>
                  <p:cNvSpPr/>
                  <p:nvPr/>
                </p:nvSpPr>
                <p:spPr>
                  <a:xfrm>
                    <a:off x="2357699" y="3138574"/>
                    <a:ext cx="1440000" cy="288000"/>
                  </a:xfrm>
                  <a:prstGeom prst="rect">
                    <a:avLst/>
                  </a:prstGeom>
                  <a:solidFill>
                    <a:sysClr val="window" lastClr="FFFFFF"/>
                  </a:solidFill>
                  <a:ln w="3175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lIns="0" tIns="0" rIns="0" bIns="0" rtlCol="0" anchor="ctr"/>
                  <a:lstStyle/>
                  <a:p>
                    <a:pPr marL="0" marR="0" lvl="0" indent="0" algn="ctr" defTabSz="23148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ko-KR" altLang="en-US" sz="400" b="0" i="0" u="none" strike="noStrike" kern="0" cap="none" spc="0" normalizeH="0" baseline="0" noProof="0" dirty="0">
                        <a:ln>
                          <a:solidFill>
                            <a:prstClr val="black">
                              <a:lumMod val="50000"/>
                              <a:lumOff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Segoe UI" panose="020B0502040204020203" pitchFamily="34" charset="0"/>
                      </a:rPr>
                      <a:t>얼굴인식</a:t>
                    </a:r>
                    <a:endParaRPr kumimoji="0" lang="en-US" altLang="ko-KR" sz="400" b="0" i="0" u="none" strike="noStrike" kern="0" cap="none" spc="0" normalizeH="0" baseline="0" noProof="0" dirty="0">
                      <a:ln>
                        <a:solidFill>
                          <a:prstClr val="black">
                            <a:lumMod val="50000"/>
                            <a:lumOff val="50000"/>
                            <a:alpha val="0"/>
                          </a:prstClr>
                        </a:solidFill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B0503020000020004" pitchFamily="50" charset="-127"/>
                      <a:ea typeface="맑은 고딕" panose="020B0503020000020004" pitchFamily="50" charset="-127"/>
                      <a:cs typeface="Segoe UI" panose="020B0502040204020203" pitchFamily="34" charset="0"/>
                    </a:endParaRPr>
                  </a:p>
                </p:txBody>
              </p:sp>
            </p:grpSp>
            <p:sp>
              <p:nvSpPr>
                <p:cNvPr id="223" name="Rectangle 247">
                  <a:extLst>
                    <a:ext uri="{FF2B5EF4-FFF2-40B4-BE49-F238E27FC236}">
                      <a16:creationId xmlns:a16="http://schemas.microsoft.com/office/drawing/2014/main" id="{B5E08B26-B6AF-4BA4-BF1B-0D0666B36A9E}"/>
                    </a:ext>
                  </a:extLst>
                </p:cNvPr>
                <p:cNvSpPr/>
                <p:nvPr/>
              </p:nvSpPr>
              <p:spPr>
                <a:xfrm>
                  <a:off x="4292427" y="3454260"/>
                  <a:ext cx="1076385" cy="288000"/>
                </a:xfrm>
                <a:prstGeom prst="rect">
                  <a:avLst/>
                </a:prstGeom>
                <a:solidFill>
                  <a:sysClr val="window" lastClr="FFFFFF"/>
                </a:solidFill>
                <a:ln w="3175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algn="ctr" defTabSz="23148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ko-KR" altLang="en-US" sz="400" b="0" i="0" u="none" strike="noStrike" kern="0" cap="none" spc="0" normalizeH="0" baseline="0" noProof="0" dirty="0">
                      <a:ln>
                        <a:solidFill>
                          <a:prstClr val="black">
                            <a:lumMod val="50000"/>
                            <a:lumOff val="50000"/>
                            <a:alpha val="0"/>
                          </a:prstClr>
                        </a:solidFill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B0503020000020004" pitchFamily="50" charset="-127"/>
                      <a:ea typeface="맑은 고딕" panose="020B0503020000020004" pitchFamily="50" charset="-127"/>
                      <a:cs typeface="Segoe UI" panose="020B0502040204020203" pitchFamily="34" charset="0"/>
                    </a:rPr>
                    <a:t>검색</a:t>
                  </a:r>
                  <a:endParaRPr kumimoji="0" lang="en-US" altLang="ko-KR" sz="400" b="0" i="0" u="none" strike="noStrike" kern="0" cap="none" spc="0" normalizeH="0" baseline="0" noProof="0" dirty="0">
                    <a:ln>
                      <a:solidFill>
                        <a:prstClr val="black">
                          <a:lumMod val="50000"/>
                          <a:lumOff val="50000"/>
                          <a:alpha val="0"/>
                        </a:prstClr>
                      </a:solidFill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224" name="Rectangle 248">
                  <a:extLst>
                    <a:ext uri="{FF2B5EF4-FFF2-40B4-BE49-F238E27FC236}">
                      <a16:creationId xmlns:a16="http://schemas.microsoft.com/office/drawing/2014/main" id="{FBA2D0D2-99AE-4D29-8028-EBF5F854DCC8}"/>
                    </a:ext>
                  </a:extLst>
                </p:cNvPr>
                <p:cNvSpPr/>
                <p:nvPr/>
              </p:nvSpPr>
              <p:spPr>
                <a:xfrm>
                  <a:off x="4292427" y="3143259"/>
                  <a:ext cx="1076385" cy="288000"/>
                </a:xfrm>
                <a:prstGeom prst="rect">
                  <a:avLst/>
                </a:prstGeom>
                <a:solidFill>
                  <a:sysClr val="window" lastClr="FFFFFF"/>
                </a:solidFill>
                <a:ln w="3175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algn="ctr" defTabSz="23148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ko-KR" altLang="en-US" sz="400" b="0" i="0" u="none" strike="noStrike" kern="0" cap="none" spc="0" normalizeH="0" baseline="0" noProof="0" dirty="0">
                      <a:ln>
                        <a:solidFill>
                          <a:prstClr val="black">
                            <a:lumMod val="50000"/>
                            <a:lumOff val="50000"/>
                            <a:alpha val="0"/>
                          </a:prstClr>
                        </a:solidFill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B0503020000020004" pitchFamily="50" charset="-127"/>
                      <a:ea typeface="맑은 고딕" panose="020B0503020000020004" pitchFamily="50" charset="-127"/>
                      <a:cs typeface="Segoe UI" panose="020B0502040204020203" pitchFamily="34" charset="0"/>
                    </a:rPr>
                    <a:t>추천</a:t>
                  </a:r>
                  <a:endParaRPr kumimoji="0" lang="en-US" altLang="ko-KR" sz="400" b="0" i="0" u="none" strike="noStrike" kern="0" cap="none" spc="0" normalizeH="0" baseline="0" noProof="0" dirty="0">
                    <a:ln>
                      <a:solidFill>
                        <a:prstClr val="black">
                          <a:lumMod val="50000"/>
                          <a:lumOff val="50000"/>
                          <a:alpha val="0"/>
                        </a:prstClr>
                      </a:solidFill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225" name="Rectangle 249">
                  <a:extLst>
                    <a:ext uri="{FF2B5EF4-FFF2-40B4-BE49-F238E27FC236}">
                      <a16:creationId xmlns:a16="http://schemas.microsoft.com/office/drawing/2014/main" id="{C3E29C69-B60B-4FEC-A6A5-CB7BEB198AD6}"/>
                    </a:ext>
                  </a:extLst>
                </p:cNvPr>
                <p:cNvSpPr/>
                <p:nvPr/>
              </p:nvSpPr>
              <p:spPr>
                <a:xfrm>
                  <a:off x="12066552" y="2186843"/>
                  <a:ext cx="1440000" cy="288000"/>
                </a:xfrm>
                <a:prstGeom prst="rect">
                  <a:avLst/>
                </a:prstGeom>
                <a:solidFill>
                  <a:sysClr val="window" lastClr="FFFFFF"/>
                </a:solidFill>
                <a:ln w="3175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algn="ctr" defTabSz="23148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400" b="0" i="0" u="none" strike="noStrike" kern="0" cap="none" spc="0" normalizeH="0" baseline="0" noProof="0" dirty="0">
                      <a:ln>
                        <a:solidFill>
                          <a:prstClr val="black">
                            <a:lumMod val="50000"/>
                            <a:lumOff val="50000"/>
                            <a:alpha val="0"/>
                          </a:prstClr>
                        </a:solidFill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B0503020000020004" pitchFamily="50" charset="-127"/>
                      <a:ea typeface="맑은 고딕" panose="020B0503020000020004" pitchFamily="50" charset="-127"/>
                      <a:cs typeface="Segoe UI" panose="020B0502040204020203" pitchFamily="34" charset="0"/>
                    </a:rPr>
                    <a:t>Azure CLI</a:t>
                  </a:r>
                </a:p>
                <a:p>
                  <a:pPr marL="0" marR="0" lvl="0" indent="0" algn="ctr" defTabSz="23148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300" b="0" i="0" u="none" strike="noStrike" kern="0" cap="none" spc="0" normalizeH="0" baseline="0" noProof="0" dirty="0">
                      <a:ln>
                        <a:solidFill>
                          <a:prstClr val="black">
                            <a:lumMod val="50000"/>
                            <a:lumOff val="50000"/>
                            <a:alpha val="0"/>
                          </a:prstClr>
                        </a:solidFill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B0503020000020004" pitchFamily="50" charset="-127"/>
                      <a:ea typeface="맑은 고딕" panose="020B0503020000020004" pitchFamily="50" charset="-127"/>
                      <a:cs typeface="Segoe UI" panose="020B0502040204020203" pitchFamily="34" charset="0"/>
                    </a:rPr>
                    <a:t>(Windows, Mac, Linux)</a:t>
                  </a:r>
                </a:p>
              </p:txBody>
            </p:sp>
            <p:sp>
              <p:nvSpPr>
                <p:cNvPr id="226" name="Rectangle 250">
                  <a:extLst>
                    <a:ext uri="{FF2B5EF4-FFF2-40B4-BE49-F238E27FC236}">
                      <a16:creationId xmlns:a16="http://schemas.microsoft.com/office/drawing/2014/main" id="{BFB724D3-0B85-4A98-973E-AFA88C9ABADD}"/>
                    </a:ext>
                  </a:extLst>
                </p:cNvPr>
                <p:cNvSpPr/>
                <p:nvPr/>
              </p:nvSpPr>
              <p:spPr>
                <a:xfrm>
                  <a:off x="12066552" y="1875842"/>
                  <a:ext cx="1440000" cy="288000"/>
                </a:xfrm>
                <a:prstGeom prst="rect">
                  <a:avLst/>
                </a:prstGeom>
                <a:solidFill>
                  <a:sysClr val="window" lastClr="FFFFFF"/>
                </a:solidFill>
                <a:ln w="3175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lIns="109350" tIns="0" rIns="0" bIns="0" rtlCol="0" anchor="ctr"/>
                <a:lstStyle/>
                <a:p>
                  <a:pPr marL="0" marR="0" lvl="0" indent="0" algn="ctr" defTabSz="23148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400" b="0" i="0" u="none" strike="noStrike" kern="0" cap="none" spc="0" normalizeH="0" baseline="0" noProof="0" dirty="0">
                      <a:ln>
                        <a:solidFill>
                          <a:prstClr val="black">
                            <a:lumMod val="50000"/>
                            <a:lumOff val="50000"/>
                            <a:alpha val="0"/>
                          </a:prstClr>
                        </a:solidFill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B0503020000020004" pitchFamily="50" charset="-127"/>
                      <a:ea typeface="맑은 고딕" panose="020B0503020000020004" pitchFamily="50" charset="-127"/>
                      <a:cs typeface="Segoe UI" panose="020B0502040204020203" pitchFamily="34" charset="0"/>
                    </a:rPr>
                    <a:t>Azure </a:t>
                  </a:r>
                  <a:br>
                    <a:rPr kumimoji="0" lang="en-US" altLang="ko-KR" sz="400" b="0" i="0" u="none" strike="noStrike" kern="0" cap="none" spc="0" normalizeH="0" baseline="0" noProof="0" dirty="0">
                      <a:ln>
                        <a:solidFill>
                          <a:prstClr val="black">
                            <a:lumMod val="50000"/>
                            <a:lumOff val="50000"/>
                            <a:alpha val="0"/>
                          </a:prstClr>
                        </a:solidFill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B0503020000020004" pitchFamily="50" charset="-127"/>
                      <a:ea typeface="맑은 고딕" panose="020B0503020000020004" pitchFamily="50" charset="-127"/>
                      <a:cs typeface="Segoe UI" panose="020B0502040204020203" pitchFamily="34" charset="0"/>
                    </a:rPr>
                  </a:br>
                  <a:r>
                    <a:rPr kumimoji="0" lang="en-US" altLang="ko-KR" sz="400" b="0" i="0" u="none" strike="noStrike" kern="0" cap="none" spc="0" normalizeH="0" baseline="0" noProof="0" dirty="0">
                      <a:ln>
                        <a:solidFill>
                          <a:prstClr val="black">
                            <a:lumMod val="50000"/>
                            <a:lumOff val="50000"/>
                            <a:alpha val="0"/>
                          </a:prstClr>
                        </a:solidFill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B0503020000020004" pitchFamily="50" charset="-127"/>
                      <a:ea typeface="맑은 고딕" panose="020B0503020000020004" pitchFamily="50" charset="-127"/>
                      <a:cs typeface="Segoe UI" panose="020B0502040204020203" pitchFamily="34" charset="0"/>
                    </a:rPr>
                    <a:t>Power Shell</a:t>
                  </a:r>
                </a:p>
              </p:txBody>
            </p:sp>
            <p:pic>
              <p:nvPicPr>
                <p:cNvPr id="227" name="Picture 5" descr="http://www.freeiconspng.com/uploads/powershell-icon-4.png">
                  <a:extLst>
                    <a:ext uri="{FF2B5EF4-FFF2-40B4-BE49-F238E27FC236}">
                      <a16:creationId xmlns:a16="http://schemas.microsoft.com/office/drawing/2014/main" id="{5233C070-6D14-4F55-BF2F-DEDA3E97C4F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92" cstate="print">
                  <a:biLevel thresh="25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2167576" y="1907265"/>
                  <a:ext cx="244353" cy="24435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64" name="Picture 88">
                <a:extLst>
                  <a:ext uri="{FF2B5EF4-FFF2-40B4-BE49-F238E27FC236}">
                    <a16:creationId xmlns:a16="http://schemas.microsoft.com/office/drawing/2014/main" id="{54374DCB-0EEC-440B-9C2F-0606CA7C27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8757783" y="4940837"/>
                <a:ext cx="232520" cy="143731"/>
              </a:xfrm>
              <a:prstGeom prst="rect">
                <a:avLst/>
              </a:prstGeom>
            </p:spPr>
          </p:pic>
        </p:grpSp>
        <p:sp>
          <p:nvSpPr>
            <p:cNvPr id="25" name="모서리가 둥근 직사각형 427">
              <a:extLst>
                <a:ext uri="{FF2B5EF4-FFF2-40B4-BE49-F238E27FC236}">
                  <a16:creationId xmlns:a16="http://schemas.microsoft.com/office/drawing/2014/main" id="{446B14F0-0D42-41E4-8875-FDCD19F0819B}"/>
                </a:ext>
              </a:extLst>
            </p:cNvPr>
            <p:cNvSpPr/>
            <p:nvPr/>
          </p:nvSpPr>
          <p:spPr>
            <a:xfrm>
              <a:off x="4060310" y="1972140"/>
              <a:ext cx="455625" cy="1921464"/>
            </a:xfrm>
            <a:prstGeom prst="roundRect">
              <a:avLst>
                <a:gd name="adj" fmla="val 4799"/>
              </a:avLst>
            </a:prstGeom>
            <a:gradFill flip="none" rotWithShape="1">
              <a:gsLst>
                <a:gs pos="0">
                  <a:srgbClr val="99EC88"/>
                </a:gs>
                <a:gs pos="100000">
                  <a:srgbClr val="60E146"/>
                </a:gs>
              </a:gsLst>
              <a:lin ang="5400000" scaled="1"/>
              <a:tileRect/>
            </a:gradFill>
            <a:ln w="19050" cap="flat" cmpd="sng" algn="ctr">
              <a:solidFill>
                <a:sysClr val="window" lastClr="FFFFFF">
                  <a:lumMod val="50000"/>
                </a:sysClr>
              </a:solidFill>
              <a:prstDash val="solid"/>
            </a:ln>
            <a:effectLst/>
          </p:spPr>
          <p:txBody>
            <a:bodyPr lIns="18225" tIns="18225" rIns="18225" bIns="18225" anchor="ctr"/>
            <a:lstStyle/>
            <a:p>
              <a:pPr marL="0" marR="0" lvl="0" indent="0" algn="ctr" defTabSz="4629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900" b="1" i="0" u="none" strike="noStrike" kern="0" cap="none" spc="0" normalizeH="0" baseline="0" noProof="0" dirty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Segoe UI" panose="020B0502040204020203" pitchFamily="34" charset="0"/>
                </a:rPr>
                <a:t>PaaS</a:t>
              </a:r>
              <a:endParaRPr kumimoji="0" lang="ko-KR" altLang="en-US" sz="900" b="1" i="0" u="none" strike="noStrike" kern="0" cap="none" spc="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endParaRPr>
            </a:p>
          </p:txBody>
        </p:sp>
        <p:grpSp>
          <p:nvGrpSpPr>
            <p:cNvPr id="26" name="Group 50">
              <a:extLst>
                <a:ext uri="{FF2B5EF4-FFF2-40B4-BE49-F238E27FC236}">
                  <a16:creationId xmlns:a16="http://schemas.microsoft.com/office/drawing/2014/main" id="{9812C473-357A-4E78-8AA0-F825D269E713}"/>
                </a:ext>
              </a:extLst>
            </p:cNvPr>
            <p:cNvGrpSpPr/>
            <p:nvPr/>
          </p:nvGrpSpPr>
          <p:grpSpPr>
            <a:xfrm>
              <a:off x="4592763" y="995007"/>
              <a:ext cx="3562168" cy="947700"/>
              <a:chOff x="8667969" y="1696008"/>
              <a:chExt cx="7036382" cy="1872000"/>
            </a:xfrm>
          </p:grpSpPr>
          <p:grpSp>
            <p:nvGrpSpPr>
              <p:cNvPr id="27" name="Group 51">
                <a:extLst>
                  <a:ext uri="{FF2B5EF4-FFF2-40B4-BE49-F238E27FC236}">
                    <a16:creationId xmlns:a16="http://schemas.microsoft.com/office/drawing/2014/main" id="{75E12083-C017-4A09-A8F3-D488525D4170}"/>
                  </a:ext>
                </a:extLst>
              </p:cNvPr>
              <p:cNvGrpSpPr/>
              <p:nvPr/>
            </p:nvGrpSpPr>
            <p:grpSpPr>
              <a:xfrm>
                <a:off x="8667969" y="1696008"/>
                <a:ext cx="7036382" cy="1872000"/>
                <a:chOff x="8667969" y="1696008"/>
                <a:chExt cx="7036382" cy="1872000"/>
              </a:xfrm>
            </p:grpSpPr>
            <p:sp>
              <p:nvSpPr>
                <p:cNvPr id="40" name="AutoShape 7">
                  <a:extLst>
                    <a:ext uri="{FF2B5EF4-FFF2-40B4-BE49-F238E27FC236}">
                      <a16:creationId xmlns:a16="http://schemas.microsoft.com/office/drawing/2014/main" id="{585266D5-3CD5-494F-801C-5F3F1A79E64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667969" y="1696008"/>
                  <a:ext cx="7036382" cy="1872000"/>
                </a:xfrm>
                <a:prstGeom prst="roundRect">
                  <a:avLst>
                    <a:gd name="adj" fmla="val 2207"/>
                  </a:avLst>
                </a:prstGeom>
                <a:solidFill>
                  <a:srgbClr val="EB3C00"/>
                </a:solidFill>
                <a:ln w="12700" algn="ctr">
                  <a:noFill/>
                  <a:miter lim="800000"/>
                  <a:headEnd/>
                  <a:tailEnd/>
                </a:ln>
                <a:effectLst/>
              </p:spPr>
              <p:txBody>
                <a:bodyPr wrap="none" lIns="309825" tIns="54675" bIns="18225" rtlCol="0" anchor="t"/>
                <a:lstStyle/>
                <a:p>
                  <a:pPr marL="0" marR="0" lvl="0" indent="0" algn="ctr" defTabSz="23148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9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Segoe UI Semibold" panose="020B0702040204020203" pitchFamily="34" charset="0"/>
                  </a:endParaRPr>
                </a:p>
              </p:txBody>
            </p:sp>
            <p:sp>
              <p:nvSpPr>
                <p:cNvPr id="41" name="모서리가 둥근 직사각형 459">
                  <a:extLst>
                    <a:ext uri="{FF2B5EF4-FFF2-40B4-BE49-F238E27FC236}">
                      <a16:creationId xmlns:a16="http://schemas.microsoft.com/office/drawing/2014/main" id="{16F55FBB-F541-42C1-9179-5B4E147F5D83}"/>
                    </a:ext>
                  </a:extLst>
                </p:cNvPr>
                <p:cNvSpPr/>
                <p:nvPr/>
              </p:nvSpPr>
              <p:spPr bwMode="auto">
                <a:xfrm>
                  <a:off x="13935170" y="2969758"/>
                  <a:ext cx="1692000" cy="540000"/>
                </a:xfrm>
                <a:prstGeom prst="roundRect">
                  <a:avLst>
                    <a:gd name="adj" fmla="val 6868"/>
                  </a:avLst>
                </a:prstGeom>
                <a:solidFill>
                  <a:srgbClr val="F8F9FB"/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lIns="18225" tIns="18225" rIns="18225" bIns="18225" anchor="t"/>
                <a:lstStyle/>
                <a:p>
                  <a:pPr marL="0" marR="0" lvl="0" indent="0" algn="l" defTabSz="46296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ko-KR" altLang="en-US" sz="700" b="1" i="0" u="none" strike="noStrike" kern="0" cap="none" spc="0" normalizeH="0" baseline="0" noProof="0" dirty="0">
                      <a:ln>
                        <a:solidFill>
                          <a:prstClr val="black">
                            <a:alpha val="0"/>
                          </a:prstClr>
                        </a:solidFill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맑은 고딕" panose="020B0503020000020004" pitchFamily="50" charset="-127"/>
                      <a:ea typeface="맑은 고딕" panose="020B0503020000020004" pitchFamily="50" charset="-127"/>
                      <a:cs typeface="Segoe UI Semibold" panose="020B0702040204020203" pitchFamily="34" charset="0"/>
                    </a:rPr>
                    <a:t>팀 협업</a:t>
                  </a:r>
                </a:p>
              </p:txBody>
            </p:sp>
            <p:pic>
              <p:nvPicPr>
                <p:cNvPr id="42" name="Picture 6" descr="https://cdn.hsc.wvu.edu/CustomDesigns/Office365/_Common/Images/office-365-white.png">
                  <a:extLst>
                    <a:ext uri="{FF2B5EF4-FFF2-40B4-BE49-F238E27FC236}">
                      <a16:creationId xmlns:a16="http://schemas.microsoft.com/office/drawing/2014/main" id="{306C049D-4637-4BE3-BD16-5A11CF843BF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9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836973" y="2504960"/>
                  <a:ext cx="1384663" cy="30994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43" name="모서리가 둥근 직사각형 459">
                  <a:extLst>
                    <a:ext uri="{FF2B5EF4-FFF2-40B4-BE49-F238E27FC236}">
                      <a16:creationId xmlns:a16="http://schemas.microsoft.com/office/drawing/2014/main" id="{C98F1D2C-8530-48E2-B208-5E34BF58C59A}"/>
                    </a:ext>
                  </a:extLst>
                </p:cNvPr>
                <p:cNvSpPr/>
                <p:nvPr/>
              </p:nvSpPr>
              <p:spPr bwMode="auto">
                <a:xfrm>
                  <a:off x="10398914" y="1780406"/>
                  <a:ext cx="1692000" cy="540000"/>
                </a:xfrm>
                <a:prstGeom prst="roundRect">
                  <a:avLst>
                    <a:gd name="adj" fmla="val 6868"/>
                  </a:avLst>
                </a:prstGeom>
                <a:solidFill>
                  <a:srgbClr val="F8F9FB"/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lIns="18225" tIns="18225" rIns="18225" bIns="18225" anchor="t"/>
                <a:lstStyle/>
                <a:p>
                  <a:pPr marL="0" marR="0" lvl="0" indent="0" algn="l" defTabSz="46296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ko-KR" altLang="en-US" sz="700" b="1" i="0" u="none" strike="noStrike" kern="0" cap="none" spc="0" normalizeH="0" baseline="0" noProof="0" dirty="0">
                      <a:ln>
                        <a:solidFill>
                          <a:prstClr val="black">
                            <a:alpha val="0"/>
                          </a:prstClr>
                        </a:solidFill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맑은 고딕" panose="020B0503020000020004" pitchFamily="50" charset="-127"/>
                      <a:ea typeface="맑은 고딕" panose="020B0503020000020004" pitchFamily="50" charset="-127"/>
                      <a:cs typeface="Segoe UI Semibold" panose="020B0702040204020203" pitchFamily="34" charset="0"/>
                    </a:rPr>
                    <a:t>문서저작도구</a:t>
                  </a:r>
                  <a:endParaRPr kumimoji="0" lang="ko-KR" altLang="en-US" sz="700" b="0" i="0" u="none" strike="noStrike" kern="0" cap="none" spc="0" normalizeH="0" baseline="0" noProof="0" dirty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44" name="모서리가 둥근 직사각형 459">
                  <a:extLst>
                    <a:ext uri="{FF2B5EF4-FFF2-40B4-BE49-F238E27FC236}">
                      <a16:creationId xmlns:a16="http://schemas.microsoft.com/office/drawing/2014/main" id="{3DB6288A-4C4E-4CF6-9485-4B6F2B2F9139}"/>
                    </a:ext>
                  </a:extLst>
                </p:cNvPr>
                <p:cNvSpPr/>
                <p:nvPr/>
              </p:nvSpPr>
              <p:spPr bwMode="auto">
                <a:xfrm>
                  <a:off x="10398914" y="2375975"/>
                  <a:ext cx="1692000" cy="540000"/>
                </a:xfrm>
                <a:prstGeom prst="roundRect">
                  <a:avLst>
                    <a:gd name="adj" fmla="val 6868"/>
                  </a:avLst>
                </a:prstGeom>
                <a:solidFill>
                  <a:srgbClr val="F8F9FB"/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lIns="18225" tIns="18225" rIns="18225" bIns="18225" anchor="t"/>
                <a:lstStyle/>
                <a:p>
                  <a:pPr marL="0" marR="0" lvl="0" indent="0" algn="l" defTabSz="46296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ko-KR" altLang="en-US" sz="700" b="1" i="0" u="none" strike="noStrike" kern="0" cap="none" spc="0" normalizeH="0" baseline="0" noProof="0" dirty="0">
                      <a:ln>
                        <a:solidFill>
                          <a:prstClr val="black">
                            <a:alpha val="0"/>
                          </a:prstClr>
                        </a:solidFill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맑은 고딕" panose="020B0503020000020004" pitchFamily="50" charset="-127"/>
                      <a:ea typeface="맑은 고딕" panose="020B0503020000020004" pitchFamily="50" charset="-127"/>
                      <a:cs typeface="Segoe UI Semibold" panose="020B0702040204020203" pitchFamily="34" charset="0"/>
                    </a:rPr>
                    <a:t>메일</a:t>
                  </a:r>
                  <a:endParaRPr kumimoji="0" lang="ko-KR" altLang="en-US" sz="700" b="0" i="0" u="none" strike="noStrike" kern="0" cap="none" spc="0" normalizeH="0" baseline="0" noProof="0" dirty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45" name="모서리가 둥근 직사각형 459">
                  <a:extLst>
                    <a:ext uri="{FF2B5EF4-FFF2-40B4-BE49-F238E27FC236}">
                      <a16:creationId xmlns:a16="http://schemas.microsoft.com/office/drawing/2014/main" id="{5E724B84-5721-49D9-AC67-CD82E070290C}"/>
                    </a:ext>
                  </a:extLst>
                </p:cNvPr>
                <p:cNvSpPr/>
                <p:nvPr/>
              </p:nvSpPr>
              <p:spPr bwMode="auto">
                <a:xfrm>
                  <a:off x="10398914" y="2962844"/>
                  <a:ext cx="1692000" cy="540000"/>
                </a:xfrm>
                <a:prstGeom prst="roundRect">
                  <a:avLst>
                    <a:gd name="adj" fmla="val 6868"/>
                  </a:avLst>
                </a:prstGeom>
                <a:solidFill>
                  <a:srgbClr val="F8F9FB"/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lIns="18225" tIns="18225" rIns="18225" bIns="18225" anchor="t"/>
                <a:lstStyle/>
                <a:p>
                  <a:pPr marL="0" marR="0" lvl="0" indent="0" algn="l" defTabSz="46296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ko-KR" altLang="en-US" sz="700" b="1" i="0" u="none" strike="noStrike" kern="0" cap="none" spc="0" normalizeH="0" baseline="0" noProof="0" dirty="0">
                      <a:ln>
                        <a:solidFill>
                          <a:prstClr val="black">
                            <a:alpha val="0"/>
                          </a:prstClr>
                        </a:solidFill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맑은 고딕" panose="020B0503020000020004" pitchFamily="50" charset="-127"/>
                      <a:ea typeface="맑은 고딕" panose="020B0503020000020004" pitchFamily="50" charset="-127"/>
                      <a:cs typeface="Segoe UI Semibold" panose="020B0702040204020203" pitchFamily="34" charset="0"/>
                    </a:rPr>
                    <a:t>메신저</a:t>
                  </a:r>
                  <a:r>
                    <a:rPr kumimoji="0" lang="en-US" altLang="ko-KR" sz="700" b="1" i="0" u="none" strike="noStrike" kern="0" cap="none" spc="0" normalizeH="0" baseline="0" noProof="0" dirty="0">
                      <a:ln>
                        <a:solidFill>
                          <a:prstClr val="black">
                            <a:alpha val="0"/>
                          </a:prstClr>
                        </a:solidFill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맑은 고딕" panose="020B0503020000020004" pitchFamily="50" charset="-127"/>
                      <a:ea typeface="맑은 고딕" panose="020B0503020000020004" pitchFamily="50" charset="-127"/>
                      <a:cs typeface="Segoe UI Semibold" panose="020B0702040204020203" pitchFamily="34" charset="0"/>
                    </a:rPr>
                    <a:t>/</a:t>
                  </a:r>
                  <a:r>
                    <a:rPr kumimoji="0" lang="ko-KR" altLang="en-US" sz="700" b="1" i="0" u="none" strike="noStrike" kern="0" cap="none" spc="0" normalizeH="0" baseline="0" noProof="0" dirty="0">
                      <a:ln>
                        <a:solidFill>
                          <a:prstClr val="black">
                            <a:alpha val="0"/>
                          </a:prstClr>
                        </a:solidFill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맑은 고딕" panose="020B0503020000020004" pitchFamily="50" charset="-127"/>
                      <a:ea typeface="맑은 고딕" panose="020B0503020000020004" pitchFamily="50" charset="-127"/>
                      <a:cs typeface="Segoe UI Semibold" panose="020B0702040204020203" pitchFamily="34" charset="0"/>
                    </a:rPr>
                    <a:t>온라인회의</a:t>
                  </a:r>
                  <a:r>
                    <a:rPr kumimoji="0" lang="en-US" altLang="ko-KR" sz="700" b="1" i="0" u="none" strike="noStrike" kern="0" cap="none" spc="0" normalizeH="0" baseline="0" noProof="0" dirty="0">
                      <a:ln>
                        <a:solidFill>
                          <a:prstClr val="black">
                            <a:alpha val="0"/>
                          </a:prstClr>
                        </a:solidFill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맑은 고딕" panose="020B0503020000020004" pitchFamily="50" charset="-127"/>
                      <a:ea typeface="맑은 고딕" panose="020B0503020000020004" pitchFamily="50" charset="-127"/>
                      <a:cs typeface="Segoe UI Semibold" panose="020B0702040204020203" pitchFamily="34" charset="0"/>
                    </a:rPr>
                    <a:t>/</a:t>
                  </a:r>
                  <a:r>
                    <a:rPr kumimoji="0" lang="ko-KR" altLang="en-US" sz="700" b="1" i="0" u="none" strike="noStrike" kern="0" cap="none" spc="0" normalizeH="0" baseline="0" noProof="0" dirty="0">
                      <a:ln>
                        <a:solidFill>
                          <a:prstClr val="black">
                            <a:alpha val="0"/>
                          </a:prstClr>
                        </a:solidFill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맑은 고딕" panose="020B0503020000020004" pitchFamily="50" charset="-127"/>
                      <a:ea typeface="맑은 고딕" panose="020B0503020000020004" pitchFamily="50" charset="-127"/>
                      <a:cs typeface="Segoe UI Semibold" panose="020B0702040204020203" pitchFamily="34" charset="0"/>
                    </a:rPr>
                    <a:t>전화</a:t>
                  </a:r>
                  <a:endParaRPr kumimoji="0" lang="ko-KR" altLang="en-US" sz="700" b="0" i="0" u="none" strike="noStrike" kern="0" cap="none" spc="0" normalizeH="0" baseline="0" noProof="0" dirty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46" name="모서리가 둥근 직사각형 459">
                  <a:extLst>
                    <a:ext uri="{FF2B5EF4-FFF2-40B4-BE49-F238E27FC236}">
                      <a16:creationId xmlns:a16="http://schemas.microsoft.com/office/drawing/2014/main" id="{0C13B64F-8929-44DF-AC03-6843FB872C79}"/>
                    </a:ext>
                  </a:extLst>
                </p:cNvPr>
                <p:cNvSpPr/>
                <p:nvPr/>
              </p:nvSpPr>
              <p:spPr bwMode="auto">
                <a:xfrm>
                  <a:off x="12167042" y="2969758"/>
                  <a:ext cx="1692000" cy="540000"/>
                </a:xfrm>
                <a:prstGeom prst="roundRect">
                  <a:avLst>
                    <a:gd name="adj" fmla="val 6868"/>
                  </a:avLst>
                </a:prstGeom>
                <a:solidFill>
                  <a:srgbClr val="F8F9FB"/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lIns="18225" tIns="18225" rIns="18225" bIns="18225" anchor="t"/>
                <a:lstStyle/>
                <a:p>
                  <a:pPr marL="0" marR="0" lvl="0" indent="0" algn="l" defTabSz="46296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700" b="1" i="0" u="none" strike="noStrike" kern="0" cap="none" spc="0" normalizeH="0" baseline="0" noProof="0" dirty="0">
                      <a:ln>
                        <a:solidFill>
                          <a:prstClr val="black">
                            <a:alpha val="0"/>
                          </a:prstClr>
                        </a:solidFill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맑은 고딕" panose="020B0503020000020004" pitchFamily="50" charset="-127"/>
                      <a:ea typeface="맑은 고딕" panose="020B0503020000020004" pitchFamily="50" charset="-127"/>
                      <a:cs typeface="Segoe UI Semibold" panose="020B0702040204020203" pitchFamily="34" charset="0"/>
                    </a:rPr>
                    <a:t>BI </a:t>
                  </a:r>
                  <a:r>
                    <a:rPr kumimoji="0" lang="en-US" altLang="ko-KR" sz="500" b="0" i="0" u="none" strike="noStrike" kern="0" cap="none" spc="0" normalizeH="0" baseline="0" noProof="0" dirty="0">
                      <a:ln>
                        <a:solidFill>
                          <a:prstClr val="black">
                            <a:alpha val="0"/>
                          </a:prstClr>
                        </a:solidFill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맑은 고딕" panose="020B0503020000020004" pitchFamily="50" charset="-127"/>
                      <a:ea typeface="맑은 고딕" panose="020B0503020000020004" pitchFamily="50" charset="-127"/>
                      <a:cs typeface="Segoe UI" panose="020B0502040204020203" pitchFamily="34" charset="0"/>
                    </a:rPr>
                    <a:t>(Business Intelligence)</a:t>
                  </a:r>
                  <a:endParaRPr kumimoji="0" lang="ko-KR" altLang="en-US" sz="600" b="0" i="0" u="none" strike="noStrike" kern="0" cap="none" spc="0" normalizeH="0" baseline="0" noProof="0" dirty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Segoe UI" panose="020B0502040204020203" pitchFamily="34" charset="0"/>
                  </a:endParaRPr>
                </a:p>
              </p:txBody>
            </p:sp>
            <p:grpSp>
              <p:nvGrpSpPr>
                <p:cNvPr id="47" name="Group 71">
                  <a:extLst>
                    <a:ext uri="{FF2B5EF4-FFF2-40B4-BE49-F238E27FC236}">
                      <a16:creationId xmlns:a16="http://schemas.microsoft.com/office/drawing/2014/main" id="{81B3B6CB-EC2B-4261-A78D-0E679FBF3A0E}"/>
                    </a:ext>
                  </a:extLst>
                </p:cNvPr>
                <p:cNvGrpSpPr/>
                <p:nvPr/>
              </p:nvGrpSpPr>
              <p:grpSpPr>
                <a:xfrm>
                  <a:off x="10522468" y="3217819"/>
                  <a:ext cx="1483088" cy="198067"/>
                  <a:chOff x="3210797" y="2071862"/>
                  <a:chExt cx="2169347" cy="289717"/>
                </a:xfrm>
              </p:grpSpPr>
              <p:pic>
                <p:nvPicPr>
                  <p:cNvPr id="61" name="Picture 6" descr="https://officeblogseast.blob.core.windows.net/wp-content/2015/03/Skype-for-Business-logo-FI.png">
                    <a:extLst>
                      <a:ext uri="{FF2B5EF4-FFF2-40B4-BE49-F238E27FC236}">
                        <a16:creationId xmlns:a16="http://schemas.microsoft.com/office/drawing/2014/main" id="{A55A4F3E-1E7C-4D86-9508-0B801CB3B9E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2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22059" r="51675" b="26382"/>
                  <a:stretch/>
                </p:blipFill>
                <p:spPr bwMode="auto">
                  <a:xfrm>
                    <a:off x="3210797" y="2071862"/>
                    <a:ext cx="1055538" cy="289717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62" name="Picture 6" descr="https://officeblogseast.blob.core.windows.net/wp-content/2015/03/Skype-for-Business-logo-FI.png">
                    <a:extLst>
                      <a:ext uri="{FF2B5EF4-FFF2-40B4-BE49-F238E27FC236}">
                        <a16:creationId xmlns:a16="http://schemas.microsoft.com/office/drawing/2014/main" id="{AB10EE03-347E-4035-990C-0138587A3CB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2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47379" t="22059" b="26382"/>
                  <a:stretch/>
                </p:blipFill>
                <p:spPr bwMode="auto">
                  <a:xfrm>
                    <a:off x="4266335" y="2080823"/>
                    <a:ext cx="1113809" cy="28075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sp>
              <p:nvSpPr>
                <p:cNvPr id="48" name="모서리가 둥근 직사각형 459">
                  <a:extLst>
                    <a:ext uri="{FF2B5EF4-FFF2-40B4-BE49-F238E27FC236}">
                      <a16:creationId xmlns:a16="http://schemas.microsoft.com/office/drawing/2014/main" id="{85CB44A5-1221-416E-8512-C3B6EC605939}"/>
                    </a:ext>
                  </a:extLst>
                </p:cNvPr>
                <p:cNvSpPr/>
                <p:nvPr/>
              </p:nvSpPr>
              <p:spPr bwMode="auto">
                <a:xfrm>
                  <a:off x="12167042" y="2375975"/>
                  <a:ext cx="1692000" cy="540000"/>
                </a:xfrm>
                <a:prstGeom prst="roundRect">
                  <a:avLst>
                    <a:gd name="adj" fmla="val 6868"/>
                  </a:avLst>
                </a:prstGeom>
                <a:solidFill>
                  <a:srgbClr val="F8F9FB"/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lIns="18225" tIns="18225" rIns="18225" bIns="18225" anchor="t"/>
                <a:lstStyle/>
                <a:p>
                  <a:pPr marL="0" marR="0" lvl="0" indent="0" algn="l" defTabSz="46296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700" b="1" i="0" u="none" strike="noStrike" kern="0" cap="none" spc="0" normalizeH="0" baseline="0" noProof="0" dirty="0">
                      <a:ln>
                        <a:solidFill>
                          <a:prstClr val="black">
                            <a:alpha val="0"/>
                          </a:prstClr>
                        </a:solidFill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맑은 고딕" panose="020B0503020000020004" pitchFamily="50" charset="-127"/>
                      <a:ea typeface="맑은 고딕" panose="020B0503020000020004" pitchFamily="50" charset="-127"/>
                      <a:cs typeface="Segoe UI Semibold" panose="020B0702040204020203" pitchFamily="34" charset="0"/>
                    </a:rPr>
                    <a:t>ECM / </a:t>
                  </a:r>
                  <a:r>
                    <a:rPr kumimoji="0" lang="ko-KR" altLang="en-US" sz="700" b="1" i="0" u="none" strike="noStrike" kern="0" cap="none" spc="0" normalizeH="0" baseline="0" noProof="0" dirty="0">
                      <a:ln>
                        <a:solidFill>
                          <a:prstClr val="black">
                            <a:alpha val="0"/>
                          </a:prstClr>
                        </a:solidFill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맑은 고딕" panose="020B0503020000020004" pitchFamily="50" charset="-127"/>
                      <a:ea typeface="맑은 고딕" panose="020B0503020000020004" pitchFamily="50" charset="-127"/>
                      <a:cs typeface="Segoe UI Semibold" panose="020B0702040204020203" pitchFamily="34" charset="0"/>
                    </a:rPr>
                    <a:t>팀 협업공간 </a:t>
                  </a:r>
                  <a:r>
                    <a:rPr kumimoji="0" lang="en-US" altLang="ko-KR" sz="700" b="1" i="0" u="none" strike="noStrike" kern="0" cap="none" spc="0" normalizeH="0" baseline="0" noProof="0" dirty="0">
                      <a:ln>
                        <a:solidFill>
                          <a:prstClr val="black">
                            <a:alpha val="0"/>
                          </a:prstClr>
                        </a:solidFill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맑은 고딕" panose="020B0503020000020004" pitchFamily="50" charset="-127"/>
                      <a:ea typeface="맑은 고딕" panose="020B0503020000020004" pitchFamily="50" charset="-127"/>
                      <a:cs typeface="Segoe UI Semibold" panose="020B0702040204020203" pitchFamily="34" charset="0"/>
                    </a:rPr>
                    <a:t>/ </a:t>
                  </a:r>
                  <a:r>
                    <a:rPr kumimoji="0" lang="ko-KR" altLang="en-US" sz="700" b="1" i="0" u="none" strike="noStrike" kern="0" cap="none" spc="0" normalizeH="0" baseline="0" noProof="0" dirty="0">
                      <a:ln>
                        <a:solidFill>
                          <a:prstClr val="black">
                            <a:alpha val="0"/>
                          </a:prstClr>
                        </a:solidFill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맑은 고딕" panose="020B0503020000020004" pitchFamily="50" charset="-127"/>
                      <a:ea typeface="맑은 고딕" panose="020B0503020000020004" pitchFamily="50" charset="-127"/>
                      <a:cs typeface="Segoe UI Semibold" panose="020B0702040204020203" pitchFamily="34" charset="0"/>
                    </a:rPr>
                    <a:t>검색 </a:t>
                  </a:r>
                  <a:endParaRPr kumimoji="0" lang="ko-KR" altLang="en-US" sz="700" b="0" i="0" u="none" strike="noStrike" kern="0" cap="none" spc="0" normalizeH="0" baseline="0" noProof="0" dirty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Segoe UI" panose="020B0502040204020203" pitchFamily="34" charset="0"/>
                  </a:endParaRPr>
                </a:p>
              </p:txBody>
            </p:sp>
            <p:pic>
              <p:nvPicPr>
                <p:cNvPr id="49" name="Picture 73" descr="http://www.pythagoras.co.uk/wp-content/uploads/2015/06/Logo-PowerBI-grey.png">
                  <a:extLst>
                    <a:ext uri="{FF2B5EF4-FFF2-40B4-BE49-F238E27FC236}">
                      <a16:creationId xmlns:a16="http://schemas.microsoft.com/office/drawing/2014/main" id="{E5E861C3-93FB-40E6-AD86-3E3E285FC21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9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0162" t="20610" r="19381" b="19390"/>
                <a:stretch/>
              </p:blipFill>
              <p:spPr bwMode="auto">
                <a:xfrm>
                  <a:off x="12640702" y="3228789"/>
                  <a:ext cx="753928" cy="18409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0" name="Picture 14" descr="http://www.awerty.net/wp-content/uploads/2014/11/Exchange-Online-Logo.png">
                  <a:extLst>
                    <a:ext uri="{FF2B5EF4-FFF2-40B4-BE49-F238E27FC236}">
                      <a16:creationId xmlns:a16="http://schemas.microsoft.com/office/drawing/2014/main" id="{0B822B0B-B78D-498F-B946-E2BBDC5C4CD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96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17907" b="15822"/>
                <a:stretch/>
              </p:blipFill>
              <p:spPr bwMode="auto">
                <a:xfrm>
                  <a:off x="10852828" y="2558146"/>
                  <a:ext cx="825771" cy="28575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" name="Picture 2" descr="C:\Users\공유폴더\office 365 logo.png">
                  <a:extLst>
                    <a:ext uri="{FF2B5EF4-FFF2-40B4-BE49-F238E27FC236}">
                      <a16:creationId xmlns:a16="http://schemas.microsoft.com/office/drawing/2014/main" id="{243EC386-B199-46F7-929F-AD9DAEB4A4A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9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 bwMode="auto">
                <a:xfrm>
                  <a:off x="10951755" y="2008070"/>
                  <a:ext cx="692076" cy="24310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52" name="모서리가 둥근 직사각형 459">
                  <a:extLst>
                    <a:ext uri="{FF2B5EF4-FFF2-40B4-BE49-F238E27FC236}">
                      <a16:creationId xmlns:a16="http://schemas.microsoft.com/office/drawing/2014/main" id="{DD853632-5704-4C80-9687-84F2B34C7820}"/>
                    </a:ext>
                  </a:extLst>
                </p:cNvPr>
                <p:cNvSpPr/>
                <p:nvPr/>
              </p:nvSpPr>
              <p:spPr bwMode="auto">
                <a:xfrm>
                  <a:off x="12167042" y="1798202"/>
                  <a:ext cx="1692000" cy="540000"/>
                </a:xfrm>
                <a:prstGeom prst="roundRect">
                  <a:avLst>
                    <a:gd name="adj" fmla="val 6868"/>
                  </a:avLst>
                </a:prstGeom>
                <a:solidFill>
                  <a:srgbClr val="F8F9FB"/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lIns="18225" tIns="18225" rIns="18225" bIns="18225" anchor="t"/>
                <a:lstStyle/>
                <a:p>
                  <a:pPr marL="0" marR="0" lvl="0" indent="0" algn="l" defTabSz="46296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ko-KR" altLang="en-US" sz="700" b="1" i="0" u="none" strike="noStrike" kern="0" cap="none" spc="0" normalizeH="0" baseline="0" noProof="0" dirty="0">
                      <a:ln>
                        <a:solidFill>
                          <a:prstClr val="black">
                            <a:alpha val="0"/>
                          </a:prstClr>
                        </a:solidFill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맑은 고딕" panose="020B0503020000020004" pitchFamily="50" charset="-127"/>
                      <a:ea typeface="맑은 고딕" panose="020B0503020000020004" pitchFamily="50" charset="-127"/>
                      <a:cs typeface="Segoe UI Semibold" panose="020B0702040204020203" pitchFamily="34" charset="0"/>
                    </a:rPr>
                    <a:t>기업소셜</a:t>
                  </a:r>
                  <a:r>
                    <a:rPr kumimoji="0" lang="ko-KR" altLang="en-US" sz="600" b="1" i="0" u="none" strike="noStrike" kern="0" cap="none" spc="0" normalizeH="0" baseline="0" noProof="0" dirty="0">
                      <a:ln>
                        <a:solidFill>
                          <a:prstClr val="black">
                            <a:alpha val="0"/>
                          </a:prstClr>
                        </a:solidFill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맑은 고딕" panose="020B0503020000020004" pitchFamily="50" charset="-127"/>
                      <a:ea typeface="맑은 고딕" panose="020B0503020000020004" pitchFamily="50" charset="-127"/>
                      <a:cs typeface="Segoe UI Semibold" panose="020B0702040204020203" pitchFamily="34" charset="0"/>
                    </a:rPr>
                    <a:t> </a:t>
                  </a:r>
                  <a:r>
                    <a:rPr kumimoji="0" lang="en-US" altLang="ko-KR" sz="500" b="0" i="0" u="none" strike="noStrike" kern="0" cap="none" spc="0" normalizeH="0" baseline="0" noProof="0" dirty="0">
                      <a:ln>
                        <a:solidFill>
                          <a:prstClr val="black">
                            <a:alpha val="0"/>
                          </a:prstClr>
                        </a:solidFill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맑은 고딕" panose="020B0503020000020004" pitchFamily="50" charset="-127"/>
                      <a:ea typeface="맑은 고딕" panose="020B0503020000020004" pitchFamily="50" charset="-127"/>
                      <a:cs typeface="Segoe UI" panose="020B0502040204020203" pitchFamily="34" charset="0"/>
                    </a:rPr>
                    <a:t>(Enterprise Social)</a:t>
                  </a:r>
                  <a:endParaRPr kumimoji="0" lang="ko-KR" altLang="en-US" sz="500" b="0" i="0" u="none" strike="noStrike" kern="0" cap="none" spc="0" normalizeH="0" baseline="0" noProof="0" dirty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Segoe UI" panose="020B0502040204020203" pitchFamily="34" charset="0"/>
                  </a:endParaRPr>
                </a:p>
              </p:txBody>
            </p:sp>
            <p:pic>
              <p:nvPicPr>
                <p:cNvPr id="53" name="Picture 6" descr="https://upload.wikimedia.org/wikipedia/commons/1/1f/Yammer_logo.png">
                  <a:extLst>
                    <a:ext uri="{FF2B5EF4-FFF2-40B4-BE49-F238E27FC236}">
                      <a16:creationId xmlns:a16="http://schemas.microsoft.com/office/drawing/2014/main" id="{ABD4627C-9C22-4DEA-AADD-300BF7A10FF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9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2727123" y="2083184"/>
                  <a:ext cx="682686" cy="1649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54" name="모서리가 둥근 직사각형 459">
                  <a:extLst>
                    <a:ext uri="{FF2B5EF4-FFF2-40B4-BE49-F238E27FC236}">
                      <a16:creationId xmlns:a16="http://schemas.microsoft.com/office/drawing/2014/main" id="{3E0F11A9-F962-465D-83D6-DA7A8190A63B}"/>
                    </a:ext>
                  </a:extLst>
                </p:cNvPr>
                <p:cNvSpPr/>
                <p:nvPr/>
              </p:nvSpPr>
              <p:spPr bwMode="auto">
                <a:xfrm>
                  <a:off x="13935170" y="1798729"/>
                  <a:ext cx="1692000" cy="540000"/>
                </a:xfrm>
                <a:prstGeom prst="roundRect">
                  <a:avLst>
                    <a:gd name="adj" fmla="val 6868"/>
                  </a:avLst>
                </a:prstGeom>
                <a:solidFill>
                  <a:srgbClr val="F8F9FB"/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lIns="18225" tIns="18225" rIns="18225" bIns="18225" anchor="t"/>
                <a:lstStyle/>
                <a:p>
                  <a:pPr marL="0" marR="0" lvl="0" indent="0" algn="l" defTabSz="46296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ko-KR" altLang="en-US" sz="700" b="1" i="0" u="none" strike="noStrike" kern="0" cap="none" spc="0" normalizeH="0" baseline="0" noProof="0" dirty="0">
                      <a:ln>
                        <a:solidFill>
                          <a:prstClr val="black">
                            <a:alpha val="0"/>
                          </a:prstClr>
                        </a:solidFill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맑은 고딕" panose="020B0503020000020004" pitchFamily="50" charset="-127"/>
                      <a:ea typeface="맑은 고딕" panose="020B0503020000020004" pitchFamily="50" charset="-127"/>
                      <a:cs typeface="Segoe UI Semibold" panose="020B0702040204020203" pitchFamily="34" charset="0"/>
                    </a:rPr>
                    <a:t>업무용 개인문서저장소</a:t>
                  </a:r>
                  <a:endParaRPr kumimoji="0" lang="ko-KR" altLang="en-US" sz="700" b="0" i="0" u="none" strike="noStrike" kern="0" cap="none" spc="0" normalizeH="0" baseline="0" noProof="0" dirty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Segoe UI" panose="020B0502040204020203" pitchFamily="34" charset="0"/>
                  </a:endParaRPr>
                </a:p>
              </p:txBody>
            </p:sp>
            <p:pic>
              <p:nvPicPr>
                <p:cNvPr id="55" name="Picture 4" descr="OneDrive-forBiz2_300dpi">
                  <a:extLst>
                    <a:ext uri="{FF2B5EF4-FFF2-40B4-BE49-F238E27FC236}">
                      <a16:creationId xmlns:a16="http://schemas.microsoft.com/office/drawing/2014/main" id="{14A2CE5B-1DED-4316-8144-CF72E0120D6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4346404" y="2049251"/>
                  <a:ext cx="834652" cy="20309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6" name="Picture 12" descr="http://www.norbrik.com/img/technology/sharepoint-online-logo.png">
                  <a:extLst>
                    <a:ext uri="{FF2B5EF4-FFF2-40B4-BE49-F238E27FC236}">
                      <a16:creationId xmlns:a16="http://schemas.microsoft.com/office/drawing/2014/main" id="{D2DB855E-1E46-4970-8330-873CF77CE03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9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2596843" y="2558467"/>
                  <a:ext cx="904647" cy="361858"/>
                </a:xfrm>
                <a:prstGeom prst="rect">
                  <a:avLst/>
                </a:prstGeom>
                <a:noFill/>
              </p:spPr>
            </p:pic>
            <p:sp>
              <p:nvSpPr>
                <p:cNvPr id="57" name="모서리가 둥근 직사각형 459">
                  <a:extLst>
                    <a:ext uri="{FF2B5EF4-FFF2-40B4-BE49-F238E27FC236}">
                      <a16:creationId xmlns:a16="http://schemas.microsoft.com/office/drawing/2014/main" id="{A9AF0F4D-A7A3-482A-BEE3-24D646D869AB}"/>
                    </a:ext>
                  </a:extLst>
                </p:cNvPr>
                <p:cNvSpPr/>
                <p:nvPr/>
              </p:nvSpPr>
              <p:spPr bwMode="auto">
                <a:xfrm>
                  <a:off x="13935170" y="2382749"/>
                  <a:ext cx="1692000" cy="540000"/>
                </a:xfrm>
                <a:prstGeom prst="roundRect">
                  <a:avLst>
                    <a:gd name="adj" fmla="val 6868"/>
                  </a:avLst>
                </a:prstGeom>
                <a:solidFill>
                  <a:srgbClr val="F8F9FB"/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lIns="18225" tIns="18225" rIns="18225" bIns="18225" anchor="t"/>
                <a:lstStyle/>
                <a:p>
                  <a:pPr marL="0" marR="0" lvl="0" indent="0" algn="l" defTabSz="46296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ko-KR" altLang="en-US" sz="700" b="1" i="0" u="none" strike="noStrike" kern="0" cap="none" spc="0" normalizeH="0" baseline="0" noProof="0" dirty="0">
                      <a:ln>
                        <a:solidFill>
                          <a:prstClr val="black">
                            <a:alpha val="0"/>
                          </a:prstClr>
                        </a:solidFill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맑은 고딕" panose="020B0503020000020004" pitchFamily="50" charset="-127"/>
                      <a:ea typeface="맑은 고딕" panose="020B0503020000020004" pitchFamily="50" charset="-127"/>
                      <a:cs typeface="Segoe UI Semibold" panose="020B0702040204020203" pitchFamily="34" charset="0"/>
                    </a:rPr>
                    <a:t>개인 업무생산성 향상</a:t>
                  </a:r>
                </a:p>
              </p:txBody>
            </p:sp>
            <p:pic>
              <p:nvPicPr>
                <p:cNvPr id="58" name="Picture 8" descr="http://www.hable.co.uk/wp-content/uploads/2015/11/delve-logo.png">
                  <a:extLst>
                    <a:ext uri="{FF2B5EF4-FFF2-40B4-BE49-F238E27FC236}">
                      <a16:creationId xmlns:a16="http://schemas.microsoft.com/office/drawing/2014/main" id="{0BFDF772-2815-4CCD-B93F-BBB0C17A84E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0" cstate="print">
                  <a:clrChange>
                    <a:clrFrom>
                      <a:srgbClr val="FFFEFF"/>
                    </a:clrFrom>
                    <a:clrTo>
                      <a:srgbClr val="FFFE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3999461" y="2622327"/>
                  <a:ext cx="821157" cy="16679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9" name="Picture 12" descr="https://officeblogseast.blob.core.windows.net/wp-content/2015/11/get-ready-for-Office-365-Planner-preview-FI.png">
                  <a:extLst>
                    <a:ext uri="{FF2B5EF4-FFF2-40B4-BE49-F238E27FC236}">
                      <a16:creationId xmlns:a16="http://schemas.microsoft.com/office/drawing/2014/main" id="{435A16C7-81E2-446F-9234-B6BDCBA2E59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01" cstate="print">
                  <a:clrChange>
                    <a:clrFrom>
                      <a:srgbClr val="030C03"/>
                    </a:clrFrom>
                    <a:clrTo>
                      <a:srgbClr val="030C03">
                        <a:alpha val="0"/>
                      </a:srgbClr>
                    </a:clrTo>
                  </a:clrChange>
                  <a:duotone>
                    <a:srgbClr val="70AD47">
                      <a:shade val="45000"/>
                      <a:satMod val="135000"/>
                    </a:srgb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102">
                          <a14:imgEffect>
                            <a14:saturation sat="200000"/>
                          </a14:imgEffect>
                          <a14:imgEffect>
                            <a14:brightnessContrast bright="-87000" contrast="29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3247" t="26979" r="30676" b="40845"/>
                <a:stretch/>
              </p:blipFill>
              <p:spPr bwMode="auto">
                <a:xfrm>
                  <a:off x="14944932" y="2661690"/>
                  <a:ext cx="219046" cy="19536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60" name="Rectangle 84">
                  <a:extLst>
                    <a:ext uri="{FF2B5EF4-FFF2-40B4-BE49-F238E27FC236}">
                      <a16:creationId xmlns:a16="http://schemas.microsoft.com/office/drawing/2014/main" id="{7EE1C2D2-CFCC-4E11-B274-1CC9829515C9}"/>
                    </a:ext>
                  </a:extLst>
                </p:cNvPr>
                <p:cNvSpPr/>
                <p:nvPr/>
              </p:nvSpPr>
              <p:spPr>
                <a:xfrm>
                  <a:off x="15170344" y="2700591"/>
                  <a:ext cx="399864" cy="141301"/>
                </a:xfrm>
                <a:prstGeom prst="rect">
                  <a:avLst/>
                </a:prstGeom>
              </p:spPr>
              <p:txBody>
                <a:bodyPr wrap="none" lIns="0" tIns="0" rIns="0" bIns="0">
                  <a:spAutoFit/>
                </a:bodyPr>
                <a:lstStyle/>
                <a:p>
                  <a:pPr marL="0" marR="0" lvl="0" indent="0" algn="l" defTabSz="23148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600" b="0" i="0" u="none" strike="noStrike" kern="0" cap="none" spc="0" normalizeH="0" baseline="0" noProof="0" dirty="0">
                      <a:ln>
                        <a:solidFill>
                          <a:prstClr val="black">
                            <a:alpha val="0"/>
                          </a:prstClr>
                        </a:solidFill>
                      </a:ln>
                      <a:solidFill>
                        <a:srgbClr val="588F33"/>
                      </a:solidFill>
                      <a:effectLst/>
                      <a:uLnTx/>
                      <a:uFillTx/>
                      <a:latin typeface="맑은 고딕" panose="020B0503020000020004" pitchFamily="50" charset="-127"/>
                      <a:ea typeface="맑은 고딕" panose="020B0503020000020004" pitchFamily="50" charset="-127"/>
                      <a:cs typeface="Segoe UI Semibold" panose="020B0702040204020203" pitchFamily="34" charset="0"/>
                    </a:rPr>
                    <a:t>Planner</a:t>
                  </a:r>
                  <a:endParaRPr kumimoji="0" lang="ko-KR" altLang="en-US" sz="600" b="0" i="0" u="none" strike="noStrike" kern="0" cap="none" spc="0" normalizeH="0" baseline="0" noProof="0" dirty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588F33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Segoe UI Semibold" panose="020B0702040204020203" pitchFamily="34" charset="0"/>
                  </a:endParaRPr>
                </a:p>
              </p:txBody>
            </p:sp>
          </p:grpSp>
          <p:grpSp>
            <p:nvGrpSpPr>
              <p:cNvPr id="28" name="Group 52">
                <a:extLst>
                  <a:ext uri="{FF2B5EF4-FFF2-40B4-BE49-F238E27FC236}">
                    <a16:creationId xmlns:a16="http://schemas.microsoft.com/office/drawing/2014/main" id="{EC3578DE-D020-40D1-9E37-068A2E7F70D8}"/>
                  </a:ext>
                </a:extLst>
              </p:cNvPr>
              <p:cNvGrpSpPr/>
              <p:nvPr/>
            </p:nvGrpSpPr>
            <p:grpSpPr>
              <a:xfrm>
                <a:off x="14204783" y="3221468"/>
                <a:ext cx="593771" cy="204286"/>
                <a:chOff x="14132444" y="3238794"/>
                <a:chExt cx="593771" cy="204286"/>
              </a:xfrm>
            </p:grpSpPr>
            <p:grpSp>
              <p:nvGrpSpPr>
                <p:cNvPr id="32" name="Group 4">
                  <a:extLst>
                    <a:ext uri="{FF2B5EF4-FFF2-40B4-BE49-F238E27FC236}">
                      <a16:creationId xmlns:a16="http://schemas.microsoft.com/office/drawing/2014/main" id="{29861D67-73D5-4A8C-96C7-07DF15E98897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14132444" y="3238794"/>
                  <a:ext cx="206456" cy="204286"/>
                  <a:chOff x="2348" y="650"/>
                  <a:chExt cx="3139" cy="3106"/>
                </a:xfrm>
                <a:solidFill>
                  <a:srgbClr val="5558AF"/>
                </a:solidFill>
              </p:grpSpPr>
              <p:sp>
                <p:nvSpPr>
                  <p:cNvPr id="34" name="Freeform 5">
                    <a:extLst>
                      <a:ext uri="{FF2B5EF4-FFF2-40B4-BE49-F238E27FC236}">
                        <a16:creationId xmlns:a16="http://schemas.microsoft.com/office/drawing/2014/main" id="{102D2EAA-DAAD-49D4-BE9A-AB27F46C733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920" y="2222"/>
                    <a:ext cx="1" cy="696"/>
                  </a:xfrm>
                  <a:custGeom>
                    <a:avLst/>
                    <a:gdLst>
                      <a:gd name="T0" fmla="*/ 1 w 1"/>
                      <a:gd name="T1" fmla="*/ 429 h 1004"/>
                      <a:gd name="T2" fmla="*/ 1 w 1"/>
                      <a:gd name="T3" fmla="*/ 0 h 1004"/>
                      <a:gd name="T4" fmla="*/ 1 w 1"/>
                      <a:gd name="T5" fmla="*/ 429 h 1004"/>
                      <a:gd name="T6" fmla="*/ 0 w 1"/>
                      <a:gd name="T7" fmla="*/ 1004 h 1004"/>
                      <a:gd name="T8" fmla="*/ 1 w 1"/>
                      <a:gd name="T9" fmla="*/ 429 h 100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" h="1004">
                        <a:moveTo>
                          <a:pt x="1" y="429"/>
                        </a:moveTo>
                        <a:cubicBezTo>
                          <a:pt x="1" y="286"/>
                          <a:pt x="1" y="143"/>
                          <a:pt x="1" y="0"/>
                        </a:cubicBezTo>
                        <a:cubicBezTo>
                          <a:pt x="1" y="143"/>
                          <a:pt x="1" y="286"/>
                          <a:pt x="1" y="429"/>
                        </a:cubicBezTo>
                        <a:cubicBezTo>
                          <a:pt x="1" y="620"/>
                          <a:pt x="1" y="812"/>
                          <a:pt x="0" y="1004"/>
                        </a:cubicBezTo>
                        <a:cubicBezTo>
                          <a:pt x="1" y="812"/>
                          <a:pt x="1" y="620"/>
                          <a:pt x="1" y="42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45381" tIns="22691" rIns="45381" bIns="22691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462944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9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2C292A"/>
                      </a:solidFill>
                      <a:effectLst/>
                      <a:uLnTx/>
                      <a:uFillTx/>
                      <a:latin typeface="맑은 고딕" panose="020B0503020000020004" pitchFamily="50" charset="-127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sp>
                <p:nvSpPr>
                  <p:cNvPr id="35" name="Freeform 6">
                    <a:extLst>
                      <a:ext uri="{FF2B5EF4-FFF2-40B4-BE49-F238E27FC236}">
                        <a16:creationId xmlns:a16="http://schemas.microsoft.com/office/drawing/2014/main" id="{2EA11C1D-4C4D-4F61-B5AA-370205AEA277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2348" y="650"/>
                    <a:ext cx="1833" cy="3106"/>
                  </a:xfrm>
                  <a:custGeom>
                    <a:avLst/>
                    <a:gdLst>
                      <a:gd name="T0" fmla="*/ 2613 w 2646"/>
                      <a:gd name="T1" fmla="*/ 2 h 4479"/>
                      <a:gd name="T2" fmla="*/ 1656 w 2646"/>
                      <a:gd name="T3" fmla="*/ 167 h 4479"/>
                      <a:gd name="T4" fmla="*/ 811 w 2646"/>
                      <a:gd name="T5" fmla="*/ 315 h 4479"/>
                      <a:gd name="T6" fmla="*/ 43 w 2646"/>
                      <a:gd name="T7" fmla="*/ 446 h 4479"/>
                      <a:gd name="T8" fmla="*/ 0 w 2646"/>
                      <a:gd name="T9" fmla="*/ 497 h 4479"/>
                      <a:gd name="T10" fmla="*/ 1 w 2646"/>
                      <a:gd name="T11" fmla="*/ 1103 h 4479"/>
                      <a:gd name="T12" fmla="*/ 1 w 2646"/>
                      <a:gd name="T13" fmla="*/ 3980 h 4479"/>
                      <a:gd name="T14" fmla="*/ 39 w 2646"/>
                      <a:gd name="T15" fmla="*/ 4030 h 4479"/>
                      <a:gd name="T16" fmla="*/ 501 w 2646"/>
                      <a:gd name="T17" fmla="*/ 4109 h 4479"/>
                      <a:gd name="T18" fmla="*/ 1114 w 2646"/>
                      <a:gd name="T19" fmla="*/ 4214 h 4479"/>
                      <a:gd name="T20" fmla="*/ 1819 w 2646"/>
                      <a:gd name="T21" fmla="*/ 4337 h 4479"/>
                      <a:gd name="T22" fmla="*/ 2459 w 2646"/>
                      <a:gd name="T23" fmla="*/ 4448 h 4479"/>
                      <a:gd name="T24" fmla="*/ 2646 w 2646"/>
                      <a:gd name="T25" fmla="*/ 4479 h 4479"/>
                      <a:gd name="T26" fmla="*/ 2646 w 2646"/>
                      <a:gd name="T27" fmla="*/ 2 h 4479"/>
                      <a:gd name="T28" fmla="*/ 2613 w 2646"/>
                      <a:gd name="T29" fmla="*/ 2 h 4479"/>
                      <a:gd name="T30" fmla="*/ 1934 w 2646"/>
                      <a:gd name="T31" fmla="*/ 1680 h 4479"/>
                      <a:gd name="T32" fmla="*/ 1763 w 2646"/>
                      <a:gd name="T33" fmla="*/ 1680 h 4479"/>
                      <a:gd name="T34" fmla="*/ 1507 w 2646"/>
                      <a:gd name="T35" fmla="*/ 1688 h 4479"/>
                      <a:gd name="T36" fmla="*/ 1476 w 2646"/>
                      <a:gd name="T37" fmla="*/ 1729 h 4479"/>
                      <a:gd name="T38" fmla="*/ 1476 w 2646"/>
                      <a:gd name="T39" fmla="*/ 2740 h 4479"/>
                      <a:gd name="T40" fmla="*/ 1476 w 2646"/>
                      <a:gd name="T41" fmla="*/ 3055 h 4479"/>
                      <a:gd name="T42" fmla="*/ 1123 w 2646"/>
                      <a:gd name="T43" fmla="*/ 3030 h 4479"/>
                      <a:gd name="T44" fmla="*/ 1123 w 2646"/>
                      <a:gd name="T45" fmla="*/ 2984 h 4479"/>
                      <a:gd name="T46" fmla="*/ 1123 w 2646"/>
                      <a:gd name="T47" fmla="*/ 1756 h 4479"/>
                      <a:gd name="T48" fmla="*/ 1075 w 2646"/>
                      <a:gd name="T49" fmla="*/ 1709 h 4479"/>
                      <a:gd name="T50" fmla="*/ 701 w 2646"/>
                      <a:gd name="T51" fmla="*/ 1722 h 4479"/>
                      <a:gd name="T52" fmla="*/ 668 w 2646"/>
                      <a:gd name="T53" fmla="*/ 1720 h 4479"/>
                      <a:gd name="T54" fmla="*/ 668 w 2646"/>
                      <a:gd name="T55" fmla="*/ 1401 h 4479"/>
                      <a:gd name="T56" fmla="*/ 881 w 2646"/>
                      <a:gd name="T57" fmla="*/ 1386 h 4479"/>
                      <a:gd name="T58" fmla="*/ 1505 w 2646"/>
                      <a:gd name="T59" fmla="*/ 1349 h 4479"/>
                      <a:gd name="T60" fmla="*/ 1898 w 2646"/>
                      <a:gd name="T61" fmla="*/ 1325 h 4479"/>
                      <a:gd name="T62" fmla="*/ 1934 w 2646"/>
                      <a:gd name="T63" fmla="*/ 1347 h 4479"/>
                      <a:gd name="T64" fmla="*/ 1934 w 2646"/>
                      <a:gd name="T65" fmla="*/ 1680 h 447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</a:cxnLst>
                    <a:rect l="0" t="0" r="r" b="b"/>
                    <a:pathLst>
                      <a:path w="2646" h="4479">
                        <a:moveTo>
                          <a:pt x="2613" y="2"/>
                        </a:moveTo>
                        <a:cubicBezTo>
                          <a:pt x="2294" y="57"/>
                          <a:pt x="1975" y="112"/>
                          <a:pt x="1656" y="167"/>
                        </a:cubicBezTo>
                        <a:cubicBezTo>
                          <a:pt x="1374" y="216"/>
                          <a:pt x="1092" y="266"/>
                          <a:pt x="811" y="315"/>
                        </a:cubicBezTo>
                        <a:cubicBezTo>
                          <a:pt x="555" y="359"/>
                          <a:pt x="299" y="403"/>
                          <a:pt x="43" y="446"/>
                        </a:cubicBezTo>
                        <a:cubicBezTo>
                          <a:pt x="10" y="451"/>
                          <a:pt x="0" y="463"/>
                          <a:pt x="0" y="497"/>
                        </a:cubicBezTo>
                        <a:cubicBezTo>
                          <a:pt x="2" y="699"/>
                          <a:pt x="1" y="901"/>
                          <a:pt x="1" y="1103"/>
                        </a:cubicBezTo>
                        <a:cubicBezTo>
                          <a:pt x="1" y="2062"/>
                          <a:pt x="1" y="3021"/>
                          <a:pt x="1" y="3980"/>
                        </a:cubicBezTo>
                        <a:cubicBezTo>
                          <a:pt x="1" y="4010"/>
                          <a:pt x="7" y="4025"/>
                          <a:pt x="39" y="4030"/>
                        </a:cubicBezTo>
                        <a:cubicBezTo>
                          <a:pt x="193" y="4055"/>
                          <a:pt x="347" y="4082"/>
                          <a:pt x="501" y="4109"/>
                        </a:cubicBezTo>
                        <a:cubicBezTo>
                          <a:pt x="705" y="4144"/>
                          <a:pt x="909" y="4179"/>
                          <a:pt x="1114" y="4214"/>
                        </a:cubicBezTo>
                        <a:cubicBezTo>
                          <a:pt x="1349" y="4255"/>
                          <a:pt x="1584" y="4296"/>
                          <a:pt x="1819" y="4337"/>
                        </a:cubicBezTo>
                        <a:cubicBezTo>
                          <a:pt x="2032" y="4374"/>
                          <a:pt x="2246" y="4411"/>
                          <a:pt x="2459" y="4448"/>
                        </a:cubicBezTo>
                        <a:cubicBezTo>
                          <a:pt x="2521" y="4458"/>
                          <a:pt x="2582" y="4468"/>
                          <a:pt x="2646" y="4479"/>
                        </a:cubicBezTo>
                        <a:cubicBezTo>
                          <a:pt x="2646" y="2983"/>
                          <a:pt x="2646" y="1493"/>
                          <a:pt x="2646" y="2"/>
                        </a:cubicBezTo>
                        <a:cubicBezTo>
                          <a:pt x="2634" y="2"/>
                          <a:pt x="2623" y="0"/>
                          <a:pt x="2613" y="2"/>
                        </a:cubicBezTo>
                        <a:close/>
                        <a:moveTo>
                          <a:pt x="1934" y="1680"/>
                        </a:moveTo>
                        <a:cubicBezTo>
                          <a:pt x="1875" y="1680"/>
                          <a:pt x="1819" y="1678"/>
                          <a:pt x="1763" y="1680"/>
                        </a:cubicBezTo>
                        <a:cubicBezTo>
                          <a:pt x="1677" y="1682"/>
                          <a:pt x="1592" y="1687"/>
                          <a:pt x="1507" y="1688"/>
                        </a:cubicBezTo>
                        <a:cubicBezTo>
                          <a:pt x="1474" y="1688"/>
                          <a:pt x="1476" y="1707"/>
                          <a:pt x="1476" y="1729"/>
                        </a:cubicBezTo>
                        <a:cubicBezTo>
                          <a:pt x="1476" y="2066"/>
                          <a:pt x="1476" y="2403"/>
                          <a:pt x="1476" y="2740"/>
                        </a:cubicBezTo>
                        <a:cubicBezTo>
                          <a:pt x="1476" y="2843"/>
                          <a:pt x="1476" y="2945"/>
                          <a:pt x="1476" y="3055"/>
                        </a:cubicBezTo>
                        <a:cubicBezTo>
                          <a:pt x="1358" y="3047"/>
                          <a:pt x="1243" y="3039"/>
                          <a:pt x="1123" y="3030"/>
                        </a:cubicBezTo>
                        <a:cubicBezTo>
                          <a:pt x="1123" y="3012"/>
                          <a:pt x="1123" y="2998"/>
                          <a:pt x="1123" y="2984"/>
                        </a:cubicBezTo>
                        <a:cubicBezTo>
                          <a:pt x="1123" y="2575"/>
                          <a:pt x="1123" y="2165"/>
                          <a:pt x="1123" y="1756"/>
                        </a:cubicBezTo>
                        <a:cubicBezTo>
                          <a:pt x="1123" y="1706"/>
                          <a:pt x="1123" y="1707"/>
                          <a:pt x="1075" y="1709"/>
                        </a:cubicBezTo>
                        <a:cubicBezTo>
                          <a:pt x="950" y="1714"/>
                          <a:pt x="826" y="1718"/>
                          <a:pt x="701" y="1722"/>
                        </a:cubicBezTo>
                        <a:cubicBezTo>
                          <a:pt x="691" y="1722"/>
                          <a:pt x="681" y="1721"/>
                          <a:pt x="668" y="1720"/>
                        </a:cubicBezTo>
                        <a:cubicBezTo>
                          <a:pt x="668" y="1614"/>
                          <a:pt x="668" y="1510"/>
                          <a:pt x="668" y="1401"/>
                        </a:cubicBezTo>
                        <a:cubicBezTo>
                          <a:pt x="738" y="1396"/>
                          <a:pt x="810" y="1390"/>
                          <a:pt x="881" y="1386"/>
                        </a:cubicBezTo>
                        <a:cubicBezTo>
                          <a:pt x="1089" y="1373"/>
                          <a:pt x="1297" y="1361"/>
                          <a:pt x="1505" y="1349"/>
                        </a:cubicBezTo>
                        <a:cubicBezTo>
                          <a:pt x="1636" y="1341"/>
                          <a:pt x="1767" y="1333"/>
                          <a:pt x="1898" y="1325"/>
                        </a:cubicBezTo>
                        <a:cubicBezTo>
                          <a:pt x="1914" y="1324"/>
                          <a:pt x="1934" y="1320"/>
                          <a:pt x="1934" y="1347"/>
                        </a:cubicBezTo>
                        <a:cubicBezTo>
                          <a:pt x="1934" y="1455"/>
                          <a:pt x="1934" y="1562"/>
                          <a:pt x="1934" y="168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45381" tIns="22691" rIns="45381" bIns="22691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462944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9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C292A"/>
                      </a:solidFill>
                      <a:effectLst/>
                      <a:uLnTx/>
                      <a:uFillTx/>
                      <a:latin typeface="맑은 고딕" panose="020B0503020000020004" pitchFamily="50" charset="-127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sp>
                <p:nvSpPr>
                  <p:cNvPr id="36" name="Freeform 7">
                    <a:extLst>
                      <a:ext uri="{FF2B5EF4-FFF2-40B4-BE49-F238E27FC236}">
                        <a16:creationId xmlns:a16="http://schemas.microsoft.com/office/drawing/2014/main" id="{6E7DCC16-35F2-47C5-ABD2-01E8B0AD80C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284" y="1918"/>
                    <a:ext cx="536" cy="1284"/>
                  </a:xfrm>
                  <a:custGeom>
                    <a:avLst/>
                    <a:gdLst>
                      <a:gd name="T0" fmla="*/ 770 w 774"/>
                      <a:gd name="T1" fmla="*/ 193 h 1852"/>
                      <a:gd name="T2" fmla="*/ 770 w 774"/>
                      <a:gd name="T3" fmla="*/ 0 h 1852"/>
                      <a:gd name="T4" fmla="*/ 4 w 774"/>
                      <a:gd name="T5" fmla="*/ 0 h 1852"/>
                      <a:gd name="T6" fmla="*/ 4 w 774"/>
                      <a:gd name="T7" fmla="*/ 36 h 1852"/>
                      <a:gd name="T8" fmla="*/ 4 w 774"/>
                      <a:gd name="T9" fmla="*/ 1161 h 1852"/>
                      <a:gd name="T10" fmla="*/ 4 w 774"/>
                      <a:gd name="T11" fmla="*/ 1767 h 1852"/>
                      <a:gd name="T12" fmla="*/ 29 w 774"/>
                      <a:gd name="T13" fmla="*/ 1812 h 1852"/>
                      <a:gd name="T14" fmla="*/ 494 w 774"/>
                      <a:gd name="T15" fmla="*/ 1795 h 1852"/>
                      <a:gd name="T16" fmla="*/ 772 w 774"/>
                      <a:gd name="T17" fmla="*/ 1410 h 1852"/>
                      <a:gd name="T18" fmla="*/ 770 w 774"/>
                      <a:gd name="T19" fmla="*/ 193 h 185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774" h="1852">
                        <a:moveTo>
                          <a:pt x="770" y="193"/>
                        </a:moveTo>
                        <a:cubicBezTo>
                          <a:pt x="770" y="129"/>
                          <a:pt x="770" y="66"/>
                          <a:pt x="770" y="0"/>
                        </a:cubicBezTo>
                        <a:cubicBezTo>
                          <a:pt x="513" y="0"/>
                          <a:pt x="261" y="0"/>
                          <a:pt x="4" y="0"/>
                        </a:cubicBezTo>
                        <a:cubicBezTo>
                          <a:pt x="4" y="15"/>
                          <a:pt x="4" y="25"/>
                          <a:pt x="4" y="36"/>
                        </a:cubicBezTo>
                        <a:cubicBezTo>
                          <a:pt x="4" y="411"/>
                          <a:pt x="4" y="786"/>
                          <a:pt x="4" y="1161"/>
                        </a:cubicBezTo>
                        <a:cubicBezTo>
                          <a:pt x="4" y="1363"/>
                          <a:pt x="4" y="1565"/>
                          <a:pt x="4" y="1767"/>
                        </a:cubicBezTo>
                        <a:cubicBezTo>
                          <a:pt x="4" y="1787"/>
                          <a:pt x="0" y="1804"/>
                          <a:pt x="29" y="1812"/>
                        </a:cubicBezTo>
                        <a:cubicBezTo>
                          <a:pt x="186" y="1852"/>
                          <a:pt x="342" y="1847"/>
                          <a:pt x="494" y="1795"/>
                        </a:cubicBezTo>
                        <a:cubicBezTo>
                          <a:pt x="657" y="1740"/>
                          <a:pt x="774" y="1607"/>
                          <a:pt x="772" y="1410"/>
                        </a:cubicBezTo>
                        <a:cubicBezTo>
                          <a:pt x="767" y="1004"/>
                          <a:pt x="770" y="599"/>
                          <a:pt x="770" y="19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45381" tIns="22691" rIns="45381" bIns="22691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462944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9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2C292A"/>
                      </a:solidFill>
                      <a:effectLst/>
                      <a:uLnTx/>
                      <a:uFillTx/>
                      <a:latin typeface="맑은 고딕" panose="020B0503020000020004" pitchFamily="50" charset="-127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sp>
                <p:nvSpPr>
                  <p:cNvPr id="37" name="Freeform 8">
                    <a:extLst>
                      <a:ext uri="{FF2B5EF4-FFF2-40B4-BE49-F238E27FC236}">
                        <a16:creationId xmlns:a16="http://schemas.microsoft.com/office/drawing/2014/main" id="{CA5F50B7-DBAC-4C5C-8229-A242067DEB4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920" y="2092"/>
                    <a:ext cx="567" cy="854"/>
                  </a:xfrm>
                  <a:custGeom>
                    <a:avLst/>
                    <a:gdLst>
                      <a:gd name="T0" fmla="*/ 817 w 819"/>
                      <a:gd name="T1" fmla="*/ 42 h 1232"/>
                      <a:gd name="T2" fmla="*/ 776 w 819"/>
                      <a:gd name="T3" fmla="*/ 0 h 1232"/>
                      <a:gd name="T4" fmla="*/ 43 w 819"/>
                      <a:gd name="T5" fmla="*/ 0 h 1232"/>
                      <a:gd name="T6" fmla="*/ 0 w 819"/>
                      <a:gd name="T7" fmla="*/ 44 h 1232"/>
                      <a:gd name="T8" fmla="*/ 1 w 819"/>
                      <a:gd name="T9" fmla="*/ 187 h 1232"/>
                      <a:gd name="T10" fmla="*/ 1 w 819"/>
                      <a:gd name="T11" fmla="*/ 616 h 1232"/>
                      <a:gd name="T12" fmla="*/ 0 w 819"/>
                      <a:gd name="T13" fmla="*/ 1191 h 1232"/>
                      <a:gd name="T14" fmla="*/ 40 w 819"/>
                      <a:gd name="T15" fmla="*/ 1230 h 1232"/>
                      <a:gd name="T16" fmla="*/ 265 w 819"/>
                      <a:gd name="T17" fmla="*/ 1229 h 1232"/>
                      <a:gd name="T18" fmla="*/ 640 w 819"/>
                      <a:gd name="T19" fmla="*/ 1127 h 1232"/>
                      <a:gd name="T20" fmla="*/ 817 w 819"/>
                      <a:gd name="T21" fmla="*/ 814 h 1232"/>
                      <a:gd name="T22" fmla="*/ 817 w 819"/>
                      <a:gd name="T23" fmla="*/ 42 h 123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819" h="1232">
                        <a:moveTo>
                          <a:pt x="817" y="42"/>
                        </a:moveTo>
                        <a:cubicBezTo>
                          <a:pt x="817" y="9"/>
                          <a:pt x="809" y="0"/>
                          <a:pt x="776" y="0"/>
                        </a:cubicBezTo>
                        <a:cubicBezTo>
                          <a:pt x="532" y="1"/>
                          <a:pt x="288" y="1"/>
                          <a:pt x="43" y="0"/>
                        </a:cubicBezTo>
                        <a:cubicBezTo>
                          <a:pt x="7" y="0"/>
                          <a:pt x="0" y="11"/>
                          <a:pt x="0" y="44"/>
                        </a:cubicBezTo>
                        <a:cubicBezTo>
                          <a:pt x="0" y="92"/>
                          <a:pt x="1" y="140"/>
                          <a:pt x="1" y="187"/>
                        </a:cubicBezTo>
                        <a:cubicBezTo>
                          <a:pt x="1" y="330"/>
                          <a:pt x="1" y="473"/>
                          <a:pt x="1" y="616"/>
                        </a:cubicBezTo>
                        <a:cubicBezTo>
                          <a:pt x="1" y="807"/>
                          <a:pt x="1" y="999"/>
                          <a:pt x="0" y="1191"/>
                        </a:cubicBezTo>
                        <a:cubicBezTo>
                          <a:pt x="0" y="1222"/>
                          <a:pt x="9" y="1231"/>
                          <a:pt x="40" y="1230"/>
                        </a:cubicBezTo>
                        <a:cubicBezTo>
                          <a:pt x="115" y="1228"/>
                          <a:pt x="190" y="1232"/>
                          <a:pt x="265" y="1229"/>
                        </a:cubicBezTo>
                        <a:cubicBezTo>
                          <a:pt x="397" y="1223"/>
                          <a:pt x="526" y="1201"/>
                          <a:pt x="640" y="1127"/>
                        </a:cubicBezTo>
                        <a:cubicBezTo>
                          <a:pt x="752" y="1053"/>
                          <a:pt x="819" y="955"/>
                          <a:pt x="817" y="814"/>
                        </a:cubicBezTo>
                        <a:cubicBezTo>
                          <a:pt x="814" y="557"/>
                          <a:pt x="816" y="299"/>
                          <a:pt x="817" y="4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45381" tIns="22691" rIns="45381" bIns="22691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462944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9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2C292A"/>
                      </a:solidFill>
                      <a:effectLst/>
                      <a:uLnTx/>
                      <a:uFillTx/>
                      <a:latin typeface="맑은 고딕" panose="020B0503020000020004" pitchFamily="50" charset="-127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sp>
                <p:nvSpPr>
                  <p:cNvPr id="38" name="Freeform 9">
                    <a:extLst>
                      <a:ext uri="{FF2B5EF4-FFF2-40B4-BE49-F238E27FC236}">
                        <a16:creationId xmlns:a16="http://schemas.microsoft.com/office/drawing/2014/main" id="{FA8591F5-1218-4552-AEB4-5A98FF2BC15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915" y="1344"/>
                    <a:ext cx="572" cy="575"/>
                  </a:xfrm>
                  <a:custGeom>
                    <a:avLst/>
                    <a:gdLst>
                      <a:gd name="T0" fmla="*/ 414 w 825"/>
                      <a:gd name="T1" fmla="*/ 827 h 828"/>
                      <a:gd name="T2" fmla="*/ 824 w 825"/>
                      <a:gd name="T3" fmla="*/ 420 h 828"/>
                      <a:gd name="T4" fmla="*/ 433 w 825"/>
                      <a:gd name="T5" fmla="*/ 11 h 828"/>
                      <a:gd name="T6" fmla="*/ 7 w 825"/>
                      <a:gd name="T7" fmla="*/ 415 h 828"/>
                      <a:gd name="T8" fmla="*/ 414 w 825"/>
                      <a:gd name="T9" fmla="*/ 827 h 82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25" h="828">
                        <a:moveTo>
                          <a:pt x="414" y="827"/>
                        </a:moveTo>
                        <a:cubicBezTo>
                          <a:pt x="638" y="828"/>
                          <a:pt x="822" y="645"/>
                          <a:pt x="824" y="420"/>
                        </a:cubicBezTo>
                        <a:cubicBezTo>
                          <a:pt x="825" y="201"/>
                          <a:pt x="646" y="20"/>
                          <a:pt x="433" y="11"/>
                        </a:cubicBezTo>
                        <a:cubicBezTo>
                          <a:pt x="192" y="0"/>
                          <a:pt x="0" y="203"/>
                          <a:pt x="7" y="415"/>
                        </a:cubicBezTo>
                        <a:cubicBezTo>
                          <a:pt x="5" y="644"/>
                          <a:pt x="185" y="826"/>
                          <a:pt x="414" y="82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45381" tIns="22691" rIns="45381" bIns="22691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462944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9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2C292A"/>
                      </a:solidFill>
                      <a:effectLst/>
                      <a:uLnTx/>
                      <a:uFillTx/>
                      <a:latin typeface="맑은 고딕" panose="020B0503020000020004" pitchFamily="50" charset="-127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sp>
                <p:nvSpPr>
                  <p:cNvPr id="39" name="Freeform 10">
                    <a:extLst>
                      <a:ext uri="{FF2B5EF4-FFF2-40B4-BE49-F238E27FC236}">
                        <a16:creationId xmlns:a16="http://schemas.microsoft.com/office/drawing/2014/main" id="{1BF55234-7FFF-4BA5-91FB-0A396E650DF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286" y="1117"/>
                    <a:ext cx="483" cy="646"/>
                  </a:xfrm>
                  <a:custGeom>
                    <a:avLst/>
                    <a:gdLst>
                      <a:gd name="T0" fmla="*/ 14 w 698"/>
                      <a:gd name="T1" fmla="*/ 813 h 932"/>
                      <a:gd name="T2" fmla="*/ 107 w 698"/>
                      <a:gd name="T3" fmla="*/ 871 h 932"/>
                      <a:gd name="T4" fmla="*/ 540 w 698"/>
                      <a:gd name="T5" fmla="*/ 787 h 932"/>
                      <a:gd name="T6" fmla="*/ 645 w 698"/>
                      <a:gd name="T7" fmla="*/ 361 h 932"/>
                      <a:gd name="T8" fmla="*/ 18 w 698"/>
                      <a:gd name="T9" fmla="*/ 169 h 932"/>
                      <a:gd name="T10" fmla="*/ 2 w 698"/>
                      <a:gd name="T11" fmla="*/ 208 h 932"/>
                      <a:gd name="T12" fmla="*/ 1 w 698"/>
                      <a:gd name="T13" fmla="*/ 491 h 932"/>
                      <a:gd name="T14" fmla="*/ 1 w 698"/>
                      <a:gd name="T15" fmla="*/ 491 h 932"/>
                      <a:gd name="T16" fmla="*/ 1 w 698"/>
                      <a:gd name="T17" fmla="*/ 771 h 932"/>
                      <a:gd name="T18" fmla="*/ 14 w 698"/>
                      <a:gd name="T19" fmla="*/ 813 h 93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698" h="932">
                        <a:moveTo>
                          <a:pt x="14" y="813"/>
                        </a:moveTo>
                        <a:cubicBezTo>
                          <a:pt x="43" y="835"/>
                          <a:pt x="73" y="858"/>
                          <a:pt x="107" y="871"/>
                        </a:cubicBezTo>
                        <a:cubicBezTo>
                          <a:pt x="268" y="932"/>
                          <a:pt x="416" y="905"/>
                          <a:pt x="540" y="787"/>
                        </a:cubicBezTo>
                        <a:cubicBezTo>
                          <a:pt x="664" y="669"/>
                          <a:pt x="698" y="521"/>
                          <a:pt x="645" y="361"/>
                        </a:cubicBezTo>
                        <a:cubicBezTo>
                          <a:pt x="557" y="95"/>
                          <a:pt x="228" y="0"/>
                          <a:pt x="18" y="169"/>
                        </a:cubicBezTo>
                        <a:cubicBezTo>
                          <a:pt x="8" y="176"/>
                          <a:pt x="2" y="195"/>
                          <a:pt x="2" y="208"/>
                        </a:cubicBezTo>
                        <a:cubicBezTo>
                          <a:pt x="1" y="303"/>
                          <a:pt x="1" y="397"/>
                          <a:pt x="1" y="491"/>
                        </a:cubicBezTo>
                        <a:cubicBezTo>
                          <a:pt x="1" y="491"/>
                          <a:pt x="1" y="491"/>
                          <a:pt x="1" y="491"/>
                        </a:cubicBezTo>
                        <a:cubicBezTo>
                          <a:pt x="1" y="585"/>
                          <a:pt x="0" y="678"/>
                          <a:pt x="1" y="771"/>
                        </a:cubicBezTo>
                        <a:cubicBezTo>
                          <a:pt x="1" y="785"/>
                          <a:pt x="4" y="805"/>
                          <a:pt x="14" y="81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45381" tIns="22691" rIns="45381" bIns="22691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462944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9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2C292A"/>
                      </a:solidFill>
                      <a:effectLst/>
                      <a:uLnTx/>
                      <a:uFillTx/>
                      <a:latin typeface="맑은 고딕" panose="020B0503020000020004" pitchFamily="50" charset="-127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</p:grpSp>
            <p:sp>
              <p:nvSpPr>
                <p:cNvPr id="33" name="Rectangle 57">
                  <a:extLst>
                    <a:ext uri="{FF2B5EF4-FFF2-40B4-BE49-F238E27FC236}">
                      <a16:creationId xmlns:a16="http://schemas.microsoft.com/office/drawing/2014/main" id="{07EE8DF6-2995-41E5-978F-35E5E821BAD0}"/>
                    </a:ext>
                  </a:extLst>
                </p:cNvPr>
                <p:cNvSpPr/>
                <p:nvPr/>
              </p:nvSpPr>
              <p:spPr>
                <a:xfrm>
                  <a:off x="14382774" y="3264987"/>
                  <a:ext cx="343441" cy="141302"/>
                </a:xfrm>
                <a:prstGeom prst="rect">
                  <a:avLst/>
                </a:prstGeom>
              </p:spPr>
              <p:txBody>
                <a:bodyPr wrap="none" lIns="0" tIns="0" rIns="0" bIns="0">
                  <a:spAutoFit/>
                </a:bodyPr>
                <a:lstStyle/>
                <a:p>
                  <a:pPr marL="0" marR="0" lvl="0" indent="0" algn="l" defTabSz="23148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600" b="0" i="0" u="none" strike="noStrike" kern="0" cap="none" spc="0" normalizeH="0" baseline="0" noProof="0" dirty="0">
                      <a:ln>
                        <a:solidFill>
                          <a:prstClr val="black">
                            <a:alpha val="0"/>
                          </a:prstClr>
                        </a:solidFill>
                      </a:ln>
                      <a:solidFill>
                        <a:srgbClr val="5558AF"/>
                      </a:solidFill>
                      <a:effectLst/>
                      <a:uLnTx/>
                      <a:uFillTx/>
                      <a:latin typeface="맑은 고딕" panose="020B0503020000020004" pitchFamily="50" charset="-127"/>
                      <a:ea typeface="맑은 고딕" panose="020B0503020000020004" pitchFamily="50" charset="-127"/>
                      <a:cs typeface="Segoe UI" panose="020B0502040204020203" pitchFamily="34" charset="0"/>
                    </a:rPr>
                    <a:t>Teams</a:t>
                  </a:r>
                  <a:endParaRPr kumimoji="0" lang="ko-KR" altLang="en-US" sz="600" b="0" i="0" u="none" strike="noStrike" kern="0" cap="none" spc="0" normalizeH="0" baseline="0" noProof="0" dirty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5558AF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29" name="Group 53">
                <a:extLst>
                  <a:ext uri="{FF2B5EF4-FFF2-40B4-BE49-F238E27FC236}">
                    <a16:creationId xmlns:a16="http://schemas.microsoft.com/office/drawing/2014/main" id="{1FD40CE1-392D-4979-87A6-242CE04E58FE}"/>
                  </a:ext>
                </a:extLst>
              </p:cNvPr>
              <p:cNvGrpSpPr/>
              <p:nvPr/>
            </p:nvGrpSpPr>
            <p:grpSpPr>
              <a:xfrm>
                <a:off x="14870638" y="3177800"/>
                <a:ext cx="655810" cy="189963"/>
                <a:chOff x="14969456" y="3165193"/>
                <a:chExt cx="655810" cy="189963"/>
              </a:xfrm>
            </p:grpSpPr>
            <p:pic>
              <p:nvPicPr>
                <p:cNvPr id="30" name="Picture 2" descr="https://groups.outlook.com/images/feature_one.png">
                  <a:extLst>
                    <a:ext uri="{FF2B5EF4-FFF2-40B4-BE49-F238E27FC236}">
                      <a16:creationId xmlns:a16="http://schemas.microsoft.com/office/drawing/2014/main" id="{E53FDC74-53B7-40E6-BA22-816567A9774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4969456" y="3165193"/>
                  <a:ext cx="239518" cy="18996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1" name="Rectangle 55">
                  <a:extLst>
                    <a:ext uri="{FF2B5EF4-FFF2-40B4-BE49-F238E27FC236}">
                      <a16:creationId xmlns:a16="http://schemas.microsoft.com/office/drawing/2014/main" id="{F0BE43D7-2455-4EAF-9075-402BE3CB5F77}"/>
                    </a:ext>
                  </a:extLst>
                </p:cNvPr>
                <p:cNvSpPr/>
                <p:nvPr/>
              </p:nvSpPr>
              <p:spPr>
                <a:xfrm>
                  <a:off x="15237669" y="3188555"/>
                  <a:ext cx="387597" cy="141301"/>
                </a:xfrm>
                <a:prstGeom prst="rect">
                  <a:avLst/>
                </a:prstGeom>
              </p:spPr>
              <p:txBody>
                <a:bodyPr wrap="none" lIns="0" tIns="0" rIns="0" bIns="0">
                  <a:spAutoFit/>
                </a:bodyPr>
                <a:lstStyle/>
                <a:p>
                  <a:pPr marL="0" marR="0" lvl="0" indent="0" algn="l" defTabSz="23148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600" b="0" i="0" u="none" strike="noStrike" kern="0" cap="none" spc="0" normalizeH="0" baseline="0" noProof="0" dirty="0">
                      <a:ln>
                        <a:solidFill>
                          <a:prstClr val="black">
                            <a:alpha val="0"/>
                          </a:prstClr>
                        </a:solidFill>
                      </a:ln>
                      <a:solidFill>
                        <a:srgbClr val="0D66B2"/>
                      </a:solidFill>
                      <a:effectLst/>
                      <a:uLnTx/>
                      <a:uFillTx/>
                      <a:latin typeface="맑은 고딕" panose="020B0503020000020004" pitchFamily="50" charset="-127"/>
                      <a:ea typeface="맑은 고딕" panose="020B0503020000020004" pitchFamily="50" charset="-127"/>
                      <a:cs typeface="Segoe UI" panose="020B0502040204020203" pitchFamily="34" charset="0"/>
                    </a:rPr>
                    <a:t>Groups</a:t>
                  </a:r>
                  <a:endParaRPr kumimoji="0" lang="ko-KR" altLang="en-US" sz="600" b="0" i="0" u="none" strike="noStrike" kern="0" cap="none" spc="0" normalizeH="0" baseline="0" noProof="0" dirty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D66B2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Segoe UI" panose="020B0502040204020203" pitchFamily="34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8637415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CF28317A-9D89-4F94-A09A-AEC4399FB3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094" y="271375"/>
            <a:ext cx="11137811" cy="6310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519216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A376DC2-23FC-5C5C-0D25-5DC03D235A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51187"/>
            <a:ext cx="12192000" cy="4955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6558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'제2 전성기' 맞은 초격차 기업 MS·소니, 비결은 '환골탈태'">
            <a:extLst>
              <a:ext uri="{FF2B5EF4-FFF2-40B4-BE49-F238E27FC236}">
                <a16:creationId xmlns:a16="http://schemas.microsoft.com/office/drawing/2014/main" id="{679BFD4C-671C-41D7-95EB-0574FE09EA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4675" y="633410"/>
            <a:ext cx="5962650" cy="559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Cloud Market Share – a Look at the Cloud Ecosystem in 2020">
            <a:extLst>
              <a:ext uri="{FF2B5EF4-FFF2-40B4-BE49-F238E27FC236}">
                <a16:creationId xmlns:a16="http://schemas.microsoft.com/office/drawing/2014/main" id="{1F6678F3-746F-4511-A083-B4AD004D48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3509"/>
            <a:ext cx="12192000" cy="6530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770032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8AAA3B7F-15D3-4F21-B2E1-9BC3F69397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75" y="0"/>
            <a:ext cx="86042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5546305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▲ FAAMG의 매출원별 분석 (출처=Visual Capitalist, 테크월드 재가공)">
            <a:extLst>
              <a:ext uri="{FF2B5EF4-FFF2-40B4-BE49-F238E27FC236}">
                <a16:creationId xmlns:a16="http://schemas.microsoft.com/office/drawing/2014/main" id="{2EC66936-BE52-481E-99CA-9E53513FFA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650" y="0"/>
            <a:ext cx="99187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7121343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5BFACDC2-9388-424D-BE46-6CFB492CBA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685" y="228858"/>
            <a:ext cx="10598630" cy="6171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136277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B6FE767C-FB46-4005-890D-10373413E5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2431" y="275431"/>
            <a:ext cx="6307137" cy="6307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0233151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EB60847A-A9E4-4EA9-93DC-C96F336B7A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950" y="317054"/>
            <a:ext cx="11214100" cy="5712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774A94B-A0B3-433C-8B79-68E62C2FDFE6}"/>
              </a:ext>
            </a:extLst>
          </p:cNvPr>
          <p:cNvSpPr txBox="1"/>
          <p:nvPr/>
        </p:nvSpPr>
        <p:spPr>
          <a:xfrm>
            <a:off x="488950" y="6118136"/>
            <a:ext cx="9271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AWS</a:t>
            </a:r>
            <a:r>
              <a:rPr lang="ko-KR" altLang="en-US" dirty="0"/>
              <a:t>와 </a:t>
            </a:r>
            <a:r>
              <a:rPr lang="en-US" altLang="ko-KR" dirty="0"/>
              <a:t>Azure </a:t>
            </a:r>
            <a:r>
              <a:rPr lang="ko-KR" altLang="en-US" dirty="0"/>
              <a:t>서비스 비교</a:t>
            </a:r>
            <a:endParaRPr lang="en-US" altLang="ko-KR" dirty="0"/>
          </a:p>
          <a:p>
            <a:r>
              <a:rPr lang="ko-KR" altLang="en-US" dirty="0">
                <a:hlinkClick r:id="rId4"/>
              </a:rPr>
              <a:t>https://docs.microsoft.com/ko-kr/azure/architecture/aws-professional/services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44350299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1732" y="122778"/>
            <a:ext cx="11652533" cy="780795"/>
          </a:xfrm>
        </p:spPr>
        <p:txBody>
          <a:bodyPr/>
          <a:lstStyle/>
          <a:p>
            <a:r>
              <a:rPr lang="en-US" dirty="0">
                <a:latin typeface="Segoe UI Semibold" panose="020B0702040204020203" pitchFamily="34" charset="0"/>
                <a:ea typeface="서울남산체 B" panose="02020603020101020101" pitchFamily="18" charset="-127"/>
                <a:cs typeface="Segoe UI Semibold" panose="020B0702040204020203" pitchFamily="34" charset="0"/>
              </a:rPr>
              <a:t>Microsoft + Open Source Momentum</a:t>
            </a:r>
            <a:endParaRPr lang="en-US" sz="4312" dirty="0">
              <a:latin typeface="Segoe UI Semibold" panose="020B0702040204020203" pitchFamily="34" charset="0"/>
              <a:ea typeface="서울남산체 B" panose="02020603020101020101" pitchFamily="18" charset="-127"/>
              <a:cs typeface="Segoe UI Semibold" panose="020B0702040204020203" pitchFamily="34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409697" y="1073991"/>
            <a:ext cx="4687832" cy="600573"/>
            <a:chOff x="756641" y="1085115"/>
            <a:chExt cx="4782512" cy="612703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3"/>
            <a:srcRect l="1254" t="22721" b="16928"/>
            <a:stretch/>
          </p:blipFill>
          <p:spPr>
            <a:xfrm>
              <a:off x="756641" y="1090258"/>
              <a:ext cx="1777149" cy="60756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sp>
          <p:nvSpPr>
            <p:cNvPr id="12" name="TextBox 11"/>
            <p:cNvSpPr txBox="1"/>
            <p:nvPr/>
          </p:nvSpPr>
          <p:spPr>
            <a:xfrm>
              <a:off x="2811470" y="1085115"/>
              <a:ext cx="2727683" cy="5846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8996"/>
              <a:r>
                <a:rPr lang="en-US" sz="1567" kern="0" dirty="0">
                  <a:solidFill>
                    <a:srgbClr val="000000"/>
                  </a:solidFill>
                  <a:latin typeface="Segoe UI Semilight" panose="020B0402040204020203" pitchFamily="34" charset="0"/>
                  <a:ea typeface="서울남산체 L" panose="02020603020101020101" pitchFamily="18" charset="-127"/>
                  <a:cs typeface="Segoe UI Semilight" panose="020B0402040204020203" pitchFamily="34" charset="0"/>
                  <a:sym typeface="Arial"/>
                </a:rPr>
                <a:t>SQL Server on Linux </a:t>
              </a:r>
            </a:p>
            <a:p>
              <a:pPr defTabSz="1218996"/>
              <a:r>
                <a:rPr lang="en-US" sz="1567" kern="0" dirty="0">
                  <a:solidFill>
                    <a:srgbClr val="000000"/>
                  </a:solidFill>
                  <a:latin typeface="Segoe UI Semilight" panose="020B0402040204020203" pitchFamily="34" charset="0"/>
                  <a:ea typeface="서울남산체 L" panose="02020603020101020101" pitchFamily="18" charset="-127"/>
                  <a:cs typeface="Segoe UI Semilight" panose="020B0402040204020203" pitchFamily="34" charset="0"/>
                  <a:sym typeface="Arial"/>
                </a:rPr>
                <a:t>(</a:t>
              </a:r>
              <a:r>
                <a:rPr lang="ko-KR" altLang="en-US" sz="1567" kern="0" dirty="0">
                  <a:solidFill>
                    <a:srgbClr val="000000"/>
                  </a:solidFill>
                  <a:latin typeface="Segoe UI Semilight" panose="020B0402040204020203" pitchFamily="34" charset="0"/>
                  <a:ea typeface="서울남산체 L" panose="02020603020101020101" pitchFamily="18" charset="-127"/>
                  <a:cs typeface="Segoe UI Semilight" panose="020B0402040204020203" pitchFamily="34" charset="0"/>
                  <a:sym typeface="Arial"/>
                </a:rPr>
                <a:t>미리 보기</a:t>
              </a:r>
              <a:r>
                <a:rPr lang="en-US" sz="1567" kern="0" dirty="0">
                  <a:solidFill>
                    <a:srgbClr val="000000"/>
                  </a:solidFill>
                  <a:latin typeface="Segoe UI Semilight" panose="020B0402040204020203" pitchFamily="34" charset="0"/>
                  <a:ea typeface="서울남산체 L" panose="02020603020101020101" pitchFamily="18" charset="-127"/>
                  <a:cs typeface="Segoe UI Semilight" panose="020B0402040204020203" pitchFamily="34" charset="0"/>
                  <a:sym typeface="Arial"/>
                </a:rPr>
                <a:t>, 2017</a:t>
              </a:r>
              <a:r>
                <a:rPr lang="ko-KR" altLang="en-US" sz="1567" kern="0" dirty="0">
                  <a:solidFill>
                    <a:srgbClr val="000000"/>
                  </a:solidFill>
                  <a:latin typeface="Segoe UI Semilight" panose="020B0402040204020203" pitchFamily="34" charset="0"/>
                  <a:ea typeface="서울남산체 L" panose="02020603020101020101" pitchFamily="18" charset="-127"/>
                  <a:cs typeface="Segoe UI Semilight" panose="020B0402040204020203" pitchFamily="34" charset="0"/>
                  <a:sym typeface="Arial"/>
                </a:rPr>
                <a:t>년 중순 </a:t>
              </a:r>
              <a:r>
                <a:rPr lang="en-US" sz="1567" kern="0" dirty="0">
                  <a:solidFill>
                    <a:srgbClr val="000000"/>
                  </a:solidFill>
                  <a:latin typeface="Segoe UI Semilight" panose="020B0402040204020203" pitchFamily="34" charset="0"/>
                  <a:ea typeface="서울남산체 L" panose="02020603020101020101" pitchFamily="18" charset="-127"/>
                  <a:cs typeface="Segoe UI Semilight" panose="020B0402040204020203" pitchFamily="34" charset="0"/>
                  <a:sym typeface="Arial"/>
                </a:rPr>
                <a:t>GA)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501133" y="1960422"/>
            <a:ext cx="4236918" cy="573029"/>
            <a:chOff x="809897" y="2059322"/>
            <a:chExt cx="4322490" cy="584601"/>
          </a:xfrm>
        </p:grpSpPr>
        <p:pic>
          <p:nvPicPr>
            <p:cNvPr id="92" name="Picture 4" descr="http://people.redhat.com/jamisonm/Red_Hat_cmyk_logo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9897" y="2108009"/>
              <a:ext cx="1490987" cy="4683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9" name="TextBox 98"/>
            <p:cNvSpPr txBox="1"/>
            <p:nvPr/>
          </p:nvSpPr>
          <p:spPr>
            <a:xfrm>
              <a:off x="2800593" y="2059322"/>
              <a:ext cx="2331794" cy="5846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8996"/>
              <a:r>
                <a:rPr lang="en-US" sz="1567" kern="0" dirty="0">
                  <a:solidFill>
                    <a:srgbClr val="000000"/>
                  </a:solidFill>
                  <a:latin typeface="Segoe UI Semilight" panose="020B0402040204020203" pitchFamily="34" charset="0"/>
                  <a:ea typeface="서울남산체 L" panose="02020603020101020101" pitchFamily="18" charset="-127"/>
                  <a:cs typeface="Segoe UI Semilight" panose="020B0402040204020203" pitchFamily="34" charset="0"/>
                  <a:sym typeface="Arial"/>
                </a:rPr>
                <a:t>Red Hat - Microsoft </a:t>
              </a:r>
              <a:r>
                <a:rPr lang="ko-KR" altLang="en-US" sz="1567" kern="0" dirty="0">
                  <a:solidFill>
                    <a:srgbClr val="000000"/>
                  </a:solidFill>
                  <a:latin typeface="Segoe UI Semilight" panose="020B0402040204020203" pitchFamily="34" charset="0"/>
                  <a:ea typeface="서울남산체 L" panose="02020603020101020101" pitchFamily="18" charset="-127"/>
                  <a:cs typeface="Segoe UI Semilight" panose="020B0402040204020203" pitchFamily="34" charset="0"/>
                  <a:sym typeface="Arial"/>
                </a:rPr>
                <a:t>파트너십</a:t>
              </a:r>
              <a:r>
                <a:rPr lang="en-US" sz="1567" kern="0" dirty="0">
                  <a:solidFill>
                    <a:srgbClr val="000000"/>
                  </a:solidFill>
                  <a:latin typeface="Segoe UI Semilight" panose="020B0402040204020203" pitchFamily="34" charset="0"/>
                  <a:ea typeface="서울남산체 L" panose="02020603020101020101" pitchFamily="18" charset="-127"/>
                  <a:cs typeface="Segoe UI Semilight" panose="020B0402040204020203" pitchFamily="34" charset="0"/>
                  <a:sym typeface="Arial"/>
                </a:rPr>
                <a:t> (2015</a:t>
              </a:r>
              <a:r>
                <a:rPr lang="ko-KR" altLang="en-US" sz="1567" kern="0" dirty="0">
                  <a:solidFill>
                    <a:srgbClr val="000000"/>
                  </a:solidFill>
                  <a:latin typeface="Segoe UI Semilight" panose="020B0402040204020203" pitchFamily="34" charset="0"/>
                  <a:ea typeface="서울남산체 L" panose="02020603020101020101" pitchFamily="18" charset="-127"/>
                  <a:cs typeface="Segoe UI Semilight" panose="020B0402040204020203" pitchFamily="34" charset="0"/>
                  <a:sym typeface="Arial"/>
                </a:rPr>
                <a:t>년 </a:t>
              </a:r>
              <a:r>
                <a:rPr lang="en-US" altLang="ko-KR" sz="1567" kern="0" dirty="0">
                  <a:solidFill>
                    <a:srgbClr val="000000"/>
                  </a:solidFill>
                  <a:latin typeface="Segoe UI Semilight" panose="020B0402040204020203" pitchFamily="34" charset="0"/>
                  <a:ea typeface="서울남산체 L" panose="02020603020101020101" pitchFamily="18" charset="-127"/>
                  <a:cs typeface="Segoe UI Semilight" panose="020B0402040204020203" pitchFamily="34" charset="0"/>
                  <a:sym typeface="Arial"/>
                </a:rPr>
                <a:t>11</a:t>
              </a:r>
              <a:r>
                <a:rPr lang="ko-KR" altLang="en-US" sz="1567" kern="0" dirty="0">
                  <a:solidFill>
                    <a:srgbClr val="000000"/>
                  </a:solidFill>
                  <a:latin typeface="Segoe UI Semilight" panose="020B0402040204020203" pitchFamily="34" charset="0"/>
                  <a:ea typeface="서울남산체 L" panose="02020603020101020101" pitchFamily="18" charset="-127"/>
                  <a:cs typeface="Segoe UI Semilight" panose="020B0402040204020203" pitchFamily="34" charset="0"/>
                  <a:sym typeface="Arial"/>
                </a:rPr>
                <a:t>월</a:t>
              </a:r>
              <a:r>
                <a:rPr lang="en-US" sz="1567" kern="0" dirty="0">
                  <a:solidFill>
                    <a:srgbClr val="000000"/>
                  </a:solidFill>
                  <a:latin typeface="Segoe UI Semilight" panose="020B0402040204020203" pitchFamily="34" charset="0"/>
                  <a:ea typeface="서울남산체 L" panose="02020603020101020101" pitchFamily="18" charset="-127"/>
                  <a:cs typeface="Segoe UI Semilight" panose="020B0402040204020203" pitchFamily="34" charset="0"/>
                  <a:sym typeface="Arial"/>
                </a:rPr>
                <a:t>)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29584" y="4427190"/>
            <a:ext cx="4874724" cy="573029"/>
            <a:chOff x="778330" y="4105704"/>
            <a:chExt cx="4973178" cy="584602"/>
          </a:xfrm>
        </p:grpSpPr>
        <p:pic>
          <p:nvPicPr>
            <p:cNvPr id="93" name="Picture 9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8330" y="4226478"/>
              <a:ext cx="1575438" cy="368093"/>
            </a:xfrm>
            <a:prstGeom prst="rect">
              <a:avLst/>
            </a:prstGeom>
          </p:spPr>
        </p:pic>
        <p:sp>
          <p:nvSpPr>
            <p:cNvPr id="100" name="TextBox 99"/>
            <p:cNvSpPr txBox="1"/>
            <p:nvPr/>
          </p:nvSpPr>
          <p:spPr>
            <a:xfrm>
              <a:off x="2748256" y="4105704"/>
              <a:ext cx="3003252" cy="5846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8996"/>
              <a:r>
                <a:rPr lang="en-US" sz="1567" kern="0" dirty="0">
                  <a:solidFill>
                    <a:srgbClr val="000000"/>
                  </a:solidFill>
                  <a:latin typeface="Segoe UI Semilight" panose="020B0402040204020203" pitchFamily="34" charset="0"/>
                  <a:ea typeface="서울남산체 L" panose="02020603020101020101" pitchFamily="18" charset="-127"/>
                  <a:cs typeface="Segoe UI Semilight" panose="020B0402040204020203" pitchFamily="34" charset="0"/>
                  <a:sym typeface="Arial"/>
                </a:rPr>
                <a:t>Microsoft</a:t>
              </a:r>
              <a:r>
                <a:rPr lang="ko-KR" altLang="en-US" sz="1567" kern="0" dirty="0">
                  <a:solidFill>
                    <a:srgbClr val="000000"/>
                  </a:solidFill>
                  <a:latin typeface="Segoe UI Semilight" panose="020B0402040204020203" pitchFamily="34" charset="0"/>
                  <a:ea typeface="서울남산체 L" panose="02020603020101020101" pitchFamily="18" charset="-127"/>
                  <a:cs typeface="Segoe UI Semilight" panose="020B0402040204020203" pitchFamily="34" charset="0"/>
                  <a:sym typeface="Arial"/>
                </a:rPr>
                <a:t>가 </a:t>
              </a:r>
              <a:r>
                <a:rPr lang="en-US" sz="1567" kern="0" dirty="0">
                  <a:solidFill>
                    <a:srgbClr val="000000"/>
                  </a:solidFill>
                  <a:latin typeface="Segoe UI Semilight" panose="020B0402040204020203" pitchFamily="34" charset="0"/>
                  <a:ea typeface="서울남산체 L" panose="02020603020101020101" pitchFamily="18" charset="-127"/>
                  <a:cs typeface="Segoe UI Semilight" panose="020B0402040204020203" pitchFamily="34" charset="0"/>
                  <a:sym typeface="Arial"/>
                </a:rPr>
                <a:t>Eclipse Foundation</a:t>
              </a:r>
              <a:r>
                <a:rPr lang="ko-KR" altLang="en-US" sz="1567" kern="0" dirty="0">
                  <a:solidFill>
                    <a:srgbClr val="000000"/>
                  </a:solidFill>
                  <a:latin typeface="Segoe UI Semilight" panose="020B0402040204020203" pitchFamily="34" charset="0"/>
                  <a:ea typeface="서울남산체 L" panose="02020603020101020101" pitchFamily="18" charset="-127"/>
                  <a:cs typeface="Segoe UI Semilight" panose="020B0402040204020203" pitchFamily="34" charset="0"/>
                  <a:sym typeface="Arial"/>
                </a:rPr>
                <a:t>에 가입</a:t>
              </a:r>
              <a:r>
                <a:rPr lang="en-US" sz="1567" kern="0" dirty="0">
                  <a:solidFill>
                    <a:srgbClr val="000000"/>
                  </a:solidFill>
                  <a:latin typeface="Segoe UI Semilight" panose="020B0402040204020203" pitchFamily="34" charset="0"/>
                  <a:ea typeface="서울남산체 L" panose="02020603020101020101" pitchFamily="18" charset="-127"/>
                  <a:cs typeface="Segoe UI Semilight" panose="020B0402040204020203" pitchFamily="34" charset="0"/>
                  <a:sym typeface="Arial"/>
                </a:rPr>
                <a:t> (2016</a:t>
              </a:r>
              <a:r>
                <a:rPr lang="ko-KR" altLang="en-US" sz="1567" kern="0" dirty="0">
                  <a:solidFill>
                    <a:srgbClr val="000000"/>
                  </a:solidFill>
                  <a:latin typeface="Segoe UI Semilight" panose="020B0402040204020203" pitchFamily="34" charset="0"/>
                  <a:ea typeface="서울남산체 L" panose="02020603020101020101" pitchFamily="18" charset="-127"/>
                  <a:cs typeface="Segoe UI Semilight" panose="020B0402040204020203" pitchFamily="34" charset="0"/>
                  <a:sym typeface="Arial"/>
                </a:rPr>
                <a:t>년 </a:t>
              </a:r>
              <a:r>
                <a:rPr lang="en-US" altLang="ko-KR" sz="1567" kern="0" dirty="0">
                  <a:solidFill>
                    <a:srgbClr val="000000"/>
                  </a:solidFill>
                  <a:latin typeface="Segoe UI Semilight" panose="020B0402040204020203" pitchFamily="34" charset="0"/>
                  <a:ea typeface="서울남산체 L" panose="02020603020101020101" pitchFamily="18" charset="-127"/>
                  <a:cs typeface="Segoe UI Semilight" panose="020B0402040204020203" pitchFamily="34" charset="0"/>
                  <a:sym typeface="Arial"/>
                </a:rPr>
                <a:t>3</a:t>
              </a:r>
              <a:r>
                <a:rPr lang="ko-KR" altLang="en-US" sz="1567" kern="0" dirty="0">
                  <a:solidFill>
                    <a:srgbClr val="000000"/>
                  </a:solidFill>
                  <a:latin typeface="Segoe UI Semilight" panose="020B0402040204020203" pitchFamily="34" charset="0"/>
                  <a:ea typeface="서울남산체 L" panose="02020603020101020101" pitchFamily="18" charset="-127"/>
                  <a:cs typeface="Segoe UI Semilight" panose="020B0402040204020203" pitchFamily="34" charset="0"/>
                  <a:sym typeface="Arial"/>
                </a:rPr>
                <a:t>월</a:t>
              </a:r>
              <a:r>
                <a:rPr lang="en-US" sz="1567" kern="0" dirty="0">
                  <a:solidFill>
                    <a:srgbClr val="000000"/>
                  </a:solidFill>
                  <a:latin typeface="Segoe UI Semilight" panose="020B0402040204020203" pitchFamily="34" charset="0"/>
                  <a:ea typeface="서울남산체 L" panose="02020603020101020101" pitchFamily="18" charset="-127"/>
                  <a:cs typeface="Segoe UI Semilight" panose="020B0402040204020203" pitchFamily="34" charset="0"/>
                  <a:sym typeface="Arial"/>
                </a:rPr>
                <a:t>).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477103" y="3601989"/>
            <a:ext cx="4089836" cy="646366"/>
            <a:chOff x="745342" y="2994251"/>
            <a:chExt cx="4172437" cy="65942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207" b="33976"/>
            <a:stretch/>
          </p:blipFill>
          <p:spPr>
            <a:xfrm>
              <a:off x="745342" y="2994251"/>
              <a:ext cx="1656126" cy="659420"/>
            </a:xfrm>
            <a:prstGeom prst="rect">
              <a:avLst/>
            </a:prstGeom>
          </p:spPr>
        </p:pic>
        <p:sp>
          <p:nvSpPr>
            <p:cNvPr id="26" name="TextBox 25"/>
            <p:cNvSpPr txBox="1"/>
            <p:nvPr/>
          </p:nvSpPr>
          <p:spPr>
            <a:xfrm>
              <a:off x="2768810" y="3066016"/>
              <a:ext cx="2148969" cy="5846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8996"/>
              <a:r>
                <a:rPr lang="en-US" sz="1567" kern="0" dirty="0">
                  <a:solidFill>
                    <a:srgbClr val="000000"/>
                  </a:solidFill>
                  <a:latin typeface="Segoe UI Semilight" panose="020B0402040204020203" pitchFamily="34" charset="0"/>
                  <a:ea typeface="서울남산체 L" panose="02020603020101020101" pitchFamily="18" charset="-127"/>
                  <a:cs typeface="Segoe UI Semilight" panose="020B0402040204020203" pitchFamily="34" charset="0"/>
                  <a:sym typeface="Arial"/>
                </a:rPr>
                <a:t>Linux</a:t>
              </a:r>
              <a:r>
                <a:rPr lang="ko-KR" altLang="en-US" sz="1567" kern="0" dirty="0">
                  <a:solidFill>
                    <a:srgbClr val="000000"/>
                  </a:solidFill>
                  <a:latin typeface="Segoe UI Semilight" panose="020B0402040204020203" pitchFamily="34" charset="0"/>
                  <a:ea typeface="서울남산체 L" panose="02020603020101020101" pitchFamily="18" charset="-127"/>
                  <a:cs typeface="Segoe UI Semilight" panose="020B0402040204020203" pitchFamily="34" charset="0"/>
                  <a:sym typeface="Arial"/>
                </a:rPr>
                <a:t>에서 </a:t>
              </a:r>
              <a:r>
                <a:rPr lang="en-US" sz="1567" kern="0" dirty="0">
                  <a:solidFill>
                    <a:srgbClr val="000000"/>
                  </a:solidFill>
                  <a:latin typeface="Segoe UI Semilight" panose="020B0402040204020203" pitchFamily="34" charset="0"/>
                  <a:ea typeface="서울남산체 L" panose="02020603020101020101" pitchFamily="18" charset="-127"/>
                  <a:cs typeface="Segoe UI Semilight" panose="020B0402040204020203" pitchFamily="34" charset="0"/>
                  <a:sym typeface="Arial"/>
                </a:rPr>
                <a:t>HD Insight PaaS GA (2015</a:t>
              </a:r>
              <a:r>
                <a:rPr lang="ko-KR" altLang="en-US" sz="1567" kern="0" dirty="0">
                  <a:solidFill>
                    <a:srgbClr val="000000"/>
                  </a:solidFill>
                  <a:latin typeface="Segoe UI Semilight" panose="020B0402040204020203" pitchFamily="34" charset="0"/>
                  <a:ea typeface="서울남산체 L" panose="02020603020101020101" pitchFamily="18" charset="-127"/>
                  <a:cs typeface="Segoe UI Semilight" panose="020B0402040204020203" pitchFamily="34" charset="0"/>
                  <a:sym typeface="Arial"/>
                </a:rPr>
                <a:t>년 </a:t>
              </a:r>
              <a:r>
                <a:rPr lang="en-US" altLang="ko-KR" sz="1567" kern="0" dirty="0">
                  <a:solidFill>
                    <a:srgbClr val="000000"/>
                  </a:solidFill>
                  <a:latin typeface="Segoe UI Semilight" panose="020B0402040204020203" pitchFamily="34" charset="0"/>
                  <a:ea typeface="서울남산체 L" panose="02020603020101020101" pitchFamily="18" charset="-127"/>
                  <a:cs typeface="Segoe UI Semilight" panose="020B0402040204020203" pitchFamily="34" charset="0"/>
                  <a:sym typeface="Arial"/>
                </a:rPr>
                <a:t>9</a:t>
              </a:r>
              <a:r>
                <a:rPr lang="ko-KR" altLang="en-US" sz="1567" kern="0" dirty="0">
                  <a:solidFill>
                    <a:srgbClr val="000000"/>
                  </a:solidFill>
                  <a:latin typeface="Segoe UI Semilight" panose="020B0402040204020203" pitchFamily="34" charset="0"/>
                  <a:ea typeface="서울남산체 L" panose="02020603020101020101" pitchFamily="18" charset="-127"/>
                  <a:cs typeface="Segoe UI Semilight" panose="020B0402040204020203" pitchFamily="34" charset="0"/>
                  <a:sym typeface="Arial"/>
                </a:rPr>
                <a:t>월</a:t>
              </a:r>
              <a:r>
                <a:rPr lang="en-US" sz="1567" kern="0" dirty="0">
                  <a:solidFill>
                    <a:srgbClr val="000000"/>
                  </a:solidFill>
                  <a:latin typeface="Segoe UI Semilight" panose="020B0402040204020203" pitchFamily="34" charset="0"/>
                  <a:ea typeface="서울남산체 L" panose="02020603020101020101" pitchFamily="18" charset="-127"/>
                  <a:cs typeface="Segoe UI Semilight" panose="020B0402040204020203" pitchFamily="34" charset="0"/>
                  <a:sym typeface="Arial"/>
                </a:rPr>
                <a:t>)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425128" y="5115491"/>
            <a:ext cx="4855887" cy="1300980"/>
            <a:chOff x="502528" y="4922180"/>
            <a:chExt cx="4953961" cy="1327256"/>
          </a:xfrm>
        </p:grpSpPr>
        <p:sp>
          <p:nvSpPr>
            <p:cNvPr id="10" name="TextBox 9"/>
            <p:cNvSpPr txBox="1"/>
            <p:nvPr/>
          </p:nvSpPr>
          <p:spPr>
            <a:xfrm>
              <a:off x="2531110" y="4922180"/>
              <a:ext cx="2925379" cy="787478"/>
            </a:xfrm>
            <a:prstGeom prst="rect">
              <a:avLst/>
            </a:prstGeom>
            <a:noFill/>
          </p:spPr>
          <p:txBody>
            <a:bodyPr wrap="none" lIns="179235" tIns="143388" rIns="179235" bIns="143388" rtlCol="0">
              <a:spAutoFit/>
            </a:bodyPr>
            <a:lstStyle/>
            <a:p>
              <a:pPr defTabSz="1218996"/>
              <a:r>
                <a:rPr lang="en-US" sz="1567" kern="0" dirty="0">
                  <a:solidFill>
                    <a:srgbClr val="000000"/>
                  </a:solidFill>
                  <a:latin typeface="Segoe UI Semilight" panose="020B0402040204020203" pitchFamily="34" charset="0"/>
                  <a:ea typeface="서울남산체 L" panose="02020603020101020101" pitchFamily="18" charset="-127"/>
                  <a:cs typeface="Segoe UI Semilight" panose="020B0402040204020203" pitchFamily="34" charset="0"/>
                  <a:sym typeface="Arial"/>
                </a:rPr>
                <a:t>Windows</a:t>
              </a:r>
              <a:r>
                <a:rPr lang="ko-KR" altLang="en-US" sz="1567" kern="0" dirty="0">
                  <a:solidFill>
                    <a:srgbClr val="000000"/>
                  </a:solidFill>
                  <a:latin typeface="Segoe UI Semilight" panose="020B0402040204020203" pitchFamily="34" charset="0"/>
                  <a:ea typeface="서울남산체 L" panose="02020603020101020101" pitchFamily="18" charset="-127"/>
                  <a:cs typeface="Segoe UI Semilight" panose="020B0402040204020203" pitchFamily="34" charset="0"/>
                  <a:sym typeface="Arial"/>
                </a:rPr>
                <a:t>에서 </a:t>
              </a:r>
              <a:r>
                <a:rPr lang="ko-KR" altLang="en-US" sz="1567" kern="0" dirty="0" err="1">
                  <a:solidFill>
                    <a:srgbClr val="000000"/>
                  </a:solidFill>
                  <a:latin typeface="Segoe UI Semilight" panose="020B0402040204020203" pitchFamily="34" charset="0"/>
                  <a:ea typeface="서울남산체 L" panose="02020603020101020101" pitchFamily="18" charset="-127"/>
                  <a:cs typeface="Segoe UI Semilight" panose="020B0402040204020203" pitchFamily="34" charset="0"/>
                  <a:sym typeface="Arial"/>
                </a:rPr>
                <a:t>네이티브하게</a:t>
              </a:r>
              <a:r>
                <a:rPr lang="ko-KR" altLang="en-US" sz="1567" kern="0" dirty="0">
                  <a:solidFill>
                    <a:srgbClr val="000000"/>
                  </a:solidFill>
                  <a:latin typeface="Segoe UI Semilight" panose="020B0402040204020203" pitchFamily="34" charset="0"/>
                  <a:ea typeface="서울남산체 L" panose="02020603020101020101" pitchFamily="18" charset="-127"/>
                  <a:cs typeface="Segoe UI Semilight" panose="020B0402040204020203" pitchFamily="34" charset="0"/>
                  <a:sym typeface="Arial"/>
                </a:rPr>
                <a:t> </a:t>
              </a:r>
              <a:br>
                <a:rPr lang="en-US" altLang="ko-KR" sz="1567" kern="0" dirty="0">
                  <a:solidFill>
                    <a:srgbClr val="000000"/>
                  </a:solidFill>
                  <a:latin typeface="Segoe UI Semilight" panose="020B0402040204020203" pitchFamily="34" charset="0"/>
                  <a:ea typeface="서울남산체 L" panose="02020603020101020101" pitchFamily="18" charset="-127"/>
                  <a:cs typeface="Segoe UI Semilight" panose="020B0402040204020203" pitchFamily="34" charset="0"/>
                  <a:sym typeface="Arial"/>
                </a:rPr>
              </a:br>
              <a:r>
                <a:rPr lang="en-US" altLang="ko-KR" sz="1567" kern="0" dirty="0">
                  <a:solidFill>
                    <a:srgbClr val="000000"/>
                  </a:solidFill>
                  <a:latin typeface="Segoe UI Semilight" panose="020B0402040204020203" pitchFamily="34" charset="0"/>
                  <a:ea typeface="서울남산체 L" panose="02020603020101020101" pitchFamily="18" charset="-127"/>
                  <a:cs typeface="Segoe UI Semilight" panose="020B0402040204020203" pitchFamily="34" charset="0"/>
                  <a:sym typeface="Arial"/>
                </a:rPr>
                <a:t>Linux </a:t>
              </a:r>
              <a:r>
                <a:rPr lang="ko-KR" altLang="en-US" sz="1567" kern="0" dirty="0">
                  <a:solidFill>
                    <a:srgbClr val="000000"/>
                  </a:solidFill>
                  <a:latin typeface="Segoe UI Semilight" panose="020B0402040204020203" pitchFamily="34" charset="0"/>
                  <a:ea typeface="서울남산체 L" panose="02020603020101020101" pitchFamily="18" charset="-127"/>
                  <a:cs typeface="Segoe UI Semilight" panose="020B0402040204020203" pitchFamily="34" charset="0"/>
                  <a:sym typeface="Arial"/>
                </a:rPr>
                <a:t>실행</a:t>
              </a:r>
              <a:r>
                <a:rPr lang="en-US" sz="1567" kern="0" dirty="0">
                  <a:solidFill>
                    <a:srgbClr val="000000"/>
                  </a:solidFill>
                  <a:latin typeface="Segoe UI Semilight" panose="020B0402040204020203" pitchFamily="34" charset="0"/>
                  <a:ea typeface="서울남산체 L" panose="02020603020101020101" pitchFamily="18" charset="-127"/>
                  <a:cs typeface="Segoe UI Semilight" panose="020B0402040204020203" pitchFamily="34" charset="0"/>
                  <a:sym typeface="Arial"/>
                </a:rPr>
                <a:t> (2016</a:t>
              </a:r>
              <a:r>
                <a:rPr lang="ko-KR" altLang="en-US" sz="1567" kern="0" dirty="0">
                  <a:solidFill>
                    <a:srgbClr val="000000"/>
                  </a:solidFill>
                  <a:latin typeface="Segoe UI Semilight" panose="020B0402040204020203" pitchFamily="34" charset="0"/>
                  <a:ea typeface="서울남산체 L" panose="02020603020101020101" pitchFamily="18" charset="-127"/>
                  <a:cs typeface="Segoe UI Semilight" panose="020B0402040204020203" pitchFamily="34" charset="0"/>
                  <a:sym typeface="Arial"/>
                </a:rPr>
                <a:t>년 </a:t>
              </a:r>
              <a:r>
                <a:rPr lang="en-US" altLang="ko-KR" sz="1567" kern="0" dirty="0">
                  <a:solidFill>
                    <a:srgbClr val="000000"/>
                  </a:solidFill>
                  <a:latin typeface="Segoe UI Semilight" panose="020B0402040204020203" pitchFamily="34" charset="0"/>
                  <a:ea typeface="서울남산체 L" panose="02020603020101020101" pitchFamily="18" charset="-127"/>
                  <a:cs typeface="Segoe UI Semilight" panose="020B0402040204020203" pitchFamily="34" charset="0"/>
                  <a:sym typeface="Arial"/>
                </a:rPr>
                <a:t>3</a:t>
              </a:r>
              <a:r>
                <a:rPr lang="ko-KR" altLang="en-US" sz="1567" kern="0" dirty="0">
                  <a:solidFill>
                    <a:srgbClr val="000000"/>
                  </a:solidFill>
                  <a:latin typeface="Segoe UI Semilight" panose="020B0402040204020203" pitchFamily="34" charset="0"/>
                  <a:ea typeface="서울남산체 L" panose="02020603020101020101" pitchFamily="18" charset="-127"/>
                  <a:cs typeface="Segoe UI Semilight" panose="020B0402040204020203" pitchFamily="34" charset="0"/>
                  <a:sym typeface="Arial"/>
                </a:rPr>
                <a:t>월</a:t>
              </a:r>
              <a:r>
                <a:rPr lang="en-US" sz="1567" kern="0" dirty="0">
                  <a:solidFill>
                    <a:srgbClr val="000000"/>
                  </a:solidFill>
                  <a:latin typeface="Segoe UI Semilight" panose="020B0402040204020203" pitchFamily="34" charset="0"/>
                  <a:ea typeface="서울남산체 L" panose="02020603020101020101" pitchFamily="18" charset="-127"/>
                  <a:cs typeface="Segoe UI Semilight" panose="020B0402040204020203" pitchFamily="34" charset="0"/>
                  <a:sym typeface="Arial"/>
                </a:rPr>
                <a:t>)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502528" y="4956673"/>
              <a:ext cx="1964022" cy="1292763"/>
            </a:xfrm>
            <a:prstGeom prst="rect">
              <a:avLst/>
            </a:prstGeom>
            <a:noFill/>
          </p:spPr>
          <p:txBody>
            <a:bodyPr wrap="square" lIns="179235" tIns="143388" rIns="179235" bIns="143388" rtlCol="0">
              <a:spAutoFit/>
            </a:bodyPr>
            <a:lstStyle/>
            <a:p>
              <a:pPr algn="ctr" defTabSz="1218996">
                <a:lnSpc>
                  <a:spcPct val="90000"/>
                </a:lnSpc>
                <a:spcAft>
                  <a:spcPts val="588"/>
                </a:spcAft>
              </a:pPr>
              <a:r>
                <a:rPr lang="en-US" sz="2353" kern="0" dirty="0">
                  <a:gradFill>
                    <a:gsLst>
                      <a:gs pos="2917">
                        <a:srgbClr val="000000"/>
                      </a:gs>
                      <a:gs pos="30000">
                        <a:srgbClr val="000000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ea typeface="서울남산체 L" panose="02020603020101020101" pitchFamily="18" charset="-127"/>
                  <a:cs typeface="Segoe UI Semilight" panose="020B0402040204020203" pitchFamily="34" charset="0"/>
                  <a:sym typeface="Arial"/>
                </a:rPr>
                <a:t>Windows Subsystem for Linux</a:t>
              </a: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2540114" y="5788137"/>
            <a:ext cx="3153790" cy="818580"/>
            <a:chOff x="2744632" y="5701222"/>
            <a:chExt cx="3217942" cy="1054759"/>
          </a:xfrm>
        </p:grpSpPr>
        <p:sp>
          <p:nvSpPr>
            <p:cNvPr id="14" name="Rectangle 13"/>
            <p:cNvSpPr/>
            <p:nvPr/>
          </p:nvSpPr>
          <p:spPr bwMode="auto">
            <a:xfrm>
              <a:off x="2802074" y="5701222"/>
              <a:ext cx="3160500" cy="1054759"/>
            </a:xfrm>
            <a:prstGeom prst="rect">
              <a:avLst/>
            </a:prstGeom>
            <a:solidFill>
              <a:srgbClr val="000000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45706" rIns="0" bIns="4570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867" fontAlgn="base">
                <a:spcBef>
                  <a:spcPct val="0"/>
                </a:spcBef>
                <a:spcAft>
                  <a:spcPct val="0"/>
                </a:spcAft>
              </a:pPr>
              <a:endParaRPr lang="en-US" sz="1961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서울남산체 L" panose="02020603020101020101" pitchFamily="18" charset="-127"/>
                <a:cs typeface="Segoe UI Semilight" panose="020B0402040204020203" pitchFamily="34" charset="0"/>
                <a:sym typeface="Arial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2744632" y="5701222"/>
              <a:ext cx="2001653" cy="652887"/>
            </a:xfrm>
            <a:prstGeom prst="rect">
              <a:avLst/>
            </a:prstGeom>
            <a:noFill/>
          </p:spPr>
          <p:txBody>
            <a:bodyPr wrap="none" lIns="179235" tIns="143388" rIns="179235" bIns="143388" rtlCol="0">
              <a:spAutoFit/>
            </a:bodyPr>
            <a:lstStyle/>
            <a:p>
              <a:pPr defTabSz="1218996">
                <a:lnSpc>
                  <a:spcPct val="90000"/>
                </a:lnSpc>
                <a:spcAft>
                  <a:spcPts val="588"/>
                </a:spcAft>
              </a:pPr>
              <a:r>
                <a:rPr lang="en-US" sz="1567" kern="0" dirty="0">
                  <a:solidFill>
                    <a:srgbClr val="FFFFFF"/>
                  </a:solidFill>
                  <a:latin typeface="Segoe UI Semilight" panose="020B0402040204020203" pitchFamily="34" charset="0"/>
                  <a:ea typeface="서울남산체 L" panose="02020603020101020101" pitchFamily="18" charset="-127"/>
                  <a:cs typeface="Segoe UI Semilight" panose="020B0402040204020203" pitchFamily="34" charset="0"/>
                  <a:sym typeface="Arial"/>
                </a:rPr>
                <a:t>C:\Users\markhill&gt;</a:t>
              </a:r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2540116" y="6095735"/>
            <a:ext cx="1944462" cy="506694"/>
          </a:xfrm>
          <a:prstGeom prst="rect">
            <a:avLst/>
          </a:prstGeom>
          <a:noFill/>
        </p:spPr>
        <p:txBody>
          <a:bodyPr wrap="none" lIns="179235" tIns="143388" rIns="179235" bIns="143388" rtlCol="0">
            <a:spAutoFit/>
          </a:bodyPr>
          <a:lstStyle/>
          <a:p>
            <a:pPr defTabSz="1218996">
              <a:lnSpc>
                <a:spcPct val="90000"/>
              </a:lnSpc>
              <a:spcAft>
                <a:spcPts val="588"/>
              </a:spcAft>
            </a:pPr>
            <a:r>
              <a:rPr lang="en-US" sz="1567" kern="0" dirty="0" err="1">
                <a:solidFill>
                  <a:srgbClr val="009900"/>
                </a:solidFill>
                <a:latin typeface="Segoe UI Semilight" panose="020B0402040204020203" pitchFamily="34" charset="0"/>
                <a:ea typeface="서울남산체 L" panose="02020603020101020101" pitchFamily="18" charset="-127"/>
                <a:cs typeface="Segoe UI Semilight" panose="020B0402040204020203" pitchFamily="34" charset="0"/>
                <a:sym typeface="Arial"/>
              </a:rPr>
              <a:t>root@localhost</a:t>
            </a:r>
            <a:r>
              <a:rPr lang="en-US" sz="1567" kern="0" dirty="0">
                <a:solidFill>
                  <a:srgbClr val="FFFFFF"/>
                </a:solidFill>
                <a:latin typeface="Segoe UI Semilight" panose="020B0402040204020203" pitchFamily="34" charset="0"/>
                <a:ea typeface="서울남산체 L" panose="02020603020101020101" pitchFamily="18" charset="-127"/>
                <a:cs typeface="Segoe UI Semilight" panose="020B0402040204020203" pitchFamily="34" charset="0"/>
                <a:sym typeface="Arial"/>
              </a:rPr>
              <a:t>: #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4848051" y="5791854"/>
            <a:ext cx="764273" cy="506694"/>
          </a:xfrm>
          <a:prstGeom prst="rect">
            <a:avLst/>
          </a:prstGeom>
          <a:noFill/>
        </p:spPr>
        <p:txBody>
          <a:bodyPr wrap="none" lIns="179235" tIns="143388" rIns="179235" bIns="143388" rtlCol="0">
            <a:spAutoFit/>
          </a:bodyPr>
          <a:lstStyle/>
          <a:p>
            <a:pPr defTabSz="1218996">
              <a:lnSpc>
                <a:spcPct val="90000"/>
              </a:lnSpc>
              <a:spcAft>
                <a:spcPts val="588"/>
              </a:spcAft>
            </a:pPr>
            <a:r>
              <a:rPr lang="en-US" sz="1567" kern="0" dirty="0">
                <a:solidFill>
                  <a:srgbClr val="FFFFFF"/>
                </a:solidFill>
                <a:latin typeface="Segoe UI Semilight" panose="020B0402040204020203" pitchFamily="34" charset="0"/>
                <a:ea typeface="서울남산체 L" panose="02020603020101020101" pitchFamily="18" charset="-127"/>
                <a:cs typeface="Segoe UI Semilight" panose="020B0402040204020203" pitchFamily="34" charset="0"/>
                <a:sym typeface="Arial"/>
              </a:rPr>
              <a:t>bash</a:t>
            </a:r>
          </a:p>
        </p:txBody>
      </p:sp>
      <p:grpSp>
        <p:nvGrpSpPr>
          <p:cNvPr id="27" name="Group 26"/>
          <p:cNvGrpSpPr/>
          <p:nvPr/>
        </p:nvGrpSpPr>
        <p:grpSpPr>
          <a:xfrm>
            <a:off x="6068574" y="3902546"/>
            <a:ext cx="5284492" cy="1003115"/>
            <a:chOff x="6353594" y="4038233"/>
            <a:chExt cx="5391221" cy="1023375"/>
          </a:xfrm>
        </p:grpSpPr>
        <p:grpSp>
          <p:nvGrpSpPr>
            <p:cNvPr id="13" name="Group 12"/>
            <p:cNvGrpSpPr/>
            <p:nvPr/>
          </p:nvGrpSpPr>
          <p:grpSpPr>
            <a:xfrm>
              <a:off x="6353594" y="4038233"/>
              <a:ext cx="1690125" cy="1023375"/>
              <a:chOff x="3470312" y="5775084"/>
              <a:chExt cx="1541782" cy="1222395"/>
            </a:xfrm>
          </p:grpSpPr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703913" y="6159378"/>
                <a:ext cx="1119221" cy="838101"/>
              </a:xfrm>
              <a:prstGeom prst="rect">
                <a:avLst/>
              </a:prstGeom>
            </p:spPr>
          </p:pic>
          <p:sp>
            <p:nvSpPr>
              <p:cNvPr id="22" name="TextBox 21"/>
              <p:cNvSpPr txBox="1"/>
              <p:nvPr/>
            </p:nvSpPr>
            <p:spPr>
              <a:xfrm>
                <a:off x="3470312" y="5775084"/>
                <a:ext cx="1541782" cy="3728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1218996"/>
                <a:r>
                  <a:rPr lang="en-US" sz="1400" b="1" kern="0" dirty="0">
                    <a:solidFill>
                      <a:srgbClr val="000000"/>
                    </a:solidFill>
                    <a:latin typeface="Segoe UI Semilight" panose="020B0402040204020203" pitchFamily="34" charset="0"/>
                    <a:ea typeface="서울남산체 L" panose="02020603020101020101" pitchFamily="18" charset="-127"/>
                    <a:cs typeface="Segoe UI Semilight" panose="020B0402040204020203" pitchFamily="34" charset="0"/>
                    <a:sym typeface="Arial"/>
                  </a:rPr>
                  <a:t>Azure Marketplace</a:t>
                </a:r>
              </a:p>
            </p:txBody>
          </p:sp>
        </p:grpSp>
        <p:sp>
          <p:nvSpPr>
            <p:cNvPr id="24" name="TextBox 23"/>
            <p:cNvSpPr txBox="1"/>
            <p:nvPr/>
          </p:nvSpPr>
          <p:spPr>
            <a:xfrm>
              <a:off x="8219370" y="4284861"/>
              <a:ext cx="3525445" cy="5846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8996"/>
              <a:r>
                <a:rPr lang="en-US" sz="1567" kern="0" dirty="0">
                  <a:solidFill>
                    <a:srgbClr val="000000"/>
                  </a:solidFill>
                  <a:latin typeface="Segoe UI Semilight" panose="020B0402040204020203" pitchFamily="34" charset="0"/>
                  <a:ea typeface="서울남산체 L" panose="02020603020101020101" pitchFamily="18" charset="-127"/>
                  <a:cs typeface="Segoe UI Semilight" panose="020B0402040204020203" pitchFamily="34" charset="0"/>
                  <a:sym typeface="Arial"/>
                </a:rPr>
                <a:t>Azure</a:t>
              </a:r>
              <a:r>
                <a:rPr lang="ko-KR" altLang="en-US" sz="1567" kern="0" dirty="0">
                  <a:solidFill>
                    <a:srgbClr val="000000"/>
                  </a:solidFill>
                  <a:latin typeface="Segoe UI Semilight" panose="020B0402040204020203" pitchFamily="34" charset="0"/>
                  <a:ea typeface="서울남산체 L" panose="02020603020101020101" pitchFamily="18" charset="-127"/>
                  <a:cs typeface="Segoe UI Semilight" panose="020B0402040204020203" pitchFamily="34" charset="0"/>
                  <a:sym typeface="Arial"/>
                </a:rPr>
                <a:t>의 이미지 중 </a:t>
              </a:r>
              <a:r>
                <a:rPr lang="en-US" altLang="ko-KR" sz="1567" kern="0" dirty="0">
                  <a:solidFill>
                    <a:srgbClr val="000000"/>
                  </a:solidFill>
                  <a:latin typeface="Segoe UI Semilight" panose="020B0402040204020203" pitchFamily="34" charset="0"/>
                  <a:ea typeface="서울남산체 L" panose="02020603020101020101" pitchFamily="18" charset="-127"/>
                  <a:cs typeface="Segoe UI Semilight" panose="020B0402040204020203" pitchFamily="34" charset="0"/>
                  <a:sym typeface="Arial"/>
                </a:rPr>
                <a:t>60%</a:t>
              </a:r>
              <a:r>
                <a:rPr lang="en-US" sz="1567" kern="0" dirty="0">
                  <a:solidFill>
                    <a:srgbClr val="000000"/>
                  </a:solidFill>
                  <a:latin typeface="Segoe UI Semilight" panose="020B0402040204020203" pitchFamily="34" charset="0"/>
                  <a:ea typeface="서울남산체 L" panose="02020603020101020101" pitchFamily="18" charset="-127"/>
                  <a:cs typeface="Segoe UI Semilight" panose="020B0402040204020203" pitchFamily="34" charset="0"/>
                  <a:sym typeface="Arial"/>
                </a:rPr>
                <a:t> </a:t>
              </a:r>
            </a:p>
            <a:p>
              <a:pPr defTabSz="1218996"/>
              <a:r>
                <a:rPr lang="ko-KR" altLang="en-US" sz="1567" kern="0" dirty="0" err="1">
                  <a:solidFill>
                    <a:srgbClr val="000000"/>
                  </a:solidFill>
                  <a:latin typeface="Segoe UI Semilight" panose="020B0402040204020203" pitchFamily="34" charset="0"/>
                  <a:ea typeface="서울남산체 L" panose="02020603020101020101" pitchFamily="18" charset="-127"/>
                  <a:cs typeface="Segoe UI Semilight" panose="020B0402040204020203" pitchFamily="34" charset="0"/>
                  <a:sym typeface="Arial"/>
                </a:rPr>
                <a:t>마켓플레이스는</a:t>
              </a:r>
              <a:r>
                <a:rPr lang="ko-KR" altLang="en-US" sz="1567" kern="0" dirty="0">
                  <a:solidFill>
                    <a:srgbClr val="000000"/>
                  </a:solidFill>
                  <a:latin typeface="Segoe UI Semilight" panose="020B0402040204020203" pitchFamily="34" charset="0"/>
                  <a:ea typeface="서울남산체 L" panose="02020603020101020101" pitchFamily="18" charset="-127"/>
                  <a:cs typeface="Segoe UI Semilight" panose="020B0402040204020203" pitchFamily="34" charset="0"/>
                  <a:sym typeface="Arial"/>
                </a:rPr>
                <a:t> </a:t>
              </a:r>
              <a:r>
                <a:rPr lang="en-US" altLang="ko-KR" sz="1567" kern="0" dirty="0">
                  <a:solidFill>
                    <a:srgbClr val="000000"/>
                  </a:solidFill>
                  <a:latin typeface="Segoe UI Semilight" panose="020B0402040204020203" pitchFamily="34" charset="0"/>
                  <a:ea typeface="서울남산체 L" panose="02020603020101020101" pitchFamily="18" charset="-127"/>
                  <a:cs typeface="Segoe UI Semilight" panose="020B0402040204020203" pitchFamily="34" charset="0"/>
                  <a:sym typeface="Arial"/>
                </a:rPr>
                <a:t>Linux/OSS</a:t>
              </a:r>
              <a:r>
                <a:rPr lang="ko-KR" altLang="en-US" sz="1567" kern="0" dirty="0">
                  <a:solidFill>
                    <a:srgbClr val="000000"/>
                  </a:solidFill>
                  <a:latin typeface="Segoe UI Semilight" panose="020B0402040204020203" pitchFamily="34" charset="0"/>
                  <a:ea typeface="서울남산체 L" panose="02020603020101020101" pitchFamily="18" charset="-127"/>
                  <a:cs typeface="Segoe UI Semilight" panose="020B0402040204020203" pitchFamily="34" charset="0"/>
                  <a:sym typeface="Arial"/>
                </a:rPr>
                <a:t>에 기반함</a:t>
              </a:r>
              <a:endParaRPr lang="en-US" sz="1567" kern="0" dirty="0">
                <a:solidFill>
                  <a:srgbClr val="000000"/>
                </a:solidFill>
                <a:latin typeface="Segoe UI Semilight" panose="020B0402040204020203" pitchFamily="34" charset="0"/>
                <a:ea typeface="서울남산체 L" panose="02020603020101020101" pitchFamily="18" charset="-127"/>
                <a:cs typeface="Segoe UI Semilight" panose="020B0402040204020203" pitchFamily="34" charset="0"/>
                <a:sym typeface="Arial"/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6226582" y="831643"/>
            <a:ext cx="5292094" cy="1229996"/>
            <a:chOff x="6575717" y="887005"/>
            <a:chExt cx="5398976" cy="1254838"/>
          </a:xfrm>
        </p:grpSpPr>
        <p:sp>
          <p:nvSpPr>
            <p:cNvPr id="2" name="Rectangle 1"/>
            <p:cNvSpPr/>
            <p:nvPr/>
          </p:nvSpPr>
          <p:spPr>
            <a:xfrm>
              <a:off x="8280293" y="1011197"/>
              <a:ext cx="3694400" cy="10768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2" defTabSz="1218996"/>
              <a:r>
                <a:rPr lang="en-US" sz="1567" kern="0" dirty="0">
                  <a:solidFill>
                    <a:srgbClr val="000000"/>
                  </a:solidFill>
                  <a:latin typeface="Segoe UI Semilight" panose="020B0402040204020203" pitchFamily="34" charset="0"/>
                  <a:ea typeface="서울남산체 L" panose="02020603020101020101" pitchFamily="18" charset="-127"/>
                  <a:cs typeface="Segoe UI Semilight" panose="020B0402040204020203" pitchFamily="34" charset="0"/>
                  <a:sym typeface="Arial"/>
                </a:rPr>
                <a:t>Linux Foundation</a:t>
              </a:r>
              <a:r>
                <a:rPr lang="ko-KR" altLang="en-US" sz="1567" kern="0" dirty="0">
                  <a:solidFill>
                    <a:srgbClr val="000000"/>
                  </a:solidFill>
                  <a:latin typeface="Segoe UI Semilight" panose="020B0402040204020203" pitchFamily="34" charset="0"/>
                  <a:ea typeface="서울남산체 L" panose="02020603020101020101" pitchFamily="18" charset="-127"/>
                  <a:cs typeface="Segoe UI Semilight" panose="020B0402040204020203" pitchFamily="34" charset="0"/>
                  <a:sym typeface="Arial"/>
                </a:rPr>
                <a:t>과 파트너십</a:t>
              </a:r>
              <a:r>
                <a:rPr lang="en-US" sz="1567" kern="0" dirty="0">
                  <a:solidFill>
                    <a:srgbClr val="000000"/>
                  </a:solidFill>
                  <a:latin typeface="Segoe UI Semilight" panose="020B0402040204020203" pitchFamily="34" charset="0"/>
                  <a:ea typeface="서울남산체 L" panose="02020603020101020101" pitchFamily="18" charset="-127"/>
                  <a:cs typeface="Segoe UI Semilight" panose="020B0402040204020203" pitchFamily="34" charset="0"/>
                  <a:sym typeface="Arial"/>
                </a:rPr>
                <a:t>, Azure </a:t>
              </a:r>
              <a:r>
                <a:rPr lang="ko-KR" altLang="en-US" sz="1567" kern="0" dirty="0">
                  <a:solidFill>
                    <a:srgbClr val="000000"/>
                  </a:solidFill>
                  <a:latin typeface="Segoe UI Semilight" panose="020B0402040204020203" pitchFamily="34" charset="0"/>
                  <a:ea typeface="서울남산체 L" panose="02020603020101020101" pitchFamily="18" charset="-127"/>
                  <a:cs typeface="Segoe UI Semilight" panose="020B0402040204020203" pitchFamily="34" charset="0"/>
                  <a:sym typeface="Arial"/>
                </a:rPr>
                <a:t>자격증에 </a:t>
              </a:r>
              <a:r>
                <a:rPr lang="en-US" sz="1567" kern="0" dirty="0">
                  <a:solidFill>
                    <a:srgbClr val="000000"/>
                  </a:solidFill>
                  <a:latin typeface="Segoe UI Semilight" panose="020B0402040204020203" pitchFamily="34" charset="0"/>
                  <a:ea typeface="서울남산체 L" panose="02020603020101020101" pitchFamily="18" charset="-127"/>
                  <a:cs typeface="Segoe UI Semilight" panose="020B0402040204020203" pitchFamily="34" charset="0"/>
                  <a:sym typeface="Arial"/>
                </a:rPr>
                <a:t>Microsoft Certified Solutions Associate (MCSA) Linux </a:t>
              </a:r>
              <a:r>
                <a:rPr lang="ko-KR" altLang="en-US" sz="1567" kern="0" dirty="0" err="1">
                  <a:solidFill>
                    <a:srgbClr val="000000"/>
                  </a:solidFill>
                  <a:latin typeface="Segoe UI Semilight" panose="020B0402040204020203" pitchFamily="34" charset="0"/>
                  <a:ea typeface="서울남산체 L" panose="02020603020101020101" pitchFamily="18" charset="-127"/>
                  <a:cs typeface="Segoe UI Semilight" panose="020B0402040204020203" pitchFamily="34" charset="0"/>
                  <a:sym typeface="Arial"/>
                </a:rPr>
                <a:t>릴리즈</a:t>
              </a:r>
              <a:r>
                <a:rPr lang="en-US" sz="1567" kern="0" dirty="0">
                  <a:solidFill>
                    <a:srgbClr val="000000"/>
                  </a:solidFill>
                  <a:latin typeface="Segoe UI Semilight" panose="020B0402040204020203" pitchFamily="34" charset="0"/>
                  <a:ea typeface="서울남산체 L" panose="02020603020101020101" pitchFamily="18" charset="-127"/>
                  <a:cs typeface="Segoe UI Semilight" panose="020B0402040204020203" pitchFamily="34" charset="0"/>
                  <a:sym typeface="Arial"/>
                </a:rPr>
                <a:t> (2015</a:t>
              </a:r>
              <a:r>
                <a:rPr lang="ko-KR" altLang="en-US" sz="1567" kern="0" dirty="0">
                  <a:solidFill>
                    <a:srgbClr val="000000"/>
                  </a:solidFill>
                  <a:latin typeface="Segoe UI Semilight" panose="020B0402040204020203" pitchFamily="34" charset="0"/>
                  <a:ea typeface="서울남산체 L" panose="02020603020101020101" pitchFamily="18" charset="-127"/>
                  <a:cs typeface="Segoe UI Semilight" panose="020B0402040204020203" pitchFamily="34" charset="0"/>
                  <a:sym typeface="Arial"/>
                </a:rPr>
                <a:t>년 </a:t>
              </a:r>
              <a:r>
                <a:rPr lang="en-US" altLang="ko-KR" sz="1567" kern="0" dirty="0">
                  <a:solidFill>
                    <a:srgbClr val="000000"/>
                  </a:solidFill>
                  <a:latin typeface="Segoe UI Semilight" panose="020B0402040204020203" pitchFamily="34" charset="0"/>
                  <a:ea typeface="서울남산체 L" panose="02020603020101020101" pitchFamily="18" charset="-127"/>
                  <a:cs typeface="Segoe UI Semilight" panose="020B0402040204020203" pitchFamily="34" charset="0"/>
                  <a:sym typeface="Arial"/>
                </a:rPr>
                <a:t>12</a:t>
              </a:r>
              <a:r>
                <a:rPr lang="ko-KR" altLang="en-US" sz="1567" kern="0" dirty="0">
                  <a:solidFill>
                    <a:srgbClr val="000000"/>
                  </a:solidFill>
                  <a:latin typeface="Segoe UI Semilight" panose="020B0402040204020203" pitchFamily="34" charset="0"/>
                  <a:ea typeface="서울남산체 L" panose="02020603020101020101" pitchFamily="18" charset="-127"/>
                  <a:cs typeface="Segoe UI Semilight" panose="020B0402040204020203" pitchFamily="34" charset="0"/>
                  <a:sym typeface="Arial"/>
                </a:rPr>
                <a:t>월</a:t>
              </a:r>
              <a:r>
                <a:rPr lang="en-US" sz="1567" kern="0" dirty="0">
                  <a:solidFill>
                    <a:srgbClr val="000000"/>
                  </a:solidFill>
                  <a:latin typeface="Segoe UI Semilight" panose="020B0402040204020203" pitchFamily="34" charset="0"/>
                  <a:ea typeface="서울남산체 L" panose="02020603020101020101" pitchFamily="18" charset="-127"/>
                  <a:cs typeface="Segoe UI Semilight" panose="020B0402040204020203" pitchFamily="34" charset="0"/>
                  <a:sym typeface="Arial"/>
                </a:rPr>
                <a:t>) </a:t>
              </a:r>
            </a:p>
          </p:txBody>
        </p:sp>
        <p:pic>
          <p:nvPicPr>
            <p:cNvPr id="29" name="Picture 2" descr="MCSA: Linux on Azure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70595" y="1372246"/>
              <a:ext cx="994478" cy="769597"/>
            </a:xfrm>
            <a:prstGeom prst="rect">
              <a:avLst/>
            </a:prstGeom>
            <a:noFill/>
            <a:ln>
              <a:solidFill>
                <a:srgbClr val="0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9"/>
            <a:srcRect l="5301" t="1809" r="4702" b="59984"/>
            <a:stretch/>
          </p:blipFill>
          <p:spPr>
            <a:xfrm>
              <a:off x="6575717" y="887005"/>
              <a:ext cx="1174182" cy="434921"/>
            </a:xfrm>
            <a:prstGeom prst="rect">
              <a:avLst/>
            </a:prstGeom>
          </p:spPr>
        </p:pic>
      </p:grpSp>
      <p:grpSp>
        <p:nvGrpSpPr>
          <p:cNvPr id="32" name="Group 31"/>
          <p:cNvGrpSpPr/>
          <p:nvPr/>
        </p:nvGrpSpPr>
        <p:grpSpPr>
          <a:xfrm>
            <a:off x="5925417" y="6013531"/>
            <a:ext cx="5519920" cy="769339"/>
            <a:chOff x="6321103" y="6118375"/>
            <a:chExt cx="5631404" cy="784878"/>
          </a:xfrm>
        </p:grpSpPr>
        <p:grpSp>
          <p:nvGrpSpPr>
            <p:cNvPr id="30" name="Group 29"/>
            <p:cNvGrpSpPr/>
            <p:nvPr/>
          </p:nvGrpSpPr>
          <p:grpSpPr>
            <a:xfrm>
              <a:off x="6321103" y="6118375"/>
              <a:ext cx="5631404" cy="584603"/>
              <a:chOff x="6321103" y="6118375"/>
              <a:chExt cx="5631404" cy="584603"/>
            </a:xfrm>
          </p:grpSpPr>
          <p:sp>
            <p:nvSpPr>
              <p:cNvPr id="9" name="Rectangle 8"/>
              <p:cNvSpPr/>
              <p:nvPr/>
            </p:nvSpPr>
            <p:spPr>
              <a:xfrm>
                <a:off x="6321103" y="6225895"/>
                <a:ext cx="1848845" cy="4617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1218996"/>
                <a:r>
                  <a:rPr lang="en-US" sz="2353" b="1" kern="0" dirty="0">
                    <a:solidFill>
                      <a:srgbClr val="000000"/>
                    </a:solidFill>
                    <a:latin typeface="Segoe UI Semilight" panose="020B0402040204020203" pitchFamily="34" charset="0"/>
                    <a:ea typeface="서울남산체 L" panose="02020603020101020101" pitchFamily="18" charset="-127"/>
                    <a:cs typeface="Segoe UI Semilight" panose="020B0402040204020203" pitchFamily="34" charset="0"/>
                    <a:sym typeface="Arial"/>
                  </a:rPr>
                  <a:t>500 Million+</a:t>
                </a:r>
              </a:p>
            </p:txBody>
          </p:sp>
          <p:sp>
            <p:nvSpPr>
              <p:cNvPr id="35" name="TextBox 34"/>
              <p:cNvSpPr txBox="1"/>
              <p:nvPr/>
            </p:nvSpPr>
            <p:spPr>
              <a:xfrm>
                <a:off x="8332927" y="6118375"/>
                <a:ext cx="3619580" cy="5846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1218996"/>
                <a:r>
                  <a:rPr lang="en-US" sz="1567" kern="0" dirty="0">
                    <a:solidFill>
                      <a:srgbClr val="000000"/>
                    </a:solidFill>
                    <a:latin typeface="Segoe UI Semilight" panose="020B0402040204020203" pitchFamily="34" charset="0"/>
                    <a:ea typeface="서울남산체 L" panose="02020603020101020101" pitchFamily="18" charset="-127"/>
                    <a:cs typeface="Segoe UI Semilight" panose="020B0402040204020203" pitchFamily="34" charset="0"/>
                    <a:sym typeface="Arial"/>
                  </a:rPr>
                  <a:t>MS </a:t>
                </a:r>
                <a:r>
                  <a:rPr lang="ko-KR" altLang="en-US" sz="1567" kern="0" dirty="0">
                    <a:solidFill>
                      <a:srgbClr val="000000"/>
                    </a:solidFill>
                    <a:latin typeface="Segoe UI Semilight" panose="020B0402040204020203" pitchFamily="34" charset="0"/>
                    <a:ea typeface="서울남산체 L" panose="02020603020101020101" pitchFamily="18" charset="-127"/>
                    <a:cs typeface="Segoe UI Semilight" panose="020B0402040204020203" pitchFamily="34" charset="0"/>
                    <a:sym typeface="Arial"/>
                  </a:rPr>
                  <a:t>개발자가 </a:t>
                </a:r>
                <a:r>
                  <a:rPr lang="en-US" altLang="ko-KR" sz="1567" kern="0" dirty="0">
                    <a:solidFill>
                      <a:srgbClr val="000000"/>
                    </a:solidFill>
                    <a:latin typeface="Segoe UI Semilight" panose="020B0402040204020203" pitchFamily="34" charset="0"/>
                    <a:ea typeface="서울남산체 L" panose="02020603020101020101" pitchFamily="18" charset="-127"/>
                    <a:cs typeface="Segoe UI Semilight" panose="020B0402040204020203" pitchFamily="34" charset="0"/>
                    <a:sym typeface="Arial"/>
                  </a:rPr>
                  <a:t>GitHub</a:t>
                </a:r>
                <a:r>
                  <a:rPr lang="ko-KR" altLang="en-US" sz="1567" kern="0" dirty="0">
                    <a:solidFill>
                      <a:srgbClr val="000000"/>
                    </a:solidFill>
                    <a:latin typeface="Segoe UI Semilight" panose="020B0402040204020203" pitchFamily="34" charset="0"/>
                    <a:ea typeface="서울남산체 L" panose="02020603020101020101" pitchFamily="18" charset="-127"/>
                    <a:cs typeface="Segoe UI Semilight" panose="020B0402040204020203" pitchFamily="34" charset="0"/>
                    <a:sym typeface="Arial"/>
                  </a:rPr>
                  <a:t>에 제출한 오픈 소스 코드의 라인</a:t>
                </a:r>
                <a:endParaRPr lang="en-US" sz="1567" kern="0" dirty="0">
                  <a:solidFill>
                    <a:srgbClr val="000000"/>
                  </a:solidFill>
                  <a:latin typeface="Segoe UI Semilight" panose="020B0402040204020203" pitchFamily="34" charset="0"/>
                  <a:ea typeface="서울남산체 L" panose="02020603020101020101" pitchFamily="18" charset="-127"/>
                  <a:cs typeface="Segoe UI Semilight" panose="020B0402040204020203" pitchFamily="34" charset="0"/>
                  <a:sym typeface="Arial"/>
                </a:endParaRPr>
              </a:p>
            </p:txBody>
          </p:sp>
        </p:grpSp>
        <p:sp>
          <p:nvSpPr>
            <p:cNvPr id="36" name="Rectangle 35"/>
            <p:cNvSpPr/>
            <p:nvPr/>
          </p:nvSpPr>
          <p:spPr>
            <a:xfrm>
              <a:off x="8485014" y="6564779"/>
              <a:ext cx="2631711" cy="33847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1218996"/>
              <a:r>
                <a:rPr lang="en-US" sz="1567" kern="0" spc="-100" dirty="0">
                  <a:solidFill>
                    <a:srgbClr val="0078D7"/>
                  </a:solidFill>
                  <a:latin typeface="Segoe UI Semilight" panose="020B0402040204020203" pitchFamily="34" charset="0"/>
                  <a:ea typeface="서울남산체 L" panose="02020603020101020101" pitchFamily="18" charset="-127"/>
                  <a:cs typeface="Segoe UI Semilight" panose="020B0402040204020203" pitchFamily="34" charset="0"/>
                  <a:sym typeface="Arial"/>
                  <a:hlinkClick r:id="rId10"/>
                </a:rPr>
                <a:t>Microsoft Open Source Hub</a:t>
              </a:r>
              <a:endParaRPr lang="en-US" sz="1567" kern="0" spc="-100" dirty="0">
                <a:solidFill>
                  <a:srgbClr val="0078D7"/>
                </a:solidFill>
                <a:latin typeface="Segoe UI Semilight" panose="020B0402040204020203" pitchFamily="34" charset="0"/>
                <a:ea typeface="서울남산체 L" panose="02020603020101020101" pitchFamily="18" charset="-127"/>
                <a:cs typeface="Segoe UI Semilight" panose="020B0402040204020203" pitchFamily="34" charset="0"/>
                <a:sym typeface="Arial"/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6139272" y="3059953"/>
            <a:ext cx="6289364" cy="832684"/>
            <a:chOff x="6476247" y="2700919"/>
            <a:chExt cx="6416389" cy="849501"/>
          </a:xfrm>
        </p:grpSpPr>
        <p:sp>
          <p:nvSpPr>
            <p:cNvPr id="47" name="TextBox 46"/>
            <p:cNvSpPr txBox="1"/>
            <p:nvPr/>
          </p:nvSpPr>
          <p:spPr>
            <a:xfrm>
              <a:off x="8269898" y="2715838"/>
              <a:ext cx="4622738" cy="830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599"/>
              </a:lvl1pPr>
            </a:lstStyle>
            <a:p>
              <a:pPr defTabSz="1218996"/>
              <a:r>
                <a:rPr lang="en-US" sz="1567" kern="0" dirty="0">
                  <a:solidFill>
                    <a:srgbClr val="000000"/>
                  </a:solidFill>
                  <a:latin typeface="Segoe UI Semilight" panose="020B0402040204020203" pitchFamily="34" charset="0"/>
                  <a:ea typeface="서울남산체 L" panose="02020603020101020101" pitchFamily="18" charset="-127"/>
                  <a:cs typeface="Segoe UI Semilight" panose="020B0402040204020203" pitchFamily="34" charset="0"/>
                  <a:sym typeface="Arial"/>
                </a:rPr>
                <a:t>Ross Gardler: Apache SW Foundation </a:t>
              </a:r>
              <a:r>
                <a:rPr lang="ko-KR" altLang="en-US" sz="1567" kern="0" dirty="0">
                  <a:solidFill>
                    <a:srgbClr val="000000"/>
                  </a:solidFill>
                  <a:latin typeface="Segoe UI Semilight" panose="020B0402040204020203" pitchFamily="34" charset="0"/>
                  <a:ea typeface="서울남산체 L" panose="02020603020101020101" pitchFamily="18" charset="-127"/>
                  <a:cs typeface="Segoe UI Semilight" panose="020B0402040204020203" pitchFamily="34" charset="0"/>
                  <a:sym typeface="Arial"/>
                </a:rPr>
                <a:t>회장</a:t>
              </a:r>
              <a:endParaRPr lang="en-US" sz="1567" kern="0" dirty="0">
                <a:solidFill>
                  <a:srgbClr val="000000"/>
                </a:solidFill>
                <a:latin typeface="Segoe UI Semilight" panose="020B0402040204020203" pitchFamily="34" charset="0"/>
                <a:ea typeface="서울남산체 L" panose="02020603020101020101" pitchFamily="18" charset="-127"/>
                <a:cs typeface="Segoe UI Semilight" panose="020B0402040204020203" pitchFamily="34" charset="0"/>
                <a:sym typeface="Arial"/>
              </a:endParaRPr>
            </a:p>
            <a:p>
              <a:pPr defTabSz="1218996"/>
              <a:r>
                <a:rPr lang="en-US" sz="1567" kern="0" dirty="0">
                  <a:solidFill>
                    <a:srgbClr val="000000"/>
                  </a:solidFill>
                  <a:latin typeface="Segoe UI Semilight" panose="020B0402040204020203" pitchFamily="34" charset="0"/>
                  <a:ea typeface="서울남산체 L" panose="02020603020101020101" pitchFamily="18" charset="-127"/>
                  <a:cs typeface="Segoe UI Semilight" panose="020B0402040204020203" pitchFamily="34" charset="0"/>
                  <a:sym typeface="Arial"/>
                </a:rPr>
                <a:t>Wim Coekaerts: Oracle’s Mr Linux </a:t>
              </a:r>
            </a:p>
            <a:p>
              <a:pPr defTabSz="1218996"/>
              <a:r>
                <a:rPr lang="en-US" sz="1567" kern="0" dirty="0">
                  <a:solidFill>
                    <a:srgbClr val="000000"/>
                  </a:solidFill>
                  <a:latin typeface="Segoe UI Semilight" panose="020B0402040204020203" pitchFamily="34" charset="0"/>
                  <a:ea typeface="서울남산체 L" panose="02020603020101020101" pitchFamily="18" charset="-127"/>
                  <a:cs typeface="Segoe UI Semilight" panose="020B0402040204020203" pitchFamily="34" charset="0"/>
                  <a:sym typeface="Arial"/>
                </a:rPr>
                <a:t>(2016</a:t>
              </a:r>
              <a:r>
                <a:rPr lang="ko-KR" altLang="en-US" sz="1567" kern="0" dirty="0">
                  <a:solidFill>
                    <a:srgbClr val="000000"/>
                  </a:solidFill>
                  <a:latin typeface="Segoe UI Semilight" panose="020B0402040204020203" pitchFamily="34" charset="0"/>
                  <a:ea typeface="서울남산체 L" panose="02020603020101020101" pitchFamily="18" charset="-127"/>
                  <a:cs typeface="Segoe UI Semilight" panose="020B0402040204020203" pitchFamily="34" charset="0"/>
                  <a:sym typeface="Arial"/>
                </a:rPr>
                <a:t>년 </a:t>
              </a:r>
              <a:r>
                <a:rPr lang="en-US" altLang="ko-KR" sz="1567" kern="0" dirty="0">
                  <a:solidFill>
                    <a:srgbClr val="000000"/>
                  </a:solidFill>
                  <a:latin typeface="Segoe UI Semilight" panose="020B0402040204020203" pitchFamily="34" charset="0"/>
                  <a:ea typeface="서울남산체 L" panose="02020603020101020101" pitchFamily="18" charset="-127"/>
                  <a:cs typeface="Segoe UI Semilight" panose="020B0402040204020203" pitchFamily="34" charset="0"/>
                  <a:sym typeface="Arial"/>
                </a:rPr>
                <a:t>3</a:t>
              </a:r>
              <a:r>
                <a:rPr lang="ko-KR" altLang="en-US" sz="1567" kern="0" dirty="0">
                  <a:solidFill>
                    <a:srgbClr val="000000"/>
                  </a:solidFill>
                  <a:latin typeface="Segoe UI Semilight" panose="020B0402040204020203" pitchFamily="34" charset="0"/>
                  <a:ea typeface="서울남산체 L" panose="02020603020101020101" pitchFamily="18" charset="-127"/>
                  <a:cs typeface="Segoe UI Semilight" panose="020B0402040204020203" pitchFamily="34" charset="0"/>
                  <a:sym typeface="Arial"/>
                </a:rPr>
                <a:t>월</a:t>
              </a:r>
              <a:r>
                <a:rPr lang="en-US" sz="1567" kern="0" dirty="0">
                  <a:solidFill>
                    <a:srgbClr val="000000"/>
                  </a:solidFill>
                  <a:latin typeface="Segoe UI Semilight" panose="020B0402040204020203" pitchFamily="34" charset="0"/>
                  <a:ea typeface="서울남산체 L" panose="02020603020101020101" pitchFamily="18" charset="-127"/>
                  <a:cs typeface="Segoe UI Semilight" panose="020B0402040204020203" pitchFamily="34" charset="0"/>
                  <a:sym typeface="Arial"/>
                </a:rPr>
                <a:t>)</a:t>
              </a: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6619760" y="2700919"/>
              <a:ext cx="1964022" cy="849501"/>
            </a:xfrm>
            <a:prstGeom prst="rect">
              <a:avLst/>
            </a:prstGeom>
            <a:noFill/>
          </p:spPr>
          <p:txBody>
            <a:bodyPr wrap="square" lIns="179235" tIns="143388" rIns="179235" bIns="143388" rtlCol="0">
              <a:spAutoFit/>
            </a:bodyPr>
            <a:lstStyle/>
            <a:p>
              <a:pPr defTabSz="1218996">
                <a:lnSpc>
                  <a:spcPct val="90000"/>
                </a:lnSpc>
                <a:spcAft>
                  <a:spcPts val="588"/>
                </a:spcAft>
              </a:pPr>
              <a:r>
                <a:rPr lang="en-US" sz="1961" kern="0" dirty="0">
                  <a:gradFill>
                    <a:gsLst>
                      <a:gs pos="2917">
                        <a:srgbClr val="000000"/>
                      </a:gs>
                      <a:gs pos="30000">
                        <a:srgbClr val="000000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ea typeface="서울남산체 L" panose="02020603020101020101" pitchFamily="18" charset="-127"/>
                  <a:cs typeface="Segoe UI Semilight" panose="020B0402040204020203" pitchFamily="34" charset="0"/>
                  <a:sym typeface="Arial"/>
                </a:rPr>
                <a:t>Microsoft Employees</a:t>
              </a:r>
            </a:p>
          </p:txBody>
        </p:sp>
        <p:pic>
          <p:nvPicPr>
            <p:cNvPr id="48" name="Picture 128" descr="buddy4"/>
            <p:cNvPicPr>
              <a:picLocks noChangeAspect="1" noChangeArrowheads="1"/>
            </p:cNvPicPr>
            <p:nvPr/>
          </p:nvPicPr>
          <p:blipFill>
            <a:blip r:embed="rId11" cstate="print">
              <a:lum bright="6000" contrast="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76247" y="2755901"/>
              <a:ext cx="287027" cy="3660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9" name="Picture 135" descr="buddy3"/>
            <p:cNvPicPr>
              <a:picLocks noChangeAspect="1" noChangeArrowheads="1"/>
            </p:cNvPicPr>
            <p:nvPr/>
          </p:nvPicPr>
          <p:blipFill>
            <a:blip r:embed="rId12" cstate="print">
              <a:lum bright="6000" contrast="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6505526" y="3106409"/>
              <a:ext cx="285364" cy="3635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8" name="Group 27"/>
          <p:cNvGrpSpPr/>
          <p:nvPr/>
        </p:nvGrpSpPr>
        <p:grpSpPr>
          <a:xfrm>
            <a:off x="6127998" y="4868623"/>
            <a:ext cx="5008831" cy="1298112"/>
            <a:chOff x="6414657" y="4829475"/>
            <a:chExt cx="5109993" cy="1324330"/>
          </a:xfrm>
        </p:grpSpPr>
        <p:sp>
          <p:nvSpPr>
            <p:cNvPr id="44" name="TextBox 43"/>
            <p:cNvSpPr txBox="1"/>
            <p:nvPr/>
          </p:nvSpPr>
          <p:spPr>
            <a:xfrm>
              <a:off x="6414657" y="5152443"/>
              <a:ext cx="1460863" cy="4691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1218996"/>
              <a:r>
                <a:rPr lang="en-US" sz="2400" b="1" kern="0" dirty="0">
                  <a:ln w="22225">
                    <a:solidFill>
                      <a:srgbClr val="0072C6"/>
                    </a:solidFill>
                    <a:prstDash val="solid"/>
                  </a:ln>
                  <a:solidFill>
                    <a:srgbClr val="0072C6">
                      <a:lumMod val="40000"/>
                      <a:lumOff val="60000"/>
                    </a:srgbClr>
                  </a:solidFill>
                  <a:latin typeface="Segoe UI Semilight" panose="020B0402040204020203" pitchFamily="34" charset="0"/>
                  <a:ea typeface="서울남산체 L" panose="02020603020101020101" pitchFamily="18" charset="-127"/>
                  <a:cs typeface="Segoe UI Semilight" panose="020B0402040204020203" pitchFamily="34" charset="0"/>
                  <a:sym typeface="Arial"/>
                </a:rPr>
                <a:t>1 out of 4</a:t>
              </a: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8243794" y="4829475"/>
              <a:ext cx="3280856" cy="1324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8996"/>
              <a:r>
                <a:rPr lang="en-US" sz="1567" kern="0" dirty="0">
                  <a:solidFill>
                    <a:srgbClr val="000000"/>
                  </a:solidFill>
                  <a:latin typeface="Segoe UI Semilight" panose="020B0402040204020203" pitchFamily="34" charset="0"/>
                  <a:ea typeface="서울남산체 L" panose="02020603020101020101" pitchFamily="18" charset="-127"/>
                  <a:cs typeface="Segoe UI Semilight" panose="020B0402040204020203" pitchFamily="34" charset="0"/>
                  <a:sym typeface="Arial"/>
                </a:rPr>
                <a:t>Azure</a:t>
              </a:r>
              <a:r>
                <a:rPr lang="ko-KR" altLang="en-US" sz="1567" kern="0" dirty="0">
                  <a:solidFill>
                    <a:srgbClr val="000000"/>
                  </a:solidFill>
                  <a:latin typeface="Segoe UI Semilight" panose="020B0402040204020203" pitchFamily="34" charset="0"/>
                  <a:ea typeface="서울남산체 L" panose="02020603020101020101" pitchFamily="18" charset="-127"/>
                  <a:cs typeface="Segoe UI Semilight" panose="020B0402040204020203" pitchFamily="34" charset="0"/>
                  <a:sym typeface="Arial"/>
                </a:rPr>
                <a:t>의 </a:t>
              </a:r>
              <a:r>
                <a:rPr lang="en-US" altLang="ko-KR" sz="1567" kern="0" dirty="0">
                  <a:solidFill>
                    <a:srgbClr val="000000"/>
                  </a:solidFill>
                  <a:latin typeface="Segoe UI Semilight" panose="020B0402040204020203" pitchFamily="34" charset="0"/>
                  <a:ea typeface="서울남산체 L" panose="02020603020101020101" pitchFamily="18" charset="-127"/>
                  <a:cs typeface="Segoe UI Semilight" panose="020B0402040204020203" pitchFamily="34" charset="0"/>
                  <a:sym typeface="Arial"/>
                </a:rPr>
                <a:t>VM </a:t>
              </a:r>
              <a:r>
                <a:rPr lang="ko-KR" altLang="en-US" sz="1567" kern="0" dirty="0">
                  <a:solidFill>
                    <a:srgbClr val="000000"/>
                  </a:solidFill>
                  <a:latin typeface="Segoe UI Semilight" panose="020B0402040204020203" pitchFamily="34" charset="0"/>
                  <a:ea typeface="서울남산체 L" panose="02020603020101020101" pitchFamily="18" charset="-127"/>
                  <a:cs typeface="Segoe UI Semilight" panose="020B0402040204020203" pitchFamily="34" charset="0"/>
                  <a:sym typeface="Arial"/>
                </a:rPr>
                <a:t>중 </a:t>
              </a:r>
              <a:r>
                <a:rPr lang="en-US" altLang="ko-KR" sz="1567" kern="0" dirty="0">
                  <a:solidFill>
                    <a:srgbClr val="000000"/>
                  </a:solidFill>
                  <a:latin typeface="Segoe UI Semilight" panose="020B0402040204020203" pitchFamily="34" charset="0"/>
                  <a:ea typeface="서울남산체 L" panose="02020603020101020101" pitchFamily="18" charset="-127"/>
                  <a:cs typeface="Segoe UI Semilight" panose="020B0402040204020203" pitchFamily="34" charset="0"/>
                  <a:sym typeface="Arial"/>
                </a:rPr>
                <a:t>¼</a:t>
              </a:r>
              <a:r>
                <a:rPr lang="ko-KR" altLang="en-US" sz="1567" kern="0" dirty="0">
                  <a:solidFill>
                    <a:srgbClr val="000000"/>
                  </a:solidFill>
                  <a:latin typeface="Segoe UI Semilight" panose="020B0402040204020203" pitchFamily="34" charset="0"/>
                  <a:ea typeface="서울남산체 L" panose="02020603020101020101" pitchFamily="18" charset="-127"/>
                  <a:cs typeface="Segoe UI Semilight" panose="020B0402040204020203" pitchFamily="34" charset="0"/>
                  <a:sym typeface="Arial"/>
                </a:rPr>
                <a:t>은 </a:t>
              </a:r>
              <a:r>
                <a:rPr lang="en-US" altLang="ko-KR" sz="1567" kern="0" dirty="0">
                  <a:solidFill>
                    <a:srgbClr val="000000"/>
                  </a:solidFill>
                  <a:latin typeface="Segoe UI Semilight" panose="020B0402040204020203" pitchFamily="34" charset="0"/>
                  <a:ea typeface="서울남산체 L" panose="02020603020101020101" pitchFamily="18" charset="-127"/>
                  <a:cs typeface="Segoe UI Semilight" panose="020B0402040204020203" pitchFamily="34" charset="0"/>
                  <a:sym typeface="Arial"/>
                </a:rPr>
                <a:t>Linux</a:t>
              </a:r>
              <a:r>
                <a:rPr lang="ko-KR" altLang="en-US" sz="1567" kern="0" dirty="0">
                  <a:solidFill>
                    <a:srgbClr val="000000"/>
                  </a:solidFill>
                  <a:latin typeface="Segoe UI Semilight" panose="020B0402040204020203" pitchFamily="34" charset="0"/>
                  <a:ea typeface="서울남산체 L" panose="02020603020101020101" pitchFamily="18" charset="-127"/>
                  <a:cs typeface="Segoe UI Semilight" panose="020B0402040204020203" pitchFamily="34" charset="0"/>
                  <a:sym typeface="Arial"/>
                </a:rPr>
                <a:t>를 실행 중이며 매일 더 증가하고 있음</a:t>
              </a:r>
              <a:endParaRPr lang="en-US" sz="1567" kern="0" dirty="0">
                <a:solidFill>
                  <a:srgbClr val="000000"/>
                </a:solidFill>
                <a:latin typeface="Segoe UI Semilight" panose="020B0402040204020203" pitchFamily="34" charset="0"/>
                <a:ea typeface="서울남산체 L" panose="02020603020101020101" pitchFamily="18" charset="-127"/>
                <a:cs typeface="Segoe UI Semilight" panose="020B0402040204020203" pitchFamily="34" charset="0"/>
                <a:sym typeface="Arial"/>
              </a:endParaRPr>
            </a:p>
            <a:p>
              <a:pPr marL="171174" indent="-171174" defTabSz="1218996">
                <a:buFont typeface="Arial" panose="020B0604020202020204" pitchFamily="34" charset="0"/>
                <a:buChar char="•"/>
              </a:pPr>
              <a:r>
                <a:rPr lang="ko-KR" altLang="en-US" sz="1567" kern="0" dirty="0">
                  <a:solidFill>
                    <a:srgbClr val="000000"/>
                  </a:solidFill>
                  <a:latin typeface="Segoe UI Semilight" panose="020B0402040204020203" pitchFamily="34" charset="0"/>
                  <a:ea typeface="서울남산체 L" panose="02020603020101020101" pitchFamily="18" charset="-127"/>
                  <a:cs typeface="Segoe UI Semilight" panose="020B0402040204020203" pitchFamily="34" charset="0"/>
                  <a:sym typeface="Arial"/>
                </a:rPr>
                <a:t>모든 </a:t>
              </a:r>
              <a:r>
                <a:rPr lang="en-US" altLang="ko-KR" sz="1567" kern="0" dirty="0">
                  <a:solidFill>
                    <a:srgbClr val="000000"/>
                  </a:solidFill>
                  <a:latin typeface="Segoe UI Semilight" panose="020B0402040204020203" pitchFamily="34" charset="0"/>
                  <a:ea typeface="서울남산체 L" panose="02020603020101020101" pitchFamily="18" charset="-127"/>
                  <a:cs typeface="Segoe UI Semilight" panose="020B0402040204020203" pitchFamily="34" charset="0"/>
                  <a:sym typeface="Arial"/>
                </a:rPr>
                <a:t>VM</a:t>
              </a:r>
              <a:r>
                <a:rPr lang="ko-KR" altLang="en-US" sz="1567" kern="0" dirty="0">
                  <a:solidFill>
                    <a:srgbClr val="000000"/>
                  </a:solidFill>
                  <a:latin typeface="Segoe UI Semilight" panose="020B0402040204020203" pitchFamily="34" charset="0"/>
                  <a:ea typeface="서울남산체 L" panose="02020603020101020101" pitchFamily="18" charset="-127"/>
                  <a:cs typeface="Segoe UI Semilight" panose="020B0402040204020203" pitchFamily="34" charset="0"/>
                  <a:sym typeface="Arial"/>
                </a:rPr>
                <a:t>의 </a:t>
              </a:r>
              <a:r>
                <a:rPr lang="en-US" altLang="ko-KR" sz="1567" kern="0" dirty="0">
                  <a:solidFill>
                    <a:srgbClr val="000000"/>
                  </a:solidFill>
                  <a:latin typeface="Segoe UI Semilight" panose="020B0402040204020203" pitchFamily="34" charset="0"/>
                  <a:ea typeface="서울남산체 L" panose="02020603020101020101" pitchFamily="18" charset="-127"/>
                  <a:cs typeface="Segoe UI Semilight" panose="020B0402040204020203" pitchFamily="34" charset="0"/>
                  <a:sym typeface="Arial"/>
                </a:rPr>
                <a:t>28.9%</a:t>
              </a:r>
              <a:r>
                <a:rPr lang="ko-KR" altLang="en-US" sz="1567" kern="0" dirty="0">
                  <a:solidFill>
                    <a:srgbClr val="000000"/>
                  </a:solidFill>
                  <a:latin typeface="Segoe UI Semilight" panose="020B0402040204020203" pitchFamily="34" charset="0"/>
                  <a:ea typeface="서울남산체 L" panose="02020603020101020101" pitchFamily="18" charset="-127"/>
                  <a:cs typeface="Segoe UI Semilight" panose="020B0402040204020203" pitchFamily="34" charset="0"/>
                  <a:sym typeface="Arial"/>
                </a:rPr>
                <a:t>는 </a:t>
              </a:r>
              <a:r>
                <a:rPr lang="en-US" altLang="ko-KR" sz="1567" kern="0" dirty="0">
                  <a:solidFill>
                    <a:srgbClr val="000000"/>
                  </a:solidFill>
                  <a:latin typeface="Segoe UI Semilight" panose="020B0402040204020203" pitchFamily="34" charset="0"/>
                  <a:ea typeface="서울남산체 L" panose="02020603020101020101" pitchFamily="18" charset="-127"/>
                  <a:cs typeface="Segoe UI Semilight" panose="020B0402040204020203" pitchFamily="34" charset="0"/>
                  <a:sym typeface="Arial"/>
                </a:rPr>
                <a:t>Linux</a:t>
              </a:r>
              <a:endParaRPr lang="en-US" sz="1567" kern="0" dirty="0">
                <a:solidFill>
                  <a:srgbClr val="000000"/>
                </a:solidFill>
                <a:latin typeface="Segoe UI Semilight" panose="020B0402040204020203" pitchFamily="34" charset="0"/>
                <a:ea typeface="서울남산체 L" panose="02020603020101020101" pitchFamily="18" charset="-127"/>
                <a:cs typeface="Segoe UI Semilight" panose="020B0402040204020203" pitchFamily="34" charset="0"/>
                <a:sym typeface="Arial"/>
              </a:endParaRPr>
            </a:p>
            <a:p>
              <a:pPr marL="171174" indent="-171174" defTabSz="1218996">
                <a:buFont typeface="Arial" panose="020B0604020202020204" pitchFamily="34" charset="0"/>
                <a:buChar char="•"/>
              </a:pPr>
              <a:r>
                <a:rPr lang="ko-KR" altLang="en-US" sz="1567" kern="0" dirty="0">
                  <a:solidFill>
                    <a:srgbClr val="000000"/>
                  </a:solidFill>
                  <a:latin typeface="Segoe UI Semilight" panose="020B0402040204020203" pitchFamily="34" charset="0"/>
                  <a:ea typeface="서울남산체 L" panose="02020603020101020101" pitchFamily="18" charset="-127"/>
                  <a:cs typeface="Segoe UI Semilight" panose="020B0402040204020203" pitchFamily="34" charset="0"/>
                  <a:sym typeface="Arial"/>
                </a:rPr>
                <a:t>새로 만들어지는 </a:t>
              </a:r>
              <a:r>
                <a:rPr lang="en-US" altLang="ko-KR" sz="1567" kern="0" dirty="0">
                  <a:solidFill>
                    <a:srgbClr val="000000"/>
                  </a:solidFill>
                  <a:latin typeface="Segoe UI Semilight" panose="020B0402040204020203" pitchFamily="34" charset="0"/>
                  <a:ea typeface="서울남산체 L" panose="02020603020101020101" pitchFamily="18" charset="-127"/>
                  <a:cs typeface="Segoe UI Semilight" panose="020B0402040204020203" pitchFamily="34" charset="0"/>
                  <a:sym typeface="Arial"/>
                </a:rPr>
                <a:t>VM</a:t>
              </a:r>
              <a:r>
                <a:rPr lang="ko-KR" altLang="en-US" sz="1567" kern="0" dirty="0">
                  <a:solidFill>
                    <a:srgbClr val="000000"/>
                  </a:solidFill>
                  <a:latin typeface="Segoe UI Semilight" panose="020B0402040204020203" pitchFamily="34" charset="0"/>
                  <a:ea typeface="서울남산체 L" panose="02020603020101020101" pitchFamily="18" charset="-127"/>
                  <a:cs typeface="Segoe UI Semilight" panose="020B0402040204020203" pitchFamily="34" charset="0"/>
                  <a:sym typeface="Arial"/>
                </a:rPr>
                <a:t>의 </a:t>
              </a:r>
              <a:r>
                <a:rPr lang="en-US" altLang="ko-KR" sz="1567" kern="0" dirty="0">
                  <a:solidFill>
                    <a:srgbClr val="000000"/>
                  </a:solidFill>
                  <a:latin typeface="Segoe UI Semilight" panose="020B0402040204020203" pitchFamily="34" charset="0"/>
                  <a:ea typeface="서울남산체 L" panose="02020603020101020101" pitchFamily="18" charset="-127"/>
                  <a:cs typeface="Segoe UI Semilight" panose="020B0402040204020203" pitchFamily="34" charset="0"/>
                  <a:sym typeface="Arial"/>
                </a:rPr>
                <a:t>50% </a:t>
              </a:r>
              <a:r>
                <a:rPr lang="ko-KR" altLang="en-US" sz="1567" kern="0" dirty="0">
                  <a:solidFill>
                    <a:srgbClr val="000000"/>
                  </a:solidFill>
                  <a:latin typeface="Segoe UI Semilight" panose="020B0402040204020203" pitchFamily="34" charset="0"/>
                  <a:ea typeface="서울남산체 L" panose="02020603020101020101" pitchFamily="18" charset="-127"/>
                  <a:cs typeface="Segoe UI Semilight" panose="020B0402040204020203" pitchFamily="34" charset="0"/>
                  <a:sym typeface="Arial"/>
                </a:rPr>
                <a:t>이상</a:t>
              </a:r>
              <a:endParaRPr lang="en-US" sz="1567" kern="0" dirty="0">
                <a:solidFill>
                  <a:srgbClr val="000000"/>
                </a:solidFill>
                <a:latin typeface="Segoe UI Semilight" panose="020B0402040204020203" pitchFamily="34" charset="0"/>
                <a:ea typeface="서울남산체 L" panose="02020603020101020101" pitchFamily="18" charset="-127"/>
                <a:cs typeface="Segoe UI Semilight" panose="020B0402040204020203" pitchFamily="34" charset="0"/>
                <a:sym typeface="Arial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409696" y="2771740"/>
            <a:ext cx="5300421" cy="573029"/>
            <a:chOff x="502717" y="2598313"/>
            <a:chExt cx="5407472" cy="584602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02717" y="2609445"/>
              <a:ext cx="1810229" cy="484316"/>
            </a:xfrm>
            <a:prstGeom prst="rect">
              <a:avLst/>
            </a:prstGeom>
          </p:spPr>
        </p:pic>
        <p:sp>
          <p:nvSpPr>
            <p:cNvPr id="53" name="TextBox 52"/>
            <p:cNvSpPr txBox="1"/>
            <p:nvPr/>
          </p:nvSpPr>
          <p:spPr>
            <a:xfrm>
              <a:off x="2574193" y="2598313"/>
              <a:ext cx="3335996" cy="5846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8996"/>
              <a:r>
                <a:rPr lang="en-US" sz="1567" kern="0" dirty="0">
                  <a:solidFill>
                    <a:srgbClr val="000000"/>
                  </a:solidFill>
                  <a:latin typeface="Segoe UI Semilight" panose="020B0402040204020203" pitchFamily="34" charset="0"/>
                  <a:ea typeface="서울남산체 L" panose="02020603020101020101" pitchFamily="18" charset="-127"/>
                  <a:cs typeface="Segoe UI Semilight" panose="020B0402040204020203" pitchFamily="34" charset="0"/>
                  <a:sym typeface="Arial"/>
                </a:rPr>
                <a:t>Revolution Analytics </a:t>
              </a:r>
              <a:r>
                <a:rPr lang="ko-KR" altLang="en-US" sz="1567" kern="0" dirty="0">
                  <a:solidFill>
                    <a:srgbClr val="000000"/>
                  </a:solidFill>
                  <a:latin typeface="Segoe UI Semilight" panose="020B0402040204020203" pitchFamily="34" charset="0"/>
                  <a:ea typeface="서울남산체 L" panose="02020603020101020101" pitchFamily="18" charset="-127"/>
                  <a:cs typeface="Segoe UI Semilight" panose="020B0402040204020203" pitchFamily="34" charset="0"/>
                  <a:sym typeface="Arial"/>
                </a:rPr>
                <a:t>합병</a:t>
              </a:r>
              <a:r>
                <a:rPr lang="en-US" sz="1567" kern="0" dirty="0">
                  <a:solidFill>
                    <a:srgbClr val="000000"/>
                  </a:solidFill>
                  <a:latin typeface="Segoe UI Semilight" panose="020B0402040204020203" pitchFamily="34" charset="0"/>
                  <a:ea typeface="서울남산체 L" panose="02020603020101020101" pitchFamily="18" charset="-127"/>
                  <a:cs typeface="Segoe UI Semilight" panose="020B0402040204020203" pitchFamily="34" charset="0"/>
                  <a:sym typeface="Arial"/>
                </a:rPr>
                <a:t> (R </a:t>
              </a:r>
              <a:r>
                <a:rPr lang="ko-KR" altLang="en-US" sz="1567" kern="0" dirty="0">
                  <a:solidFill>
                    <a:srgbClr val="000000"/>
                  </a:solidFill>
                  <a:latin typeface="Segoe UI Semilight" panose="020B0402040204020203" pitchFamily="34" charset="0"/>
                  <a:ea typeface="서울남산체 L" panose="02020603020101020101" pitchFamily="18" charset="-127"/>
                  <a:cs typeface="Segoe UI Semilight" panose="020B0402040204020203" pitchFamily="34" charset="0"/>
                  <a:sym typeface="Arial"/>
                </a:rPr>
                <a:t>언어</a:t>
              </a:r>
              <a:r>
                <a:rPr lang="en-US" sz="1567" kern="0" dirty="0">
                  <a:solidFill>
                    <a:srgbClr val="000000"/>
                  </a:solidFill>
                  <a:latin typeface="Segoe UI Semilight" panose="020B0402040204020203" pitchFamily="34" charset="0"/>
                  <a:ea typeface="서울남산체 L" panose="02020603020101020101" pitchFamily="18" charset="-127"/>
                  <a:cs typeface="Segoe UI Semilight" panose="020B0402040204020203" pitchFamily="34" charset="0"/>
                  <a:sym typeface="Arial"/>
                </a:rPr>
                <a:t>, </a:t>
              </a:r>
              <a:r>
                <a:rPr lang="ko-KR" altLang="en-US" sz="1567" kern="0" dirty="0">
                  <a:solidFill>
                    <a:srgbClr val="000000"/>
                  </a:solidFill>
                  <a:latin typeface="Segoe UI Semilight" panose="020B0402040204020203" pitchFamily="34" charset="0"/>
                  <a:ea typeface="서울남산체 L" panose="02020603020101020101" pitchFamily="18" charset="-127"/>
                  <a:cs typeface="Segoe UI Semilight" panose="020B0402040204020203" pitchFamily="34" charset="0"/>
                  <a:sym typeface="Arial"/>
                </a:rPr>
                <a:t>서버</a:t>
              </a:r>
              <a:r>
                <a:rPr lang="en-US" sz="1567" kern="0" dirty="0">
                  <a:solidFill>
                    <a:srgbClr val="000000"/>
                  </a:solidFill>
                  <a:latin typeface="Segoe UI Semilight" panose="020B0402040204020203" pitchFamily="34" charset="0"/>
                  <a:ea typeface="서울남산체 L" panose="02020603020101020101" pitchFamily="18" charset="-127"/>
                  <a:cs typeface="Segoe UI Semilight" panose="020B0402040204020203" pitchFamily="34" charset="0"/>
                  <a:sym typeface="Arial"/>
                </a:rPr>
                <a:t>) (2015</a:t>
              </a:r>
              <a:r>
                <a:rPr lang="ko-KR" altLang="en-US" sz="1567" kern="0" dirty="0">
                  <a:solidFill>
                    <a:srgbClr val="000000"/>
                  </a:solidFill>
                  <a:latin typeface="Segoe UI Semilight" panose="020B0402040204020203" pitchFamily="34" charset="0"/>
                  <a:ea typeface="서울남산체 L" panose="02020603020101020101" pitchFamily="18" charset="-127"/>
                  <a:cs typeface="Segoe UI Semilight" panose="020B0402040204020203" pitchFamily="34" charset="0"/>
                  <a:sym typeface="Arial"/>
                </a:rPr>
                <a:t>년 </a:t>
              </a:r>
              <a:r>
                <a:rPr lang="en-US" altLang="ko-KR" sz="1567" kern="0" dirty="0">
                  <a:solidFill>
                    <a:srgbClr val="000000"/>
                  </a:solidFill>
                  <a:latin typeface="Segoe UI Semilight" panose="020B0402040204020203" pitchFamily="34" charset="0"/>
                  <a:ea typeface="서울남산체 L" panose="02020603020101020101" pitchFamily="18" charset="-127"/>
                  <a:cs typeface="Segoe UI Semilight" panose="020B0402040204020203" pitchFamily="34" charset="0"/>
                  <a:sym typeface="Arial"/>
                </a:rPr>
                <a:t>4</a:t>
              </a:r>
              <a:r>
                <a:rPr lang="ko-KR" altLang="en-US" sz="1567" kern="0" dirty="0">
                  <a:solidFill>
                    <a:srgbClr val="000000"/>
                  </a:solidFill>
                  <a:latin typeface="Segoe UI Semilight" panose="020B0402040204020203" pitchFamily="34" charset="0"/>
                  <a:ea typeface="서울남산체 L" panose="02020603020101020101" pitchFamily="18" charset="-127"/>
                  <a:cs typeface="Segoe UI Semilight" panose="020B0402040204020203" pitchFamily="34" charset="0"/>
                  <a:sym typeface="Arial"/>
                </a:rPr>
                <a:t>월</a:t>
              </a:r>
              <a:r>
                <a:rPr lang="en-US" sz="1567" kern="0" dirty="0">
                  <a:solidFill>
                    <a:srgbClr val="000000"/>
                  </a:solidFill>
                  <a:latin typeface="Segoe UI Semilight" panose="020B0402040204020203" pitchFamily="34" charset="0"/>
                  <a:ea typeface="서울남산체 L" panose="02020603020101020101" pitchFamily="18" charset="-127"/>
                  <a:cs typeface="Segoe UI Semilight" panose="020B0402040204020203" pitchFamily="34" charset="0"/>
                  <a:sym typeface="Arial"/>
                </a:rPr>
                <a:t>)</a:t>
              </a: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6122805" y="2113867"/>
            <a:ext cx="5746313" cy="814284"/>
            <a:chOff x="6245583" y="2155568"/>
            <a:chExt cx="5862371" cy="830729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6245583" y="2352965"/>
              <a:ext cx="1623113" cy="522007"/>
            </a:xfrm>
            <a:prstGeom prst="rect">
              <a:avLst/>
            </a:prstGeom>
          </p:spPr>
        </p:pic>
        <p:sp>
          <p:nvSpPr>
            <p:cNvPr id="51" name="TextBox 50"/>
            <p:cNvSpPr txBox="1"/>
            <p:nvPr/>
          </p:nvSpPr>
          <p:spPr>
            <a:xfrm>
              <a:off x="8056030" y="2155568"/>
              <a:ext cx="4051924" cy="830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8996"/>
              <a:r>
                <a:rPr lang="en-US" sz="1567" kern="0" dirty="0">
                  <a:solidFill>
                    <a:srgbClr val="000000"/>
                  </a:solidFill>
                  <a:latin typeface="Segoe UI Semilight" panose="020B0402040204020203" pitchFamily="34" charset="0"/>
                  <a:ea typeface="서울남산체 L" panose="02020603020101020101" pitchFamily="18" charset="-127"/>
                  <a:cs typeface="Segoe UI Semilight" panose="020B0402040204020203" pitchFamily="34" charset="0"/>
                  <a:sym typeface="Arial"/>
                </a:rPr>
                <a:t>Azure</a:t>
              </a:r>
              <a:r>
                <a:rPr lang="ko-KR" altLang="en-US" sz="1567" kern="0" dirty="0">
                  <a:solidFill>
                    <a:srgbClr val="000000"/>
                  </a:solidFill>
                  <a:latin typeface="Segoe UI Semilight" panose="020B0402040204020203" pitchFamily="34" charset="0"/>
                  <a:ea typeface="서울남산체 L" panose="02020603020101020101" pitchFamily="18" charset="-127"/>
                  <a:cs typeface="Segoe UI Semilight" panose="020B0402040204020203" pitchFamily="34" charset="0"/>
                  <a:sym typeface="Arial"/>
                </a:rPr>
                <a:t>에서 </a:t>
              </a:r>
              <a:r>
                <a:rPr lang="en-US" altLang="ko-KR" sz="1567" kern="0" dirty="0">
                  <a:solidFill>
                    <a:srgbClr val="000000"/>
                  </a:solidFill>
                  <a:latin typeface="Segoe UI Semilight" panose="020B0402040204020203" pitchFamily="34" charset="0"/>
                  <a:ea typeface="서울남산체 L" panose="02020603020101020101" pitchFamily="18" charset="-127"/>
                  <a:cs typeface="Segoe UI Semilight" panose="020B0402040204020203" pitchFamily="34" charset="0"/>
                  <a:sym typeface="Arial"/>
                </a:rPr>
                <a:t>Jenkins </a:t>
              </a:r>
              <a:r>
                <a:rPr lang="ko-KR" altLang="en-US" sz="1567" kern="0" dirty="0">
                  <a:solidFill>
                    <a:srgbClr val="000000"/>
                  </a:solidFill>
                  <a:latin typeface="Segoe UI Semilight" panose="020B0402040204020203" pitchFamily="34" charset="0"/>
                  <a:ea typeface="서울남산체 L" panose="02020603020101020101" pitchFamily="18" charset="-127"/>
                  <a:cs typeface="Segoe UI Semilight" panose="020B0402040204020203" pitchFamily="34" charset="0"/>
                  <a:sym typeface="Arial"/>
                </a:rPr>
                <a:t>프로젝트를 호스트하기 위해 </a:t>
              </a:r>
              <a:r>
                <a:rPr lang="en-US" altLang="ko-KR" sz="1567" kern="0" dirty="0">
                  <a:solidFill>
                    <a:srgbClr val="000000"/>
                  </a:solidFill>
                  <a:latin typeface="Segoe UI Semilight" panose="020B0402040204020203" pitchFamily="34" charset="0"/>
                  <a:ea typeface="서울남산체 L" panose="02020603020101020101" pitchFamily="18" charset="-127"/>
                  <a:cs typeface="Segoe UI Semilight" panose="020B0402040204020203" pitchFamily="34" charset="0"/>
                  <a:sym typeface="Arial"/>
                </a:rPr>
                <a:t>Microsoft</a:t>
              </a:r>
              <a:r>
                <a:rPr lang="ko-KR" altLang="en-US" sz="1567" kern="0" dirty="0">
                  <a:solidFill>
                    <a:srgbClr val="000000"/>
                  </a:solidFill>
                  <a:latin typeface="Segoe UI Semilight" panose="020B0402040204020203" pitchFamily="34" charset="0"/>
                  <a:ea typeface="서울남산체 L" panose="02020603020101020101" pitchFamily="18" charset="-127"/>
                  <a:cs typeface="Segoe UI Semilight" panose="020B0402040204020203" pitchFamily="34" charset="0"/>
                  <a:sym typeface="Arial"/>
                </a:rPr>
                <a:t>와 파트너십</a:t>
              </a:r>
              <a:r>
                <a:rPr lang="en-US" sz="1567" kern="0" dirty="0">
                  <a:solidFill>
                    <a:srgbClr val="000000"/>
                  </a:solidFill>
                  <a:latin typeface="Segoe UI Semilight" panose="020B0402040204020203" pitchFamily="34" charset="0"/>
                  <a:ea typeface="서울남산체 L" panose="02020603020101020101" pitchFamily="18" charset="-127"/>
                  <a:cs typeface="Segoe UI Semilight" panose="020B0402040204020203" pitchFamily="34" charset="0"/>
                  <a:sym typeface="Arial"/>
                </a:rPr>
                <a:t>,Jenkins 2</a:t>
              </a:r>
              <a:r>
                <a:rPr lang="ko-KR" altLang="en-US" sz="1567" kern="0" dirty="0">
                  <a:solidFill>
                    <a:srgbClr val="000000"/>
                  </a:solidFill>
                  <a:latin typeface="Segoe UI Semilight" panose="020B0402040204020203" pitchFamily="34" charset="0"/>
                  <a:ea typeface="서울남산체 L" panose="02020603020101020101" pitchFamily="18" charset="-127"/>
                  <a:cs typeface="Segoe UI Semilight" panose="020B0402040204020203" pitchFamily="34" charset="0"/>
                  <a:sym typeface="Arial"/>
                </a:rPr>
                <a:t>를 빌드하는데 도움을 주는 리소스 </a:t>
              </a:r>
              <a:r>
                <a:rPr lang="en-US" altLang="ko-KR" sz="1567" kern="0" dirty="0">
                  <a:solidFill>
                    <a:srgbClr val="000000"/>
                  </a:solidFill>
                  <a:latin typeface="Segoe UI Semilight" panose="020B0402040204020203" pitchFamily="34" charset="0"/>
                  <a:ea typeface="서울남산체 L" panose="02020603020101020101" pitchFamily="18" charset="-127"/>
                  <a:cs typeface="Segoe UI Semilight" panose="020B0402040204020203" pitchFamily="34" charset="0"/>
                  <a:sym typeface="Arial"/>
                </a:rPr>
                <a:t>(</a:t>
              </a:r>
              <a:r>
                <a:rPr lang="en-US" sz="1567" kern="0" dirty="0">
                  <a:solidFill>
                    <a:srgbClr val="000000"/>
                  </a:solidFill>
                  <a:latin typeface="Segoe UI Semilight" panose="020B0402040204020203" pitchFamily="34" charset="0"/>
                  <a:ea typeface="서울남산체 L" panose="02020603020101020101" pitchFamily="18" charset="-127"/>
                  <a:cs typeface="Segoe UI Semilight" panose="020B0402040204020203" pitchFamily="34" charset="0"/>
                  <a:sym typeface="Arial"/>
                </a:rPr>
                <a:t>2016</a:t>
              </a:r>
              <a:r>
                <a:rPr lang="ko-KR" altLang="en-US" sz="1567" kern="0" dirty="0">
                  <a:solidFill>
                    <a:srgbClr val="000000"/>
                  </a:solidFill>
                  <a:latin typeface="Segoe UI Semilight" panose="020B0402040204020203" pitchFamily="34" charset="0"/>
                  <a:ea typeface="서울남산체 L" panose="02020603020101020101" pitchFamily="18" charset="-127"/>
                  <a:cs typeface="Segoe UI Semilight" panose="020B0402040204020203" pitchFamily="34" charset="0"/>
                  <a:sym typeface="Arial"/>
                </a:rPr>
                <a:t>년 </a:t>
              </a:r>
              <a:r>
                <a:rPr lang="en-US" altLang="ko-KR" sz="1567" kern="0" dirty="0">
                  <a:solidFill>
                    <a:srgbClr val="000000"/>
                  </a:solidFill>
                  <a:latin typeface="Segoe UI Semilight" panose="020B0402040204020203" pitchFamily="34" charset="0"/>
                  <a:ea typeface="서울남산체 L" panose="02020603020101020101" pitchFamily="18" charset="-127"/>
                  <a:cs typeface="Segoe UI Semilight" panose="020B0402040204020203" pitchFamily="34" charset="0"/>
                  <a:sym typeface="Arial"/>
                </a:rPr>
                <a:t>5</a:t>
              </a:r>
              <a:r>
                <a:rPr lang="ko-KR" altLang="en-US" sz="1567" kern="0" dirty="0">
                  <a:solidFill>
                    <a:srgbClr val="000000"/>
                  </a:solidFill>
                  <a:latin typeface="Segoe UI Semilight" panose="020B0402040204020203" pitchFamily="34" charset="0"/>
                  <a:ea typeface="서울남산체 L" panose="02020603020101020101" pitchFamily="18" charset="-127"/>
                  <a:cs typeface="Segoe UI Semilight" panose="020B0402040204020203" pitchFamily="34" charset="0"/>
                  <a:sym typeface="Arial"/>
                </a:rPr>
                <a:t>월</a:t>
              </a:r>
              <a:r>
                <a:rPr lang="en-US" sz="1567" kern="0" dirty="0">
                  <a:solidFill>
                    <a:srgbClr val="000000"/>
                  </a:solidFill>
                  <a:latin typeface="Segoe UI Semilight" panose="020B0402040204020203" pitchFamily="34" charset="0"/>
                  <a:ea typeface="서울남산체 L" panose="02020603020101020101" pitchFamily="18" charset="-127"/>
                  <a:cs typeface="Segoe UI Semilight" panose="020B0402040204020203" pitchFamily="34" charset="0"/>
                  <a:sym typeface="Arial"/>
                </a:rPr>
                <a:t>)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0909766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41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Microsoft will ship a full Linux kernel in Windows 10 - The Verge">
            <a:extLst>
              <a:ext uri="{FF2B5EF4-FFF2-40B4-BE49-F238E27FC236}">
                <a16:creationId xmlns:a16="http://schemas.microsoft.com/office/drawing/2014/main" id="{82EA5FC2-01AF-4B8F-9D7F-CFCC1678FC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283483" cy="6855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Microsoft's built-in Linux kernel for Windows 10 is ready for testing |  Engadget">
            <a:extLst>
              <a:ext uri="{FF2B5EF4-FFF2-40B4-BE49-F238E27FC236}">
                <a16:creationId xmlns:a16="http://schemas.microsoft.com/office/drawing/2014/main" id="{0FED1FA3-B5DE-4F30-A94C-262DA53036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5657" y="2996119"/>
            <a:ext cx="6515652" cy="3861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Why &quot;Microsoft Loves Linux&quot; ?">
            <a:extLst>
              <a:ext uri="{FF2B5EF4-FFF2-40B4-BE49-F238E27FC236}">
                <a16:creationId xmlns:a16="http://schemas.microsoft.com/office/drawing/2014/main" id="{4F18E21A-5FC3-4E02-A414-57B04E6DCC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85010" y="3700058"/>
            <a:ext cx="85725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Update: Download Available Microsoft Officially Announces Team for Linux -  AbhiFX">
            <a:extLst>
              <a:ext uri="{FF2B5EF4-FFF2-40B4-BE49-F238E27FC236}">
                <a16:creationId xmlns:a16="http://schemas.microsoft.com/office/drawing/2014/main" id="{1FC69C38-D4B1-42CB-A584-14BA1D70B6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17949" y="-538567"/>
            <a:ext cx="7620000" cy="4238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6463698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0">
            <a:extLst>
              <a:ext uri="{FF2B5EF4-FFF2-40B4-BE49-F238E27FC236}">
                <a16:creationId xmlns:a16="http://schemas.microsoft.com/office/drawing/2014/main" id="{2D1B7389-6AB8-4B24-9826-21270B2601EC}"/>
              </a:ext>
            </a:extLst>
          </p:cNvPr>
          <p:cNvGrpSpPr/>
          <p:nvPr/>
        </p:nvGrpSpPr>
        <p:grpSpPr>
          <a:xfrm>
            <a:off x="979485" y="2282872"/>
            <a:ext cx="10090448" cy="3387058"/>
            <a:chOff x="622459" y="2171556"/>
            <a:chExt cx="11081400" cy="3457352"/>
          </a:xfrm>
        </p:grpSpPr>
        <p:cxnSp>
          <p:nvCxnSpPr>
            <p:cNvPr id="4" name="Straight Connector 122">
              <a:extLst>
                <a:ext uri="{FF2B5EF4-FFF2-40B4-BE49-F238E27FC236}">
                  <a16:creationId xmlns:a16="http://schemas.microsoft.com/office/drawing/2014/main" id="{F3178D44-A935-463E-816F-A3E87FEE8234}"/>
                </a:ext>
              </a:extLst>
            </p:cNvPr>
            <p:cNvCxnSpPr/>
            <p:nvPr/>
          </p:nvCxnSpPr>
          <p:spPr>
            <a:xfrm>
              <a:off x="622459" y="2171556"/>
              <a:ext cx="11081400" cy="0"/>
            </a:xfrm>
            <a:prstGeom prst="line">
              <a:avLst/>
            </a:prstGeom>
            <a:ln>
              <a:solidFill>
                <a:schemeClr val="bg2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123">
              <a:extLst>
                <a:ext uri="{FF2B5EF4-FFF2-40B4-BE49-F238E27FC236}">
                  <a16:creationId xmlns:a16="http://schemas.microsoft.com/office/drawing/2014/main" id="{5990BB14-7A06-40EC-8998-1C706CC8BE9D}"/>
                </a:ext>
              </a:extLst>
            </p:cNvPr>
            <p:cNvCxnSpPr/>
            <p:nvPr/>
          </p:nvCxnSpPr>
          <p:spPr>
            <a:xfrm>
              <a:off x="622459" y="3010094"/>
              <a:ext cx="11081400" cy="0"/>
            </a:xfrm>
            <a:prstGeom prst="line">
              <a:avLst/>
            </a:prstGeom>
            <a:ln>
              <a:solidFill>
                <a:schemeClr val="bg2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124">
              <a:extLst>
                <a:ext uri="{FF2B5EF4-FFF2-40B4-BE49-F238E27FC236}">
                  <a16:creationId xmlns:a16="http://schemas.microsoft.com/office/drawing/2014/main" id="{B2B3E885-4A6D-4317-B392-BC646FCC04DB}"/>
                </a:ext>
              </a:extLst>
            </p:cNvPr>
            <p:cNvCxnSpPr/>
            <p:nvPr/>
          </p:nvCxnSpPr>
          <p:spPr>
            <a:xfrm>
              <a:off x="622459" y="3772402"/>
              <a:ext cx="11081400" cy="0"/>
            </a:xfrm>
            <a:prstGeom prst="line">
              <a:avLst/>
            </a:prstGeom>
            <a:ln>
              <a:solidFill>
                <a:schemeClr val="bg2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125">
              <a:extLst>
                <a:ext uri="{FF2B5EF4-FFF2-40B4-BE49-F238E27FC236}">
                  <a16:creationId xmlns:a16="http://schemas.microsoft.com/office/drawing/2014/main" id="{08D9D65E-744A-4E2C-ACF9-D0F75FD9C481}"/>
                </a:ext>
              </a:extLst>
            </p:cNvPr>
            <p:cNvCxnSpPr/>
            <p:nvPr/>
          </p:nvCxnSpPr>
          <p:spPr>
            <a:xfrm>
              <a:off x="622459" y="5628908"/>
              <a:ext cx="11081400" cy="0"/>
            </a:xfrm>
            <a:prstGeom prst="line">
              <a:avLst/>
            </a:prstGeom>
            <a:ln>
              <a:solidFill>
                <a:schemeClr val="bg2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126">
              <a:extLst>
                <a:ext uri="{FF2B5EF4-FFF2-40B4-BE49-F238E27FC236}">
                  <a16:creationId xmlns:a16="http://schemas.microsoft.com/office/drawing/2014/main" id="{09C853B5-6145-467C-A60E-2AA4532F5076}"/>
                </a:ext>
              </a:extLst>
            </p:cNvPr>
            <p:cNvCxnSpPr/>
            <p:nvPr/>
          </p:nvCxnSpPr>
          <p:spPr>
            <a:xfrm>
              <a:off x="622459" y="4740510"/>
              <a:ext cx="11081400" cy="0"/>
            </a:xfrm>
            <a:prstGeom prst="line">
              <a:avLst/>
            </a:prstGeom>
            <a:ln>
              <a:solidFill>
                <a:schemeClr val="bg2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Picture 10" descr="https://encrypted-tbn3.gstatic.com/images?q=tbn:ANd9GcQgAB8I4GUYPGAuHqEufTpFML_JWZior9mwUJP3P5Tro4I_bcL5">
            <a:extLst>
              <a:ext uri="{FF2B5EF4-FFF2-40B4-BE49-F238E27FC236}">
                <a16:creationId xmlns:a16="http://schemas.microsoft.com/office/drawing/2014/main" id="{3DDDC6AB-B2AD-4BA0-9EBD-9FF04F087C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8306" y="3285998"/>
            <a:ext cx="534540" cy="51392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3">
            <a:extLst>
              <a:ext uri="{FF2B5EF4-FFF2-40B4-BE49-F238E27FC236}">
                <a16:creationId xmlns:a16="http://schemas.microsoft.com/office/drawing/2014/main" id="{77AB44FE-5B72-452C-B8CF-B52D1BF0DFE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1293" y="3276909"/>
            <a:ext cx="733389" cy="523015"/>
          </a:xfrm>
          <a:prstGeom prst="rect">
            <a:avLst/>
          </a:prstGeom>
        </p:spPr>
      </p:pic>
      <p:grpSp>
        <p:nvGrpSpPr>
          <p:cNvPr id="11" name="Group 104">
            <a:extLst>
              <a:ext uri="{FF2B5EF4-FFF2-40B4-BE49-F238E27FC236}">
                <a16:creationId xmlns:a16="http://schemas.microsoft.com/office/drawing/2014/main" id="{F369F74F-DF22-4764-B314-EEACE18938DD}"/>
              </a:ext>
            </a:extLst>
          </p:cNvPr>
          <p:cNvGrpSpPr/>
          <p:nvPr/>
        </p:nvGrpSpPr>
        <p:grpSpPr>
          <a:xfrm>
            <a:off x="4537212" y="3242277"/>
            <a:ext cx="487127" cy="557646"/>
            <a:chOff x="11227523" y="2315027"/>
            <a:chExt cx="565700" cy="647594"/>
          </a:xfrm>
        </p:grpSpPr>
        <p:pic>
          <p:nvPicPr>
            <p:cNvPr id="12" name="Picture 105">
              <a:extLst>
                <a:ext uri="{FF2B5EF4-FFF2-40B4-BE49-F238E27FC236}">
                  <a16:creationId xmlns:a16="http://schemas.microsoft.com/office/drawing/2014/main" id="{F87CEC56-A234-43AE-8BBA-5BD1FEE82EB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227523" y="2315027"/>
              <a:ext cx="563134" cy="485323"/>
            </a:xfrm>
            <a:prstGeom prst="rect">
              <a:avLst/>
            </a:prstGeom>
          </p:spPr>
        </p:pic>
        <p:pic>
          <p:nvPicPr>
            <p:cNvPr id="13" name="Picture 106">
              <a:extLst>
                <a:ext uri="{FF2B5EF4-FFF2-40B4-BE49-F238E27FC236}">
                  <a16:creationId xmlns:a16="http://schemas.microsoft.com/office/drawing/2014/main" id="{F396F7AD-11B0-4FE6-8EE1-C42C404EB6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230089" y="2784475"/>
              <a:ext cx="563134" cy="178146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7E64C0AF-198A-47B1-A4E8-6AFF7D7210C3}"/>
              </a:ext>
            </a:extLst>
          </p:cNvPr>
          <p:cNvSpPr txBox="1"/>
          <p:nvPr/>
        </p:nvSpPr>
        <p:spPr>
          <a:xfrm>
            <a:off x="318653" y="3314589"/>
            <a:ext cx="1813156" cy="343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3250">
              <a:defRPr/>
            </a:pPr>
            <a:r>
              <a:rPr lang="ko-KR" altLang="en-US" sz="1600" dirty="0">
                <a:solidFill>
                  <a:srgbClr val="505050">
                    <a:lumMod val="50000"/>
                  </a:srgbClr>
                </a:solidFill>
                <a:latin typeface="Segoe UI Semibold" panose="020B0702040204020203" pitchFamily="34" charset="0"/>
                <a:ea typeface="서울남산체 B" panose="02020603020101020101" pitchFamily="18" charset="-127"/>
                <a:cs typeface="Segoe UI Semibold" panose="020B0702040204020203" pitchFamily="34" charset="0"/>
              </a:rPr>
              <a:t>응용 프로그램</a:t>
            </a:r>
            <a:endParaRPr lang="en-US" sz="1600" dirty="0">
              <a:solidFill>
                <a:srgbClr val="505050">
                  <a:lumMod val="50000"/>
                </a:srgbClr>
              </a:solidFill>
              <a:latin typeface="Segoe UI Semibold" panose="020B0702040204020203" pitchFamily="34" charset="0"/>
              <a:ea typeface="서울남산체 B" panose="02020603020101020101" pitchFamily="18" charset="-127"/>
              <a:cs typeface="Segoe UI Semibold" panose="020B0702040204020203" pitchFamily="34" charset="0"/>
            </a:endParaRPr>
          </a:p>
        </p:txBody>
      </p:sp>
      <p:pic>
        <p:nvPicPr>
          <p:cNvPr id="15" name="Picture 26">
            <a:extLst>
              <a:ext uri="{FF2B5EF4-FFF2-40B4-BE49-F238E27FC236}">
                <a16:creationId xmlns:a16="http://schemas.microsoft.com/office/drawing/2014/main" id="{1E7223C2-5946-417F-8574-B70AECAACF4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4254" y="1618620"/>
            <a:ext cx="1589797" cy="473153"/>
          </a:xfrm>
          <a:prstGeom prst="rect">
            <a:avLst/>
          </a:prstGeom>
        </p:spPr>
      </p:pic>
      <p:pic>
        <p:nvPicPr>
          <p:cNvPr id="16" name="Picture 27">
            <a:extLst>
              <a:ext uri="{FF2B5EF4-FFF2-40B4-BE49-F238E27FC236}">
                <a16:creationId xmlns:a16="http://schemas.microsoft.com/office/drawing/2014/main" id="{21F404EA-5E0A-4124-B2AC-DE56992FF9A9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7984" y="1657023"/>
            <a:ext cx="1438273" cy="389156"/>
          </a:xfrm>
          <a:prstGeom prst="rect">
            <a:avLst/>
          </a:prstGeom>
        </p:spPr>
      </p:pic>
      <p:pic>
        <p:nvPicPr>
          <p:cNvPr id="17" name="Picture 7">
            <a:extLst>
              <a:ext uri="{FF2B5EF4-FFF2-40B4-BE49-F238E27FC236}">
                <a16:creationId xmlns:a16="http://schemas.microsoft.com/office/drawing/2014/main" id="{6A068045-0323-447A-B09D-535EB9AB8F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6652" y="1534432"/>
            <a:ext cx="325013" cy="53038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" name="Picture 14">
            <a:extLst>
              <a:ext uri="{FF2B5EF4-FFF2-40B4-BE49-F238E27FC236}">
                <a16:creationId xmlns:a16="http://schemas.microsoft.com/office/drawing/2014/main" id="{F2B65E5E-384D-4D99-ADDD-2CE42D28B7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9648" y="1546535"/>
            <a:ext cx="438555" cy="5130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68C690F-B773-45A9-B6D8-59C8E041D751}"/>
              </a:ext>
            </a:extLst>
          </p:cNvPr>
          <p:cNvSpPr txBox="1"/>
          <p:nvPr/>
        </p:nvSpPr>
        <p:spPr>
          <a:xfrm>
            <a:off x="6980617" y="1669860"/>
            <a:ext cx="1567236" cy="3318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3250" latinLnBrk="0">
              <a:defRPr/>
            </a:pPr>
            <a:r>
              <a:rPr lang="en-US" sz="1568" dirty="0">
                <a:solidFill>
                  <a:srgbClr val="000000"/>
                </a:solidFill>
                <a:latin typeface="Segoe UI Semilight" panose="020B0402040204020203" pitchFamily="34" charset="0"/>
                <a:ea typeface="서울남산체 L" panose="02020603020101020101" pitchFamily="18" charset="-127"/>
                <a:cs typeface="Segoe UI Semilight" panose="020B0402040204020203" pitchFamily="34" charset="0"/>
              </a:rPr>
              <a:t>Clients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FC8BDB3-70D1-420A-B2F0-A4E0D5E823AE}"/>
              </a:ext>
            </a:extLst>
          </p:cNvPr>
          <p:cNvSpPr txBox="1"/>
          <p:nvPr/>
        </p:nvSpPr>
        <p:spPr>
          <a:xfrm>
            <a:off x="318653" y="5967620"/>
            <a:ext cx="1454533" cy="343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3250">
              <a:defRPr/>
            </a:pPr>
            <a:r>
              <a:rPr lang="ko-KR" altLang="en-US" sz="1600" dirty="0">
                <a:solidFill>
                  <a:srgbClr val="505050">
                    <a:lumMod val="50000"/>
                  </a:srgbClr>
                </a:solidFill>
                <a:latin typeface="Segoe UI Semibold" panose="020B0702040204020203" pitchFamily="34" charset="0"/>
                <a:ea typeface="서울남산체 B" panose="02020603020101020101" pitchFamily="18" charset="-127"/>
                <a:cs typeface="Segoe UI Semibold" panose="020B0702040204020203" pitchFamily="34" charset="0"/>
              </a:rPr>
              <a:t>인프라</a:t>
            </a:r>
            <a:endParaRPr lang="en-US" sz="1600" dirty="0">
              <a:solidFill>
                <a:srgbClr val="505050">
                  <a:lumMod val="50000"/>
                </a:srgbClr>
              </a:solidFill>
              <a:latin typeface="Segoe UI Semibold" panose="020B0702040204020203" pitchFamily="34" charset="0"/>
              <a:ea typeface="서울남산체 B" panose="02020603020101020101" pitchFamily="18" charset="-127"/>
              <a:cs typeface="Segoe UI Semibold" panose="020B070204020402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F8B2EDD-F16D-497B-8871-AAF8506CB741}"/>
              </a:ext>
            </a:extLst>
          </p:cNvPr>
          <p:cNvSpPr txBox="1"/>
          <p:nvPr/>
        </p:nvSpPr>
        <p:spPr>
          <a:xfrm>
            <a:off x="318653" y="2569536"/>
            <a:ext cx="1508667" cy="343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3250">
              <a:defRPr/>
            </a:pPr>
            <a:r>
              <a:rPr lang="ko-KR" altLang="en-US" sz="1600" dirty="0">
                <a:solidFill>
                  <a:srgbClr val="505050">
                    <a:lumMod val="50000"/>
                  </a:srgbClr>
                </a:solidFill>
                <a:latin typeface="Segoe UI Semibold" panose="020B0702040204020203" pitchFamily="34" charset="0"/>
                <a:ea typeface="서울남산체 B" panose="02020603020101020101" pitchFamily="18" charset="-127"/>
                <a:cs typeface="Segoe UI Semibold" panose="020B0702040204020203" pitchFamily="34" charset="0"/>
              </a:rPr>
              <a:t>관리</a:t>
            </a:r>
            <a:endParaRPr lang="en-US" sz="1600" dirty="0">
              <a:solidFill>
                <a:srgbClr val="505050">
                  <a:lumMod val="50000"/>
                </a:srgbClr>
              </a:solidFill>
              <a:latin typeface="Segoe UI Semibold" panose="020B0702040204020203" pitchFamily="34" charset="0"/>
              <a:ea typeface="서울남산체 B" panose="02020603020101020101" pitchFamily="18" charset="-127"/>
              <a:cs typeface="Segoe UI Semibold" panose="020B0702040204020203" pitchFamily="34" charset="0"/>
            </a:endParaRPr>
          </a:p>
        </p:txBody>
      </p:sp>
      <p:pic>
        <p:nvPicPr>
          <p:cNvPr id="22" name="Picture 10">
            <a:extLst>
              <a:ext uri="{FF2B5EF4-FFF2-40B4-BE49-F238E27FC236}">
                <a16:creationId xmlns:a16="http://schemas.microsoft.com/office/drawing/2014/main" id="{A91DAAFC-4F6D-43AF-ACC9-A61A6F7B12A7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7823" y="2262767"/>
            <a:ext cx="1673855" cy="781624"/>
          </a:xfrm>
          <a:prstGeom prst="rect">
            <a:avLst/>
          </a:prstGeom>
        </p:spPr>
      </p:pic>
      <p:pic>
        <p:nvPicPr>
          <p:cNvPr id="23" name="Picture 11">
            <a:extLst>
              <a:ext uri="{FF2B5EF4-FFF2-40B4-BE49-F238E27FC236}">
                <a16:creationId xmlns:a16="http://schemas.microsoft.com/office/drawing/2014/main" id="{ABF877A6-8908-48CB-AEC6-1B6CEFA41FA7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5710" y="2335505"/>
            <a:ext cx="714618" cy="702229"/>
          </a:xfrm>
          <a:prstGeom prst="rect">
            <a:avLst/>
          </a:prstGeom>
        </p:spPr>
      </p:pic>
      <p:pic>
        <p:nvPicPr>
          <p:cNvPr id="24" name="Picture 12">
            <a:extLst>
              <a:ext uri="{FF2B5EF4-FFF2-40B4-BE49-F238E27FC236}">
                <a16:creationId xmlns:a16="http://schemas.microsoft.com/office/drawing/2014/main" id="{16B4A752-A5CF-4D13-9A32-A198FFF7EABC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9105" y="2412129"/>
            <a:ext cx="778972" cy="615870"/>
          </a:xfrm>
          <a:prstGeom prst="rect">
            <a:avLst/>
          </a:prstGeom>
        </p:spPr>
      </p:pic>
      <p:pic>
        <p:nvPicPr>
          <p:cNvPr id="25" name="Picture 13">
            <a:extLst>
              <a:ext uri="{FF2B5EF4-FFF2-40B4-BE49-F238E27FC236}">
                <a16:creationId xmlns:a16="http://schemas.microsoft.com/office/drawing/2014/main" id="{31AF7876-8C70-4665-B5AA-B55F73290A66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374" y="2414056"/>
            <a:ext cx="992773" cy="621476"/>
          </a:xfrm>
          <a:prstGeom prst="rect">
            <a:avLst/>
          </a:prstGeom>
        </p:spPr>
      </p:pic>
      <p:pic>
        <p:nvPicPr>
          <p:cNvPr id="26" name="Picture 19">
            <a:extLst>
              <a:ext uri="{FF2B5EF4-FFF2-40B4-BE49-F238E27FC236}">
                <a16:creationId xmlns:a16="http://schemas.microsoft.com/office/drawing/2014/main" id="{C1A01C6F-F1D6-4770-93C3-DBFD666488F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646959" y="4957488"/>
            <a:ext cx="1044962" cy="510606"/>
          </a:xfrm>
          <a:prstGeom prst="rect">
            <a:avLst/>
          </a:prstGeom>
        </p:spPr>
      </p:pic>
      <p:pic>
        <p:nvPicPr>
          <p:cNvPr id="27" name="Picture 20">
            <a:extLst>
              <a:ext uri="{FF2B5EF4-FFF2-40B4-BE49-F238E27FC236}">
                <a16:creationId xmlns:a16="http://schemas.microsoft.com/office/drawing/2014/main" id="{5F4BBF98-8515-4E3D-BC4A-86E52DDAD45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855430" y="5098102"/>
            <a:ext cx="985050" cy="302576"/>
          </a:xfrm>
          <a:prstGeom prst="rect">
            <a:avLst/>
          </a:prstGeom>
        </p:spPr>
      </p:pic>
      <p:pic>
        <p:nvPicPr>
          <p:cNvPr id="28" name="Picture 18">
            <a:extLst>
              <a:ext uri="{FF2B5EF4-FFF2-40B4-BE49-F238E27FC236}">
                <a16:creationId xmlns:a16="http://schemas.microsoft.com/office/drawing/2014/main" id="{225A2B46-6676-4DB8-8422-840141B77F27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215314" y="5039037"/>
            <a:ext cx="1329583" cy="347505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E41AA54C-2E04-433A-A25F-178B8A4C0089}"/>
              </a:ext>
            </a:extLst>
          </p:cNvPr>
          <p:cNvSpPr txBox="1"/>
          <p:nvPr/>
        </p:nvSpPr>
        <p:spPr>
          <a:xfrm>
            <a:off x="318653" y="4974447"/>
            <a:ext cx="1813156" cy="582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3250">
              <a:defRPr/>
            </a:pPr>
            <a:r>
              <a:rPr lang="ko-KR" altLang="en-US" sz="1600" dirty="0">
                <a:solidFill>
                  <a:srgbClr val="505050">
                    <a:lumMod val="50000"/>
                  </a:srgbClr>
                </a:solidFill>
                <a:latin typeface="Segoe UI Semibold" panose="020B0702040204020203" pitchFamily="34" charset="0"/>
                <a:ea typeface="서울남산체 B" panose="02020603020101020101" pitchFamily="18" charset="-127"/>
                <a:cs typeface="Segoe UI Semibold" panose="020B0702040204020203" pitchFamily="34" charset="0"/>
              </a:rPr>
              <a:t>데이터베이스 </a:t>
            </a:r>
            <a:r>
              <a:rPr lang="en-US" altLang="ko-KR" sz="1600" dirty="0">
                <a:solidFill>
                  <a:srgbClr val="505050">
                    <a:lumMod val="50000"/>
                  </a:srgbClr>
                </a:solidFill>
                <a:latin typeface="Segoe UI Semibold" panose="020B0702040204020203" pitchFamily="34" charset="0"/>
                <a:ea typeface="서울남산체 B" panose="02020603020101020101" pitchFamily="18" charset="-127"/>
                <a:cs typeface="Segoe UI Semibold" panose="020B0702040204020203" pitchFamily="34" charset="0"/>
              </a:rPr>
              <a:t>&amp; </a:t>
            </a:r>
            <a:r>
              <a:rPr lang="ko-KR" altLang="en-US" sz="1600" dirty="0" err="1">
                <a:solidFill>
                  <a:srgbClr val="505050">
                    <a:lumMod val="50000"/>
                  </a:srgbClr>
                </a:solidFill>
                <a:latin typeface="Segoe UI Semibold" panose="020B0702040204020203" pitchFamily="34" charset="0"/>
                <a:ea typeface="서울남산체 B" panose="02020603020101020101" pitchFamily="18" charset="-127"/>
                <a:cs typeface="Segoe UI Semibold" panose="020B0702040204020203" pitchFamily="34" charset="0"/>
              </a:rPr>
              <a:t>미들웨어</a:t>
            </a:r>
            <a:endParaRPr lang="en-US" sz="1600" dirty="0">
              <a:solidFill>
                <a:srgbClr val="505050">
                  <a:lumMod val="50000"/>
                </a:srgbClr>
              </a:solidFill>
              <a:latin typeface="Segoe UI Semibold" panose="020B0702040204020203" pitchFamily="34" charset="0"/>
              <a:ea typeface="서울남산체 B" panose="02020603020101020101" pitchFamily="18" charset="-127"/>
              <a:cs typeface="Segoe UI Semibold" panose="020B0702040204020203" pitchFamily="34" charset="0"/>
            </a:endParaRPr>
          </a:p>
        </p:txBody>
      </p:sp>
      <p:pic>
        <p:nvPicPr>
          <p:cNvPr id="30" name="Picture 9">
            <a:extLst>
              <a:ext uri="{FF2B5EF4-FFF2-40B4-BE49-F238E27FC236}">
                <a16:creationId xmlns:a16="http://schemas.microsoft.com/office/drawing/2014/main" id="{47D25586-4914-4911-8C30-EB73D7132B87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4478" y="5044874"/>
            <a:ext cx="1071646" cy="357416"/>
          </a:xfrm>
          <a:prstGeom prst="rect">
            <a:avLst/>
          </a:prstGeom>
        </p:spPr>
      </p:pic>
      <p:pic>
        <p:nvPicPr>
          <p:cNvPr id="31" name="Picture 118">
            <a:extLst>
              <a:ext uri="{FF2B5EF4-FFF2-40B4-BE49-F238E27FC236}">
                <a16:creationId xmlns:a16="http://schemas.microsoft.com/office/drawing/2014/main" id="{0A2B5ECE-86AC-460F-B1CF-0E6322E1C221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0095" y="4295215"/>
            <a:ext cx="769495" cy="21475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5FD95A3E-C7C8-402E-AE4C-67E4A1814629}"/>
              </a:ext>
            </a:extLst>
          </p:cNvPr>
          <p:cNvSpPr txBox="1"/>
          <p:nvPr/>
        </p:nvSpPr>
        <p:spPr>
          <a:xfrm>
            <a:off x="318653" y="4044310"/>
            <a:ext cx="1813156" cy="582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3250">
              <a:defRPr/>
            </a:pPr>
            <a:r>
              <a:rPr lang="ko-KR" altLang="en-US" sz="1600" dirty="0">
                <a:solidFill>
                  <a:srgbClr val="505050">
                    <a:lumMod val="50000"/>
                  </a:srgbClr>
                </a:solidFill>
                <a:latin typeface="Segoe UI Semibold" panose="020B0702040204020203" pitchFamily="34" charset="0"/>
                <a:ea typeface="서울남산체 B" panose="02020603020101020101" pitchFamily="18" charset="-127"/>
                <a:cs typeface="Segoe UI Semibold" panose="020B0702040204020203" pitchFamily="34" charset="0"/>
              </a:rPr>
              <a:t>앱 프레임워크 </a:t>
            </a:r>
            <a:r>
              <a:rPr lang="en-US" altLang="ko-KR" sz="1600" dirty="0">
                <a:solidFill>
                  <a:srgbClr val="505050">
                    <a:lumMod val="50000"/>
                  </a:srgbClr>
                </a:solidFill>
                <a:latin typeface="Segoe UI Semibold" panose="020B0702040204020203" pitchFamily="34" charset="0"/>
                <a:ea typeface="서울남산체 B" panose="02020603020101020101" pitchFamily="18" charset="-127"/>
                <a:cs typeface="Segoe UI Semibold" panose="020B0702040204020203" pitchFamily="34" charset="0"/>
              </a:rPr>
              <a:t>&amp; </a:t>
            </a:r>
            <a:r>
              <a:rPr lang="ko-KR" altLang="en-US" sz="1600" dirty="0">
                <a:solidFill>
                  <a:srgbClr val="505050">
                    <a:lumMod val="50000"/>
                  </a:srgbClr>
                </a:solidFill>
                <a:latin typeface="Segoe UI Semibold" panose="020B0702040204020203" pitchFamily="34" charset="0"/>
                <a:ea typeface="서울남산체 B" panose="02020603020101020101" pitchFamily="18" charset="-127"/>
                <a:cs typeface="Segoe UI Semibold" panose="020B0702040204020203" pitchFamily="34" charset="0"/>
              </a:rPr>
              <a:t>도구</a:t>
            </a:r>
            <a:endParaRPr lang="en-US" sz="1600" dirty="0">
              <a:solidFill>
                <a:srgbClr val="505050">
                  <a:lumMod val="50000"/>
                </a:srgbClr>
              </a:solidFill>
              <a:latin typeface="Segoe UI Semibold" panose="020B0702040204020203" pitchFamily="34" charset="0"/>
              <a:ea typeface="서울남산체 B" panose="02020603020101020101" pitchFamily="18" charset="-127"/>
              <a:cs typeface="Segoe UI Semibold" panose="020B0702040204020203" pitchFamily="34" charset="0"/>
            </a:endParaRPr>
          </a:p>
        </p:txBody>
      </p:sp>
      <p:pic>
        <p:nvPicPr>
          <p:cNvPr id="33" name="Picture 1">
            <a:extLst>
              <a:ext uri="{FF2B5EF4-FFF2-40B4-BE49-F238E27FC236}">
                <a16:creationId xmlns:a16="http://schemas.microsoft.com/office/drawing/2014/main" id="{D604C1C4-B269-4CFB-BF8C-82469155060D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3552" y="4137399"/>
            <a:ext cx="399456" cy="458530"/>
          </a:xfrm>
          <a:prstGeom prst="rect">
            <a:avLst/>
          </a:prstGeom>
        </p:spPr>
      </p:pic>
      <p:pic>
        <p:nvPicPr>
          <p:cNvPr id="34" name="Picture 83">
            <a:extLst>
              <a:ext uri="{FF2B5EF4-FFF2-40B4-BE49-F238E27FC236}">
                <a16:creationId xmlns:a16="http://schemas.microsoft.com/office/drawing/2014/main" id="{CA764BF7-4DD4-46A7-A1E8-5AD17B103AB1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1738" y="4204471"/>
            <a:ext cx="1335385" cy="312537"/>
          </a:xfrm>
          <a:prstGeom prst="rect">
            <a:avLst/>
          </a:prstGeom>
        </p:spPr>
      </p:pic>
      <p:pic>
        <p:nvPicPr>
          <p:cNvPr id="35" name="Picture 80">
            <a:extLst>
              <a:ext uri="{FF2B5EF4-FFF2-40B4-BE49-F238E27FC236}">
                <a16:creationId xmlns:a16="http://schemas.microsoft.com/office/drawing/2014/main" id="{D9165E31-AB33-4937-BE37-F9336D5D506F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7219109" y="4264191"/>
            <a:ext cx="1019241" cy="205055"/>
          </a:xfrm>
          <a:prstGeom prst="rect">
            <a:avLst/>
          </a:prstGeom>
        </p:spPr>
      </p:pic>
      <p:pic>
        <p:nvPicPr>
          <p:cNvPr id="36" name="Picture 87">
            <a:extLst>
              <a:ext uri="{FF2B5EF4-FFF2-40B4-BE49-F238E27FC236}">
                <a16:creationId xmlns:a16="http://schemas.microsoft.com/office/drawing/2014/main" id="{E373C32F-B12F-4ED1-A8CA-546F3ABE6B68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0126137" y="5059683"/>
            <a:ext cx="444989" cy="454591"/>
          </a:xfrm>
          <a:prstGeom prst="rect">
            <a:avLst/>
          </a:prstGeom>
        </p:spPr>
      </p:pic>
      <p:pic>
        <p:nvPicPr>
          <p:cNvPr id="37" name="Picture 89">
            <a:extLst>
              <a:ext uri="{FF2B5EF4-FFF2-40B4-BE49-F238E27FC236}">
                <a16:creationId xmlns:a16="http://schemas.microsoft.com/office/drawing/2014/main" id="{F7DA2DD7-16B4-4744-B06B-96CA91326DB8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835605" y="5096693"/>
            <a:ext cx="613115" cy="280416"/>
          </a:xfrm>
          <a:prstGeom prst="rect">
            <a:avLst/>
          </a:prstGeom>
        </p:spPr>
      </p:pic>
      <p:pic>
        <p:nvPicPr>
          <p:cNvPr id="38" name="Picture 92">
            <a:extLst>
              <a:ext uri="{FF2B5EF4-FFF2-40B4-BE49-F238E27FC236}">
                <a16:creationId xmlns:a16="http://schemas.microsoft.com/office/drawing/2014/main" id="{045906FF-569B-4806-9171-0DE394D6EA54}"/>
              </a:ext>
            </a:extLst>
          </p:cNvPr>
          <p:cNvPicPr>
            <a:picLocks noChangeAspect="1"/>
          </p:cNvPicPr>
          <p:nvPr/>
        </p:nvPicPr>
        <p:blipFill rotWithShape="1"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95" b="8644"/>
          <a:stretch/>
        </p:blipFill>
        <p:spPr>
          <a:xfrm>
            <a:off x="10752176" y="5075555"/>
            <a:ext cx="957869" cy="392594"/>
          </a:xfrm>
          <a:prstGeom prst="rect">
            <a:avLst/>
          </a:prstGeom>
        </p:spPr>
      </p:pic>
      <p:pic>
        <p:nvPicPr>
          <p:cNvPr id="39" name="Picture 4" descr="https://tool.microsoftsca.com/Content/assets/clients/928527.png">
            <a:extLst>
              <a:ext uri="{FF2B5EF4-FFF2-40B4-BE49-F238E27FC236}">
                <a16:creationId xmlns:a16="http://schemas.microsoft.com/office/drawing/2014/main" id="{015A1E87-7A2F-430C-9A86-E3A773919D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7999" y="3240334"/>
            <a:ext cx="949421" cy="47471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" descr="http://blog.cloudfoundry.com/wp-content/static/cfcom/assets/images/logocf300square.jpg">
            <a:extLst>
              <a:ext uri="{FF2B5EF4-FFF2-40B4-BE49-F238E27FC236}">
                <a16:creationId xmlns:a16="http://schemas.microsoft.com/office/drawing/2014/main" id="{E92C07D3-1C65-4D7C-A4C0-823B873251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6146" y="3186128"/>
            <a:ext cx="597585" cy="59758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" descr="http://plugins.netbeans.org/data/images/1418381717_Jekastic_logo.png">
            <a:extLst>
              <a:ext uri="{FF2B5EF4-FFF2-40B4-BE49-F238E27FC236}">
                <a16:creationId xmlns:a16="http://schemas.microsoft.com/office/drawing/2014/main" id="{E990F602-1B04-4FEC-9CBE-AAD47B8548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9940" y="3230718"/>
            <a:ext cx="1061089" cy="53054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3">
            <a:extLst>
              <a:ext uri="{FF2B5EF4-FFF2-40B4-BE49-F238E27FC236}">
                <a16:creationId xmlns:a16="http://schemas.microsoft.com/office/drawing/2014/main" id="{16975FF6-0EB0-4EE4-99BE-AC3A29011876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6868458" y="2412131"/>
            <a:ext cx="569442" cy="606782"/>
          </a:xfrm>
          <a:prstGeom prst="rect">
            <a:avLst/>
          </a:prstGeom>
        </p:spPr>
      </p:pic>
      <p:pic>
        <p:nvPicPr>
          <p:cNvPr id="43" name="Picture 5">
            <a:extLst>
              <a:ext uri="{FF2B5EF4-FFF2-40B4-BE49-F238E27FC236}">
                <a16:creationId xmlns:a16="http://schemas.microsoft.com/office/drawing/2014/main" id="{098F7DCB-F82C-493A-9985-1925FD844617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10114254" y="3298965"/>
            <a:ext cx="488885" cy="477645"/>
          </a:xfrm>
          <a:prstGeom prst="rect">
            <a:avLst/>
          </a:prstGeom>
        </p:spPr>
      </p:pic>
      <p:pic>
        <p:nvPicPr>
          <p:cNvPr id="44" name="Picture 15">
            <a:extLst>
              <a:ext uri="{FF2B5EF4-FFF2-40B4-BE49-F238E27FC236}">
                <a16:creationId xmlns:a16="http://schemas.microsoft.com/office/drawing/2014/main" id="{F139CE8E-E7AF-4D42-8E2D-3782600D7986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11069719" y="3276090"/>
            <a:ext cx="494617" cy="501212"/>
          </a:xfrm>
          <a:prstGeom prst="rect">
            <a:avLst/>
          </a:prstGeom>
        </p:spPr>
      </p:pic>
      <p:pic>
        <p:nvPicPr>
          <p:cNvPr id="45" name="Picture 16">
            <a:extLst>
              <a:ext uri="{FF2B5EF4-FFF2-40B4-BE49-F238E27FC236}">
                <a16:creationId xmlns:a16="http://schemas.microsoft.com/office/drawing/2014/main" id="{97E950CB-A16A-4ADC-A07A-6FF44A0D8B80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7578684" y="2442420"/>
            <a:ext cx="559963" cy="585130"/>
          </a:xfrm>
          <a:prstGeom prst="rect">
            <a:avLst/>
          </a:prstGeom>
        </p:spPr>
      </p:pic>
      <p:pic>
        <p:nvPicPr>
          <p:cNvPr id="46" name="Picture 82">
            <a:extLst>
              <a:ext uri="{FF2B5EF4-FFF2-40B4-BE49-F238E27FC236}">
                <a16:creationId xmlns:a16="http://schemas.microsoft.com/office/drawing/2014/main" id="{5DE2CC25-C0FB-42CE-BFEB-D2B7FF6D04F2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8594700" y="5912652"/>
            <a:ext cx="1220406" cy="449109"/>
          </a:xfrm>
          <a:prstGeom prst="rect">
            <a:avLst/>
          </a:prstGeom>
        </p:spPr>
      </p:pic>
      <p:pic>
        <p:nvPicPr>
          <p:cNvPr id="47" name="Picture 110">
            <a:extLst>
              <a:ext uri="{FF2B5EF4-FFF2-40B4-BE49-F238E27FC236}">
                <a16:creationId xmlns:a16="http://schemas.microsoft.com/office/drawing/2014/main" id="{E5F4AEE0-29AE-454B-8E2D-5119308F4641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5370" y="5923265"/>
            <a:ext cx="1278581" cy="434265"/>
          </a:xfrm>
          <a:prstGeom prst="rect">
            <a:avLst/>
          </a:prstGeom>
        </p:spPr>
      </p:pic>
      <p:pic>
        <p:nvPicPr>
          <p:cNvPr id="48" name="Picture 8">
            <a:extLst>
              <a:ext uri="{FF2B5EF4-FFF2-40B4-BE49-F238E27FC236}">
                <a16:creationId xmlns:a16="http://schemas.microsoft.com/office/drawing/2014/main" id="{6DC247E5-B0C4-492A-A614-CFD248DEAF8F}"/>
              </a:ext>
            </a:extLst>
          </p:cNvPr>
          <p:cNvPicPr>
            <a:picLocks noChangeAspect="1"/>
          </p:cNvPicPr>
          <p:nvPr/>
        </p:nvPicPr>
        <p:blipFill rotWithShape="1">
          <a:blip r:embed="rId35"/>
          <a:srcRect r="23769"/>
          <a:stretch/>
        </p:blipFill>
        <p:spPr>
          <a:xfrm>
            <a:off x="1584820" y="1553337"/>
            <a:ext cx="5330985" cy="678141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28478D3A-7D9C-437C-AD85-B948FEF1DC05}"/>
              </a:ext>
            </a:extLst>
          </p:cNvPr>
          <p:cNvSpPr txBox="1"/>
          <p:nvPr/>
        </p:nvSpPr>
        <p:spPr>
          <a:xfrm>
            <a:off x="318653" y="1741521"/>
            <a:ext cx="1813156" cy="343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3250" latinLnBrk="0">
              <a:defRPr/>
            </a:pPr>
            <a:r>
              <a:rPr lang="en-US" sz="1600" dirty="0">
                <a:solidFill>
                  <a:srgbClr val="505050">
                    <a:lumMod val="50000"/>
                  </a:srgbClr>
                </a:solidFill>
                <a:latin typeface="Segoe UI Semibold" panose="020B0702040204020203" pitchFamily="34" charset="0"/>
                <a:ea typeface="서울남산체 B" panose="02020603020101020101" pitchFamily="18" charset="-127"/>
                <a:cs typeface="Segoe UI Semibold" panose="020B0702040204020203" pitchFamily="34" charset="0"/>
              </a:rPr>
              <a:t>DevOps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CED36D1-43EB-4535-93E2-F6802D1EBC83}"/>
              </a:ext>
            </a:extLst>
          </p:cNvPr>
          <p:cNvSpPr txBox="1"/>
          <p:nvPr/>
        </p:nvSpPr>
        <p:spPr>
          <a:xfrm>
            <a:off x="5651872" y="3244591"/>
            <a:ext cx="1567236" cy="5732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3250" latinLnBrk="0">
              <a:defRPr/>
            </a:pPr>
            <a:r>
              <a:rPr lang="en-US" sz="1568" b="1" dirty="0">
                <a:solidFill>
                  <a:srgbClr val="000000"/>
                </a:solidFill>
                <a:latin typeface="Segoe UI Semilight" panose="020B0402040204020203" pitchFamily="34" charset="0"/>
                <a:ea typeface="서울남산체 L" panose="02020603020101020101" pitchFamily="18" charset="-127"/>
                <a:cs typeface="Segoe UI Semilight" panose="020B0402040204020203" pitchFamily="34" charset="0"/>
              </a:rPr>
              <a:t>PaaS &amp;</a:t>
            </a:r>
          </a:p>
          <a:p>
            <a:pPr defTabSz="913250" latinLnBrk="0">
              <a:defRPr/>
            </a:pPr>
            <a:r>
              <a:rPr lang="en-US" sz="1568" b="1" dirty="0">
                <a:solidFill>
                  <a:srgbClr val="000000"/>
                </a:solidFill>
                <a:latin typeface="Segoe UI Semilight" panose="020B0402040204020203" pitchFamily="34" charset="0"/>
                <a:ea typeface="서울남산체 L" panose="02020603020101020101" pitchFamily="18" charset="-127"/>
                <a:cs typeface="Segoe UI Semilight" panose="020B0402040204020203" pitchFamily="34" charset="0"/>
              </a:rPr>
              <a:t>DevOps</a:t>
            </a:r>
          </a:p>
        </p:txBody>
      </p:sp>
      <p:pic>
        <p:nvPicPr>
          <p:cNvPr id="51" name="Picture 112">
            <a:extLst>
              <a:ext uri="{FF2B5EF4-FFF2-40B4-BE49-F238E27FC236}">
                <a16:creationId xmlns:a16="http://schemas.microsoft.com/office/drawing/2014/main" id="{2834E1B1-B1C2-4EFB-AE40-F7FFBA803E2F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0280" y="5859400"/>
            <a:ext cx="1289448" cy="497994"/>
          </a:xfrm>
          <a:prstGeom prst="rect">
            <a:avLst/>
          </a:prstGeom>
        </p:spPr>
      </p:pic>
      <p:pic>
        <p:nvPicPr>
          <p:cNvPr id="52" name="Picture 113">
            <a:extLst>
              <a:ext uri="{FF2B5EF4-FFF2-40B4-BE49-F238E27FC236}">
                <a16:creationId xmlns:a16="http://schemas.microsoft.com/office/drawing/2014/main" id="{AF11FE93-4108-454E-A8B9-3710E6E83595}"/>
              </a:ext>
            </a:extLst>
          </p:cNvPr>
          <p:cNvPicPr>
            <a:picLocks noChangeAspect="1"/>
          </p:cNvPicPr>
          <p:nvPr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2025" y="5841334"/>
            <a:ext cx="837274" cy="509509"/>
          </a:xfrm>
          <a:prstGeom prst="rect">
            <a:avLst/>
          </a:prstGeom>
        </p:spPr>
      </p:pic>
      <p:pic>
        <p:nvPicPr>
          <p:cNvPr id="53" name="Picture 120">
            <a:extLst>
              <a:ext uri="{FF2B5EF4-FFF2-40B4-BE49-F238E27FC236}">
                <a16:creationId xmlns:a16="http://schemas.microsoft.com/office/drawing/2014/main" id="{23A46830-43EC-4E1D-8AC3-935EFF77CA0B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2506" y="5883001"/>
            <a:ext cx="948948" cy="326132"/>
          </a:xfrm>
          <a:prstGeom prst="rect">
            <a:avLst/>
          </a:prstGeom>
        </p:spPr>
      </p:pic>
      <p:pic>
        <p:nvPicPr>
          <p:cNvPr id="54" name="Picture 4" descr="http://rottmann.net/wp-content/uploads/2013/02/Scalr_Logo.png">
            <a:extLst>
              <a:ext uri="{FF2B5EF4-FFF2-40B4-BE49-F238E27FC236}">
                <a16:creationId xmlns:a16="http://schemas.microsoft.com/office/drawing/2014/main" id="{0C3CDCDC-0322-4FC3-AC1D-DB571F5DD8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3646" y="2663401"/>
            <a:ext cx="908360" cy="241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6" descr="https://evbdn.eventbrite.com/s3-s3/eventlogos/9947961/mistlogo.png">
            <a:extLst>
              <a:ext uri="{FF2B5EF4-FFF2-40B4-BE49-F238E27FC236}">
                <a16:creationId xmlns:a16="http://schemas.microsoft.com/office/drawing/2014/main" id="{678BC86F-876D-4547-B84D-39A436F7C5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3136" y="2560973"/>
            <a:ext cx="946553" cy="452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8" descr="https://hashicorp.com/images/blog/terraform/small-a17be924.png">
            <a:extLst>
              <a:ext uri="{FF2B5EF4-FFF2-40B4-BE49-F238E27FC236}">
                <a16:creationId xmlns:a16="http://schemas.microsoft.com/office/drawing/2014/main" id="{1E98C1EB-2857-437B-B729-10D0AEE877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6257" y="2548372"/>
            <a:ext cx="432211" cy="432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12" descr="https://libcloud.apache.org/images/media/libcloud-logo-with-text-medium.png">
            <a:extLst>
              <a:ext uri="{FF2B5EF4-FFF2-40B4-BE49-F238E27FC236}">
                <a16:creationId xmlns:a16="http://schemas.microsoft.com/office/drawing/2014/main" id="{F4BEF71B-922A-4FB3-B9FE-976CD9E5F6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6765" y="2475058"/>
            <a:ext cx="576120" cy="576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17" descr="File:Python-logo-notext.svg">
            <a:extLst>
              <a:ext uri="{FF2B5EF4-FFF2-40B4-BE49-F238E27FC236}">
                <a16:creationId xmlns:a16="http://schemas.microsoft.com/office/drawing/2014/main" id="{45B0E255-054F-419D-8DF1-325B56B0164B}"/>
              </a:ext>
            </a:extLst>
          </p:cNvPr>
          <p:cNvPicPr>
            <a:picLocks noChangeAspect="1"/>
          </p:cNvPicPr>
          <p:nvPr/>
        </p:nvPicPr>
        <p:blipFill>
          <a:blip r:embed="rId4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317" y="4050597"/>
            <a:ext cx="588929" cy="588929"/>
          </a:xfrm>
          <a:prstGeom prst="rect">
            <a:avLst/>
          </a:prstGeom>
        </p:spPr>
      </p:pic>
      <p:sp>
        <p:nvSpPr>
          <p:cNvPr id="59" name="Title 2">
            <a:extLst>
              <a:ext uri="{FF2B5EF4-FFF2-40B4-BE49-F238E27FC236}">
                <a16:creationId xmlns:a16="http://schemas.microsoft.com/office/drawing/2014/main" id="{C4CE6666-4A87-40A8-8AA4-660E551C5B3F}"/>
              </a:ext>
            </a:extLst>
          </p:cNvPr>
          <p:cNvSpPr txBox="1">
            <a:spLocks/>
          </p:cNvSpPr>
          <p:nvPr/>
        </p:nvSpPr>
        <p:spPr>
          <a:xfrm>
            <a:off x="269241" y="289958"/>
            <a:ext cx="11655840" cy="899537"/>
          </a:xfrm>
          <a:prstGeom prst="rect">
            <a:avLst/>
          </a:prstGeom>
        </p:spPr>
        <p:txBody>
          <a:bodyPr vert="horz" wrap="square" lIns="143428" tIns="89642" rIns="143428" bIns="89642" rtlCol="0" anchor="t">
            <a:noAutofit/>
          </a:bodyPr>
          <a:lstStyle>
            <a:lvl1pPr algn="l" defTabSz="9326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bg2"/>
                    </a:gs>
                    <a:gs pos="100000">
                      <a:schemeClr val="bg2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914293">
              <a:defRPr/>
            </a:pPr>
            <a:r>
              <a:rPr lang="en-US" sz="4705" spc="-100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Segoe UI Semibold" panose="020B0702040204020203" pitchFamily="34" charset="0"/>
                <a:ea typeface="서울남산체 B" panose="02020603020101020101" pitchFamily="18" charset="-127"/>
                <a:cs typeface="Segoe UI Semibold" panose="020B0702040204020203" pitchFamily="34" charset="0"/>
              </a:rPr>
              <a:t>Azure</a:t>
            </a:r>
            <a:r>
              <a:rPr lang="ko-KR" altLang="en-US" sz="4705" spc="-100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Segoe UI Semibold" panose="020B0702040204020203" pitchFamily="34" charset="0"/>
                <a:ea typeface="서울남산체 B" panose="02020603020101020101" pitchFamily="18" charset="-127"/>
                <a:cs typeface="Segoe UI Semibold" panose="020B0702040204020203" pitchFamily="34" charset="0"/>
              </a:rPr>
              <a:t>는 오픈 클라우드</a:t>
            </a:r>
            <a:endParaRPr lang="en-US" sz="4705" spc="-100" dirty="0"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  <a:latin typeface="Segoe UI Semibold" panose="020B0702040204020203" pitchFamily="34" charset="0"/>
              <a:ea typeface="서울남산체 B" panose="02020603020101020101" pitchFamily="18" charset="-127"/>
              <a:cs typeface="Segoe UI Semibold" panose="020B0702040204020203" pitchFamily="34" charset="0"/>
            </a:endParaRPr>
          </a:p>
        </p:txBody>
      </p:sp>
      <p:pic>
        <p:nvPicPr>
          <p:cNvPr id="60" name="Picture 2">
            <a:extLst>
              <a:ext uri="{FF2B5EF4-FFF2-40B4-BE49-F238E27FC236}">
                <a16:creationId xmlns:a16="http://schemas.microsoft.com/office/drawing/2014/main" id="{2879CCD5-F426-4555-9D57-B6D7867644D0}"/>
              </a:ext>
            </a:extLst>
          </p:cNvPr>
          <p:cNvPicPr>
            <a:picLocks noChangeAspect="1"/>
          </p:cNvPicPr>
          <p:nvPr/>
        </p:nvPicPr>
        <p:blipFill>
          <a:blip r:embed="rId44"/>
          <a:stretch>
            <a:fillRect/>
          </a:stretch>
        </p:blipFill>
        <p:spPr>
          <a:xfrm>
            <a:off x="3184089" y="5845152"/>
            <a:ext cx="490088" cy="484112"/>
          </a:xfrm>
          <a:prstGeom prst="rect">
            <a:avLst/>
          </a:prstGeom>
        </p:spPr>
      </p:pic>
      <p:pic>
        <p:nvPicPr>
          <p:cNvPr id="61" name="Picture 71">
            <a:extLst>
              <a:ext uri="{FF2B5EF4-FFF2-40B4-BE49-F238E27FC236}">
                <a16:creationId xmlns:a16="http://schemas.microsoft.com/office/drawing/2014/main" id="{89791829-B524-486C-ABBD-3805E5E5130A}"/>
              </a:ext>
            </a:extLst>
          </p:cNvPr>
          <p:cNvPicPr>
            <a:picLocks noChangeAspect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471" y="5033701"/>
            <a:ext cx="1473296" cy="348680"/>
          </a:xfrm>
          <a:prstGeom prst="rect">
            <a:avLst/>
          </a:prstGeom>
        </p:spPr>
      </p:pic>
      <p:pic>
        <p:nvPicPr>
          <p:cNvPr id="62" name="Picture 72">
            <a:extLst>
              <a:ext uri="{FF2B5EF4-FFF2-40B4-BE49-F238E27FC236}">
                <a16:creationId xmlns:a16="http://schemas.microsoft.com/office/drawing/2014/main" id="{19B9CA9F-7E63-4BAE-A6E3-7B1B898F5AE7}"/>
              </a:ext>
            </a:extLst>
          </p:cNvPr>
          <p:cNvPicPr>
            <a:picLocks noChangeAspect="1"/>
          </p:cNvPicPr>
          <p:nvPr/>
        </p:nvPicPr>
        <p:blipFill>
          <a:blip r:embed="rId46"/>
          <a:stretch>
            <a:fillRect/>
          </a:stretch>
        </p:blipFill>
        <p:spPr>
          <a:xfrm>
            <a:off x="2474626" y="5835238"/>
            <a:ext cx="505774" cy="596814"/>
          </a:xfrm>
          <a:prstGeom prst="rect">
            <a:avLst/>
          </a:prstGeom>
        </p:spPr>
      </p:pic>
      <p:pic>
        <p:nvPicPr>
          <p:cNvPr id="63" name="Picture 75">
            <a:extLst>
              <a:ext uri="{FF2B5EF4-FFF2-40B4-BE49-F238E27FC236}">
                <a16:creationId xmlns:a16="http://schemas.microsoft.com/office/drawing/2014/main" id="{171D4EAE-13FA-4B19-92D6-1F83BB2384CD}"/>
              </a:ext>
            </a:extLst>
          </p:cNvPr>
          <p:cNvPicPr>
            <a:picLocks noChangeAspect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9839" y="4264191"/>
            <a:ext cx="553523" cy="297154"/>
          </a:xfrm>
          <a:prstGeom prst="rect">
            <a:avLst/>
          </a:prstGeom>
        </p:spPr>
      </p:pic>
      <p:pic>
        <p:nvPicPr>
          <p:cNvPr id="64" name="Picture 77">
            <a:extLst>
              <a:ext uri="{FF2B5EF4-FFF2-40B4-BE49-F238E27FC236}">
                <a16:creationId xmlns:a16="http://schemas.microsoft.com/office/drawing/2014/main" id="{D8997B58-2B1E-403B-AD11-301CA2691908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6321" y="3925040"/>
            <a:ext cx="474448" cy="720797"/>
          </a:xfrm>
          <a:prstGeom prst="rect">
            <a:avLst/>
          </a:prstGeom>
        </p:spPr>
      </p:pic>
      <p:sp>
        <p:nvSpPr>
          <p:cNvPr id="65" name="AutoShape 2" descr="Gradle">
            <a:extLst>
              <a:ext uri="{FF2B5EF4-FFF2-40B4-BE49-F238E27FC236}">
                <a16:creationId xmlns:a16="http://schemas.microsoft.com/office/drawing/2014/main" id="{090CC84C-9C4F-406B-BFDD-26A19C44C3C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2517" y="-447726"/>
            <a:ext cx="2801328" cy="933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896386" latinLnBrk="0">
              <a:defRPr/>
            </a:pPr>
            <a:endParaRPr lang="en-US" sz="1765" kern="0">
              <a:solidFill>
                <a:sysClr val="windowText" lastClr="000000"/>
              </a:solidFill>
              <a:latin typeface="Segoe UI Semilight" panose="020B0402040204020203" pitchFamily="34" charset="0"/>
              <a:ea typeface="서울남산체 L" panose="02020603020101020101" pitchFamily="18" charset="-127"/>
              <a:cs typeface="Segoe UI Semilight" panose="020B0402040204020203" pitchFamily="34" charset="0"/>
            </a:endParaRPr>
          </a:p>
        </p:txBody>
      </p:sp>
      <p:pic>
        <p:nvPicPr>
          <p:cNvPr id="66" name="Picture 6">
            <a:extLst>
              <a:ext uri="{FF2B5EF4-FFF2-40B4-BE49-F238E27FC236}">
                <a16:creationId xmlns:a16="http://schemas.microsoft.com/office/drawing/2014/main" id="{FE0D1B21-FE15-4BE2-AD52-C8D91DEE9B95}"/>
              </a:ext>
            </a:extLst>
          </p:cNvPr>
          <p:cNvPicPr>
            <a:picLocks noChangeAspect="1"/>
          </p:cNvPicPr>
          <p:nvPr/>
        </p:nvPicPr>
        <p:blipFill>
          <a:blip r:embed="rId49"/>
          <a:stretch>
            <a:fillRect/>
          </a:stretch>
        </p:blipFill>
        <p:spPr>
          <a:xfrm>
            <a:off x="5537596" y="1669678"/>
            <a:ext cx="1404361" cy="400125"/>
          </a:xfrm>
          <a:prstGeom prst="rect">
            <a:avLst/>
          </a:prstGeom>
        </p:spPr>
      </p:pic>
      <p:pic>
        <p:nvPicPr>
          <p:cNvPr id="67" name="Picture 4" descr="http://people.redhat.com/jamisonm/Red_Hat_cmyk_logo.jpg">
            <a:extLst>
              <a:ext uri="{FF2B5EF4-FFF2-40B4-BE49-F238E27FC236}">
                <a16:creationId xmlns:a16="http://schemas.microsoft.com/office/drawing/2014/main" id="{1818EFD0-17E6-44D5-9FB7-C13BDD9E21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1236" y="5917988"/>
            <a:ext cx="1187732" cy="380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9514075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B876B2-632F-4A0D-A5E0-3473ACB1E4F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Microsoft Azure Global Datacenter</a:t>
            </a:r>
            <a:endParaRPr lang="ko-KR" alt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F2B477FD-D1FF-43CE-848C-AE747086E2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367" y="857752"/>
            <a:ext cx="11533266" cy="5496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523B204-BEC0-396B-627E-00A942CA3F8F}"/>
              </a:ext>
            </a:extLst>
          </p:cNvPr>
          <p:cNvSpPr txBox="1"/>
          <p:nvPr/>
        </p:nvSpPr>
        <p:spPr>
          <a:xfrm>
            <a:off x="9701539" y="857752"/>
            <a:ext cx="247943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hlinkClick r:id="rId4"/>
              </a:rPr>
              <a:t>Global infrastructure</a:t>
            </a:r>
            <a:endParaRPr lang="en-US" altLang="ko-KR" dirty="0"/>
          </a:p>
          <a:p>
            <a:r>
              <a:rPr lang="en-US" altLang="ko-KR" b="1" dirty="0">
                <a:hlinkClick r:id="rId5"/>
              </a:rPr>
              <a:t>Azure Data </a:t>
            </a:r>
            <a:r>
              <a:rPr lang="en-US" altLang="ko-KR" b="1" dirty="0" err="1">
                <a:hlinkClick r:id="rId5"/>
              </a:rPr>
              <a:t>Cencter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42773710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Cloud Computing </a:t>
            </a:r>
            <a:r>
              <a:rPr lang="ko-KR" altLang="en-US" dirty="0"/>
              <a:t>정의 및 특성</a:t>
            </a:r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867BE06-44CC-40B5-BFA5-1755A12B8B8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4313" y="918887"/>
            <a:ext cx="10801350" cy="605219"/>
          </a:xfrm>
        </p:spPr>
        <p:txBody>
          <a:bodyPr>
            <a:normAutofit/>
          </a:bodyPr>
          <a:lstStyle/>
          <a:p>
            <a:r>
              <a:rPr lang="ko-KR" altLang="en-US" dirty="0"/>
              <a:t>클라우드 컴퓨팅은 </a:t>
            </a:r>
            <a:r>
              <a:rPr lang="en-US" altLang="ko-KR" dirty="0"/>
              <a:t>‘</a:t>
            </a:r>
            <a:r>
              <a:rPr lang="ko-KR" altLang="en-US" dirty="0"/>
              <a:t>인터넷 기술을 활용하여 다수의 고객들에게 높은 확장성을 가진 자원들을 서비스로 제공하는 컴퓨팅의 한 형태</a:t>
            </a:r>
            <a:r>
              <a:rPr lang="en-US" altLang="ko-KR" dirty="0"/>
              <a:t>’</a:t>
            </a:r>
            <a:r>
              <a:rPr lang="ko-KR" altLang="en-US" dirty="0"/>
              <a:t>로  공유 자원</a:t>
            </a:r>
            <a:r>
              <a:rPr lang="en-US" altLang="ko-KR" dirty="0"/>
              <a:t>, </a:t>
            </a:r>
            <a:r>
              <a:rPr lang="ko-KR" altLang="en-US" dirty="0"/>
              <a:t>셀프 서비스</a:t>
            </a:r>
            <a:r>
              <a:rPr lang="en-US" altLang="ko-KR" dirty="0"/>
              <a:t>, </a:t>
            </a:r>
            <a:r>
              <a:rPr lang="ko-KR" altLang="en-US" dirty="0"/>
              <a:t>유연성</a:t>
            </a:r>
            <a:r>
              <a:rPr lang="en-US" altLang="ko-KR" dirty="0"/>
              <a:t>, </a:t>
            </a:r>
            <a:r>
              <a:rPr lang="ko-KR" altLang="en-US" dirty="0"/>
              <a:t>그리고 사용량 기반 이라는 특성을 가지고 있습니다</a:t>
            </a:r>
          </a:p>
        </p:txBody>
      </p:sp>
      <p:grpSp>
        <p:nvGrpSpPr>
          <p:cNvPr id="48" name="Group 17">
            <a:extLst>
              <a:ext uri="{FF2B5EF4-FFF2-40B4-BE49-F238E27FC236}">
                <a16:creationId xmlns:a16="http://schemas.microsoft.com/office/drawing/2014/main" id="{334BE21B-DDA0-489D-894D-BF43AB92A03A}"/>
              </a:ext>
            </a:extLst>
          </p:cNvPr>
          <p:cNvGrpSpPr/>
          <p:nvPr/>
        </p:nvGrpSpPr>
        <p:grpSpPr>
          <a:xfrm>
            <a:off x="1510861" y="1425981"/>
            <a:ext cx="9286064" cy="4782998"/>
            <a:chOff x="367861" y="1560205"/>
            <a:chExt cx="9286064" cy="4352270"/>
          </a:xfrm>
        </p:grpSpPr>
        <p:sp>
          <p:nvSpPr>
            <p:cNvPr id="49" name="Rectangle 58">
              <a:extLst>
                <a:ext uri="{FF2B5EF4-FFF2-40B4-BE49-F238E27FC236}">
                  <a16:creationId xmlns:a16="http://schemas.microsoft.com/office/drawing/2014/main" id="{7B25357C-6206-4F06-8568-98F96123D3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5798" y="2528307"/>
              <a:ext cx="4505325" cy="3352800"/>
            </a:xfrm>
            <a:prstGeom prst="rect">
              <a:avLst/>
            </a:prstGeom>
            <a:solidFill>
              <a:srgbClr val="FFFFFF">
                <a:lumMod val="75000"/>
                <a:alpha val="14000"/>
              </a:srgbClr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0" fontAlgn="auto" latinLnBrk="0" hangingPunct="0">
                <a:lnSpc>
                  <a:spcPct val="11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0078B8"/>
                </a:buClr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0" cap="none" spc="-100" normalizeH="0" baseline="0" noProof="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Segoe UI"/>
              </a:endParaRPr>
            </a:p>
          </p:txBody>
        </p:sp>
        <p:sp>
          <p:nvSpPr>
            <p:cNvPr id="50" name="Rectangle 58">
              <a:extLst>
                <a:ext uri="{FF2B5EF4-FFF2-40B4-BE49-F238E27FC236}">
                  <a16:creationId xmlns:a16="http://schemas.microsoft.com/office/drawing/2014/main" id="{3A9C157F-1DB4-40CC-AB90-D1E23C88B8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7861" y="2136269"/>
              <a:ext cx="4513262" cy="292100"/>
            </a:xfrm>
            <a:prstGeom prst="rect">
              <a:avLst/>
            </a:prstGeom>
            <a:solidFill>
              <a:srgbClr val="FFFFFF">
                <a:lumMod val="75000"/>
                <a:alpha val="41000"/>
              </a:srgbClr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0" fontAlgn="auto" latinLnBrk="0" hangingPunct="0">
                <a:lnSpc>
                  <a:spcPct val="11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0078B8"/>
                </a:buClr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0" cap="none" spc="-100" normalizeH="0" baseline="0" noProof="0" dirty="0">
                  <a:ln>
                    <a:solidFill>
                      <a:srgbClr val="000000">
                        <a:alpha val="0"/>
                      </a:srgbClr>
                    </a:solidFill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</a:rPr>
                <a:t>Cloud Computing </a:t>
              </a:r>
              <a:r>
                <a:rPr kumimoji="0" lang="ko-KR" altLang="en-US" sz="1400" b="0" i="0" u="none" strike="noStrike" kern="0" cap="none" spc="-100" normalizeH="0" baseline="0" noProof="0" dirty="0">
                  <a:ln>
                    <a:solidFill>
                      <a:srgbClr val="000000">
                        <a:alpha val="0"/>
                      </a:srgbClr>
                    </a:solidFill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</a:rPr>
                <a:t>개요</a:t>
              </a:r>
              <a:endParaRPr kumimoji="0" lang="en-US" altLang="ko-KR" sz="1400" b="0" i="0" u="none" strike="noStrike" kern="0" cap="none" spc="-100" normalizeH="0" baseline="0" noProof="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</a:endParaRPr>
            </a:p>
          </p:txBody>
        </p:sp>
        <p:sp>
          <p:nvSpPr>
            <p:cNvPr id="51" name="Rectangle 58">
              <a:extLst>
                <a:ext uri="{FF2B5EF4-FFF2-40B4-BE49-F238E27FC236}">
                  <a16:creationId xmlns:a16="http://schemas.microsoft.com/office/drawing/2014/main" id="{7F5125EB-1808-49B3-B7F5-1BE8B469CF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49397" y="2136269"/>
              <a:ext cx="4496242" cy="292100"/>
            </a:xfrm>
            <a:prstGeom prst="rect">
              <a:avLst/>
            </a:prstGeom>
            <a:solidFill>
              <a:srgbClr val="FFFFFF">
                <a:lumMod val="75000"/>
                <a:alpha val="41000"/>
              </a:srgbClr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0" fontAlgn="auto" latinLnBrk="0" hangingPunct="0">
                <a:lnSpc>
                  <a:spcPct val="11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0078B8"/>
                </a:buClr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0" cap="none" spc="-100" normalizeH="0" baseline="0" noProof="0" dirty="0">
                  <a:ln>
                    <a:solidFill>
                      <a:srgbClr val="000000">
                        <a:alpha val="0"/>
                      </a:srgbClr>
                    </a:solidFill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</a:rPr>
                <a:t>Cloud Computing </a:t>
              </a:r>
              <a:r>
                <a:rPr kumimoji="0" lang="ko-KR" altLang="en-US" sz="1400" b="0" i="0" u="none" strike="noStrike" kern="0" cap="none" spc="-100" normalizeH="0" baseline="0" noProof="0" dirty="0">
                  <a:ln>
                    <a:solidFill>
                      <a:srgbClr val="000000">
                        <a:alpha val="0"/>
                      </a:srgbClr>
                    </a:solidFill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</a:rPr>
                <a:t>특성</a:t>
              </a:r>
            </a:p>
          </p:txBody>
        </p:sp>
        <p:sp>
          <p:nvSpPr>
            <p:cNvPr id="52" name="Text Box 32">
              <a:extLst>
                <a:ext uri="{FF2B5EF4-FFF2-40B4-BE49-F238E27FC236}">
                  <a16:creationId xmlns:a16="http://schemas.microsoft.com/office/drawing/2014/main" id="{C1BF7979-ED4F-4888-9A4A-E311E0EC69E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68650" y="5702430"/>
              <a:ext cx="4685275" cy="210045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0" marR="0" lvl="0" indent="0" defTabSz="72832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0" cap="none" spc="-100" normalizeH="0" baseline="0" noProof="0" dirty="0">
                  <a:ln>
                    <a:solidFill>
                      <a:srgbClr val="000000">
                        <a:alpha val="0"/>
                      </a:srgbClr>
                    </a:solidFill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</a:rPr>
                <a:t>※ </a:t>
              </a:r>
              <a:r>
                <a:rPr kumimoji="0" lang="ko-KR" altLang="en-US" sz="1000" b="0" i="0" u="none" strike="noStrike" kern="0" cap="none" spc="-100" normalizeH="0" baseline="0" noProof="0" dirty="0">
                  <a:ln>
                    <a:solidFill>
                      <a:srgbClr val="000000">
                        <a:alpha val="0"/>
                      </a:srgbClr>
                    </a:solidFill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</a:rPr>
                <a:t>미국 국립표준기술원</a:t>
              </a:r>
              <a:r>
                <a:rPr kumimoji="0" lang="en-US" altLang="ko-KR" sz="1000" b="0" i="0" u="none" strike="noStrike" kern="0" cap="none" spc="-100" normalizeH="0" baseline="0" noProof="0" dirty="0">
                  <a:ln>
                    <a:solidFill>
                      <a:srgbClr val="000000">
                        <a:alpha val="0"/>
                      </a:srgbClr>
                    </a:solidFill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</a:rPr>
                <a:t>(NIST) ‘The NIST Cloud Computing Definition Framework’ </a:t>
              </a:r>
              <a:r>
                <a:rPr kumimoji="0" lang="ko-KR" altLang="en-US" sz="1000" b="0" i="0" u="none" strike="noStrike" kern="0" cap="none" spc="-100" normalizeH="0" baseline="0" noProof="0" dirty="0">
                  <a:ln>
                    <a:solidFill>
                      <a:srgbClr val="000000">
                        <a:alpha val="0"/>
                      </a:srgbClr>
                    </a:solidFill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</a:rPr>
                <a:t>참조</a:t>
              </a:r>
            </a:p>
          </p:txBody>
        </p:sp>
        <p:sp>
          <p:nvSpPr>
            <p:cNvPr id="53" name="Rectangle 68">
              <a:extLst>
                <a:ext uri="{FF2B5EF4-FFF2-40B4-BE49-F238E27FC236}">
                  <a16:creationId xmlns:a16="http://schemas.microsoft.com/office/drawing/2014/main" id="{BA83A205-E71B-4CC8-B2EE-CA12CE50B4CB}"/>
                </a:ext>
              </a:extLst>
            </p:cNvPr>
            <p:cNvSpPr/>
            <p:nvPr/>
          </p:nvSpPr>
          <p:spPr>
            <a:xfrm>
              <a:off x="386911" y="1560205"/>
              <a:ext cx="1617662" cy="493512"/>
            </a:xfrm>
            <a:prstGeom prst="rect">
              <a:avLst/>
            </a:prstGeom>
            <a:solidFill>
              <a:srgbClr val="0078B8"/>
            </a:solidFill>
            <a:ln w="6350" algn="ctr">
              <a:noFill/>
              <a:miter lim="800000"/>
              <a:headEnd/>
              <a:tailEnd/>
            </a:ln>
          </p:spPr>
          <p:txBody>
            <a:bodyPr wrap="square" lIns="0" tIns="0" rIns="0" bIns="0" rtlCol="0" anchor="ctr" anchorCtr="0">
              <a:noAutofit/>
              <a:scene3d>
                <a:camera prst="orthographicFront"/>
                <a:lightRig rig="threePt" dir="t"/>
              </a:scene3d>
              <a:sp3d>
                <a:bevelT w="0" h="0"/>
                <a:bevelB w="0" h="0"/>
                <a:extrusionClr>
                  <a:schemeClr val="tx1"/>
                </a:extrusionClr>
                <a:contourClr>
                  <a:schemeClr val="tx1"/>
                </a:contourClr>
              </a:sp3d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-150" normalizeH="0" baseline="0" noProof="0" dirty="0">
                  <a:ln>
                    <a:solidFill>
                      <a:srgbClr val="FFFFFF">
                        <a:alpha val="0"/>
                      </a:srgbClr>
                    </a:solidFill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맑은 고딕"/>
                </a:rPr>
                <a:t>Cloud Computing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1" i="0" u="none" strike="noStrike" kern="0" cap="none" spc="-150" normalizeH="0" baseline="0" noProof="0" dirty="0">
                  <a:ln>
                    <a:solidFill>
                      <a:srgbClr val="FFFFFF">
                        <a:alpha val="0"/>
                      </a:srgbClr>
                    </a:solidFill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맑은 고딕"/>
                </a:rPr>
                <a:t>정의</a:t>
              </a:r>
            </a:p>
          </p:txBody>
        </p:sp>
        <p:sp>
          <p:nvSpPr>
            <p:cNvPr id="54" name="Rectangle 68">
              <a:extLst>
                <a:ext uri="{FF2B5EF4-FFF2-40B4-BE49-F238E27FC236}">
                  <a16:creationId xmlns:a16="http://schemas.microsoft.com/office/drawing/2014/main" id="{D4123F58-7BD7-4BBD-9085-2A229E558E09}"/>
                </a:ext>
              </a:extLst>
            </p:cNvPr>
            <p:cNvSpPr/>
            <p:nvPr/>
          </p:nvSpPr>
          <p:spPr>
            <a:xfrm>
              <a:off x="2062566" y="1560205"/>
              <a:ext cx="7498947" cy="493512"/>
            </a:xfrm>
            <a:prstGeom prst="rect">
              <a:avLst/>
            </a:prstGeom>
            <a:solidFill>
              <a:srgbClr val="0099CC"/>
            </a:solidFill>
            <a:ln w="6350" algn="ctr">
              <a:noFill/>
              <a:miter lim="800000"/>
              <a:headEnd/>
              <a:tailEnd/>
            </a:ln>
          </p:spPr>
          <p:txBody>
            <a:bodyPr wrap="square" lIns="0" tIns="0" rIns="0" bIns="0" rtlCol="0" anchor="ctr" anchorCtr="0">
              <a:noAutofit/>
              <a:scene3d>
                <a:camera prst="orthographicFront"/>
                <a:lightRig rig="threePt" dir="t"/>
              </a:scene3d>
              <a:sp3d>
                <a:bevelT w="0" h="0"/>
                <a:bevelB w="0" h="0"/>
                <a:extrusionClr>
                  <a:schemeClr val="tx1"/>
                </a:extrusionClr>
                <a:contourClr>
                  <a:schemeClr val="tx1"/>
                </a:contourClr>
              </a:sp3d>
            </a:bodyPr>
            <a:lstStyle/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70000"/>
                <a:buFontTx/>
                <a:buNone/>
                <a:tabLst/>
                <a:defRPr/>
              </a:pPr>
              <a:endParaRPr kumimoji="0" lang="en-US" altLang="ko-KR" sz="1200" b="1" i="0" u="none" strike="noStrike" kern="0" cap="none" spc="-150" normalizeH="0" baseline="0" noProof="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ysClr val="window" lastClr="FFFFFF"/>
                </a:solidFill>
                <a:effectLst/>
                <a:uLnTx/>
                <a:uFillTx/>
                <a:latin typeface="맑은 고딕"/>
              </a:endParaRPr>
            </a:p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70000"/>
                <a:buFontTx/>
                <a:buNone/>
                <a:tabLst/>
                <a:defRPr/>
              </a:pPr>
              <a:endParaRPr kumimoji="0" lang="en-US" altLang="ko-KR" sz="1200" b="1" i="0" u="none" strike="noStrike" kern="0" cap="none" spc="-150" normalizeH="0" baseline="0" noProof="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ysClr val="window" lastClr="FFFFFF"/>
                </a:solidFill>
                <a:effectLst/>
                <a:uLnTx/>
                <a:uFillTx/>
                <a:latin typeface="맑은 고딕"/>
              </a:endParaRPr>
            </a:p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70000"/>
                <a:buFontTx/>
                <a:buNone/>
                <a:tabLst/>
                <a:defRPr/>
              </a:pPr>
              <a:r>
                <a:rPr kumimoji="0" lang="ko-KR" altLang="en-US" sz="1200" b="1" i="0" u="none" strike="noStrike" kern="0" cap="none" spc="-150" normalizeH="0" baseline="0" noProof="0" dirty="0">
                  <a:ln>
                    <a:solidFill>
                      <a:srgbClr val="FFFFFF">
                        <a:alpha val="0"/>
                      </a:srgbClr>
                    </a:solidFill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맑은 고딕"/>
                </a:rPr>
                <a:t>인터넷</a:t>
              </a:r>
              <a:r>
                <a:rPr kumimoji="0" lang="en-US" altLang="ko-KR" sz="1200" b="1" i="0" u="none" strike="noStrike" kern="0" cap="none" spc="-150" normalizeH="0" baseline="0" noProof="0" dirty="0">
                  <a:ln>
                    <a:solidFill>
                      <a:srgbClr val="FFFFFF">
                        <a:alpha val="0"/>
                      </a:srgbClr>
                    </a:solidFill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맑은 고딕"/>
                </a:rPr>
                <a:t> </a:t>
              </a:r>
              <a:r>
                <a:rPr kumimoji="0" lang="ko-KR" altLang="en-US" sz="1200" b="1" i="0" u="none" strike="noStrike" kern="0" cap="none" spc="-150" normalizeH="0" baseline="0" noProof="0" dirty="0">
                  <a:ln>
                    <a:solidFill>
                      <a:srgbClr val="FFFFFF">
                        <a:alpha val="0"/>
                      </a:srgbClr>
                    </a:solidFill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맑은 고딕"/>
                </a:rPr>
                <a:t>기술을 활용하여 다수의 고객들에게 높은 확장성을 가진 자원들을 서비스로 제공하는 컴퓨팅의 한 형태</a:t>
              </a:r>
              <a:endParaRPr kumimoji="0" lang="en-US" altLang="ko-KR" sz="1200" b="1" i="0" u="none" strike="noStrike" kern="0" cap="none" spc="-150" normalizeH="0" baseline="0" noProof="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ysClr val="window" lastClr="FFFFFF"/>
                </a:solidFill>
                <a:effectLst/>
                <a:uLnTx/>
                <a:uFillTx/>
                <a:latin typeface="맑은 고딕"/>
              </a:endParaRPr>
            </a:p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70000"/>
                <a:buFontTx/>
                <a:buNone/>
                <a:tabLst/>
                <a:defRPr/>
              </a:pPr>
              <a:endParaRPr kumimoji="0" lang="ko-KR" altLang="en-US" sz="1200" b="1" i="0" u="none" strike="noStrike" kern="0" cap="none" spc="-150" normalizeH="0" baseline="0" noProof="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ysClr val="window" lastClr="FFFFFF"/>
                </a:solidFill>
                <a:effectLst/>
                <a:uLnTx/>
                <a:uFillTx/>
                <a:latin typeface="맑은 고딕"/>
              </a:endParaRPr>
            </a:p>
          </p:txBody>
        </p:sp>
        <p:graphicFrame>
          <p:nvGraphicFramePr>
            <p:cNvPr id="55" name="차트 3">
              <a:extLst>
                <a:ext uri="{FF2B5EF4-FFF2-40B4-BE49-F238E27FC236}">
                  <a16:creationId xmlns:a16="http://schemas.microsoft.com/office/drawing/2014/main" id="{0746271E-CB58-40DA-939E-7DCAC22A3E13}"/>
                </a:ext>
              </a:extLst>
            </p:cNvPr>
            <p:cNvGraphicFramePr/>
            <p:nvPr/>
          </p:nvGraphicFramePr>
          <p:xfrm>
            <a:off x="419331" y="2928552"/>
            <a:ext cx="2557398" cy="2303866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56" name="Text Box 27">
              <a:extLst>
                <a:ext uri="{FF2B5EF4-FFF2-40B4-BE49-F238E27FC236}">
                  <a16:creationId xmlns:a16="http://schemas.microsoft.com/office/drawing/2014/main" id="{191CBB11-0356-4972-87F9-ECC13AA3E01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10253" y="4374985"/>
              <a:ext cx="685800" cy="264882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lIns="108000" tIns="36000" rIns="72000" bIns="36000">
              <a:spAutoFit/>
            </a:bodyPr>
            <a:lstStyle/>
            <a:p>
              <a:pPr marL="93663" marR="0" lvl="0" indent="-93663" algn="ctr" defTabSz="914400" eaLnBrk="0" fontAlgn="auto" latinLnBrk="0" hangingPunct="0">
                <a:lnSpc>
                  <a:spcPct val="11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0078B8"/>
                </a:buClr>
                <a:buSzPct val="85000"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0" cap="none" spc="-100" normalizeH="0" baseline="0" noProof="0" dirty="0">
                  <a:ln>
                    <a:solidFill>
                      <a:srgbClr val="000000">
                        <a:alpha val="0"/>
                      </a:srgbClr>
                    </a:solidFill>
                  </a:ln>
                  <a:solidFill>
                    <a:srgbClr val="FFFFFF">
                      <a:lumMod val="95000"/>
                    </a:srgbClr>
                  </a:solidFill>
                  <a:effectLst/>
                  <a:uLnTx/>
                  <a:uFillTx/>
                  <a:latin typeface="Segoe UI"/>
                </a:rPr>
                <a:t>80%</a:t>
              </a:r>
              <a:endParaRPr kumimoji="0" lang="ko-KR" altLang="en-US" sz="1400" b="0" i="0" u="none" strike="noStrike" kern="0" cap="none" spc="-100" normalizeH="0" baseline="0" noProof="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Segoe UI"/>
              </a:endParaRPr>
            </a:p>
          </p:txBody>
        </p:sp>
      </p:grpSp>
      <p:pic>
        <p:nvPicPr>
          <p:cNvPr id="57" name="그림 65">
            <a:extLst>
              <a:ext uri="{FF2B5EF4-FFF2-40B4-BE49-F238E27FC236}">
                <a16:creationId xmlns:a16="http://schemas.microsoft.com/office/drawing/2014/main" id="{F5B32568-F1AF-49D9-866A-DA6C28544F2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9851" y="1515150"/>
            <a:ext cx="560190" cy="127443"/>
          </a:xfrm>
          <a:prstGeom prst="rect">
            <a:avLst/>
          </a:prstGeom>
        </p:spPr>
      </p:pic>
      <p:pic>
        <p:nvPicPr>
          <p:cNvPr id="58" name="Picture 2" descr="mhtml:file://C:\Users\sunyk\Desktop\클라우드%20제언서%20참고\Cloud%20Computing%20Primer%20for%202016%20(Good).mht!http://na3.www.gartner.com/resources/302700/302704/302704_0001.png;wa61ab82b937f2729c">
            <a:extLst>
              <a:ext uri="{FF2B5EF4-FFF2-40B4-BE49-F238E27FC236}">
                <a16:creationId xmlns:a16="http://schemas.microsoft.com/office/drawing/2014/main" id="{262697B8-7617-45FD-B098-0D728E3CCD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8930" y="2605671"/>
            <a:ext cx="3390207" cy="3356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Rectangle 20">
            <a:extLst>
              <a:ext uri="{FF2B5EF4-FFF2-40B4-BE49-F238E27FC236}">
                <a16:creationId xmlns:a16="http://schemas.microsoft.com/office/drawing/2014/main" id="{9DA2806B-EEE4-4255-8C8A-35A22DB5ABAA}"/>
              </a:ext>
            </a:extLst>
          </p:cNvPr>
          <p:cNvSpPr/>
          <p:nvPr/>
        </p:nvSpPr>
        <p:spPr>
          <a:xfrm>
            <a:off x="1500881" y="5970023"/>
            <a:ext cx="1412566" cy="2483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latinLnBrk="0" hangingPunct="0">
              <a:lnSpc>
                <a:spcPct val="110000"/>
              </a:lnSpc>
              <a:spcBef>
                <a:spcPct val="20000"/>
              </a:spcBef>
              <a:buClr>
                <a:srgbClr val="0078B8"/>
              </a:buClr>
              <a:defRPr/>
            </a:pPr>
            <a:r>
              <a:rPr lang="en-US" altLang="ko-KR" sz="1000" kern="0" spc="-10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ysClr val="windowText" lastClr="000000"/>
                </a:solidFill>
                <a:latin typeface="Segoe UI"/>
              </a:rPr>
              <a:t>Source: Gartner (April 2016) </a:t>
            </a:r>
            <a:endParaRPr lang="ko-KR" altLang="en-US" sz="1000" kern="0" spc="-100" dirty="0">
              <a:ln>
                <a:solidFill>
                  <a:srgbClr val="000000">
                    <a:alpha val="0"/>
                  </a:srgbClr>
                </a:solidFill>
              </a:ln>
              <a:solidFill>
                <a:sysClr val="windowText" lastClr="000000"/>
              </a:solidFill>
              <a:latin typeface="Segoe UI"/>
            </a:endParaRPr>
          </a:p>
        </p:txBody>
      </p:sp>
      <p:grpSp>
        <p:nvGrpSpPr>
          <p:cNvPr id="60" name="Group 47">
            <a:extLst>
              <a:ext uri="{FF2B5EF4-FFF2-40B4-BE49-F238E27FC236}">
                <a16:creationId xmlns:a16="http://schemas.microsoft.com/office/drawing/2014/main" id="{3A248326-8F2D-4924-A8DB-DEF27A33FE7A}"/>
              </a:ext>
            </a:extLst>
          </p:cNvPr>
          <p:cNvGrpSpPr/>
          <p:nvPr/>
        </p:nvGrpSpPr>
        <p:grpSpPr>
          <a:xfrm>
            <a:off x="6389631" y="2489711"/>
            <a:ext cx="4314882" cy="3433719"/>
            <a:chOff x="430431" y="2132856"/>
            <a:chExt cx="4442428" cy="3810180"/>
          </a:xfrm>
        </p:grpSpPr>
        <p:grpSp>
          <p:nvGrpSpPr>
            <p:cNvPr id="61" name="Group 21">
              <a:extLst>
                <a:ext uri="{FF2B5EF4-FFF2-40B4-BE49-F238E27FC236}">
                  <a16:creationId xmlns:a16="http://schemas.microsoft.com/office/drawing/2014/main" id="{8E018CF4-F35C-460A-A4DE-BB656EB731D6}"/>
                </a:ext>
              </a:extLst>
            </p:cNvPr>
            <p:cNvGrpSpPr/>
            <p:nvPr/>
          </p:nvGrpSpPr>
          <p:grpSpPr>
            <a:xfrm>
              <a:off x="430431" y="2132856"/>
              <a:ext cx="4378553" cy="3810180"/>
              <a:chOff x="430431" y="2132856"/>
              <a:chExt cx="4378553" cy="3270911"/>
            </a:xfrm>
          </p:grpSpPr>
          <p:grpSp>
            <p:nvGrpSpPr>
              <p:cNvPr id="70" name="Group 22">
                <a:extLst>
                  <a:ext uri="{FF2B5EF4-FFF2-40B4-BE49-F238E27FC236}">
                    <a16:creationId xmlns:a16="http://schemas.microsoft.com/office/drawing/2014/main" id="{6BA738F8-F10F-482A-B76F-9FCF83487B3F}"/>
                  </a:ext>
                </a:extLst>
              </p:cNvPr>
              <p:cNvGrpSpPr/>
              <p:nvPr/>
            </p:nvGrpSpPr>
            <p:grpSpPr>
              <a:xfrm>
                <a:off x="724524" y="2132856"/>
                <a:ext cx="4084460" cy="3270911"/>
                <a:chOff x="797103" y="1733740"/>
                <a:chExt cx="5596057" cy="2740757"/>
              </a:xfrm>
            </p:grpSpPr>
            <p:grpSp>
              <p:nvGrpSpPr>
                <p:cNvPr id="75" name="Group 27">
                  <a:extLst>
                    <a:ext uri="{FF2B5EF4-FFF2-40B4-BE49-F238E27FC236}">
                      <a16:creationId xmlns:a16="http://schemas.microsoft.com/office/drawing/2014/main" id="{63C11BF2-4C10-45A4-B09D-75F2B79AFAD0}"/>
                    </a:ext>
                  </a:extLst>
                </p:cNvPr>
                <p:cNvGrpSpPr/>
                <p:nvPr/>
              </p:nvGrpSpPr>
              <p:grpSpPr>
                <a:xfrm>
                  <a:off x="797103" y="3829071"/>
                  <a:ext cx="5596057" cy="645426"/>
                  <a:chOff x="1047533" y="3736280"/>
                  <a:chExt cx="5679132" cy="658368"/>
                </a:xfrm>
              </p:grpSpPr>
              <p:sp>
                <p:nvSpPr>
                  <p:cNvPr id="85" name="Rectangle 37">
                    <a:extLst>
                      <a:ext uri="{FF2B5EF4-FFF2-40B4-BE49-F238E27FC236}">
                        <a16:creationId xmlns:a16="http://schemas.microsoft.com/office/drawing/2014/main" id="{2F9B9CB3-E935-462B-A242-140621242E8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47533" y="3736280"/>
                    <a:ext cx="5679132" cy="658368"/>
                  </a:xfrm>
                  <a:prstGeom prst="rect">
                    <a:avLst/>
                  </a:prstGeom>
                  <a:solidFill>
                    <a:srgbClr val="EAEAEA"/>
                  </a:solidFill>
                  <a:ln w="9525" cap="flat" cmpd="sng" algn="ctr">
                    <a:noFill/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45713" tIns="45713" rIns="45713" bIns="45713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3924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961" b="1" i="0" u="none" strike="noStrike" kern="0" cap="none" spc="0" normalizeH="0" baseline="0" noProof="0" dirty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86" name="TextBox 85">
                    <a:extLst>
                      <a:ext uri="{FF2B5EF4-FFF2-40B4-BE49-F238E27FC236}">
                        <a16:creationId xmlns:a16="http://schemas.microsoft.com/office/drawing/2014/main" id="{4883380E-EC92-41DF-BF09-46E232A3273E}"/>
                      </a:ext>
                    </a:extLst>
                  </p:cNvPr>
                  <p:cNvSpPr txBox="1"/>
                  <p:nvPr/>
                </p:nvSpPr>
                <p:spPr>
                  <a:xfrm>
                    <a:off x="1941941" y="3881157"/>
                    <a:ext cx="1580829" cy="300708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 anchor="ctr">
                    <a:spAutoFit/>
                  </a:bodyPr>
                  <a:lstStyle/>
                  <a:p>
                    <a:pPr marL="0" marR="0" lvl="0" indent="0" defTabSz="727628" eaLnBrk="1" fontAlgn="auto" latinLnBrk="0" hangingPunct="1">
                      <a:lnSpc>
                        <a:spcPct val="100000"/>
                      </a:lnSpc>
                      <a:spcBef>
                        <a:spcPts val="60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ko-KR" altLang="en-US" sz="10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505050"/>
                        </a:solidFill>
                        <a:effectLst/>
                        <a:uLnTx/>
                        <a:uFillTx/>
                        <a:latin typeface="Segoe UI"/>
                      </a:rPr>
                      <a:t>계량 가능한</a:t>
                    </a:r>
                    <a:br>
                      <a:rPr kumimoji="0" lang="en-US" altLang="ko-KR" sz="14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505050"/>
                        </a:solidFill>
                        <a:effectLst/>
                        <a:uLnTx/>
                        <a:uFillTx/>
                        <a:latin typeface="Segoe UI"/>
                      </a:rPr>
                    </a:br>
                    <a:r>
                      <a:rPr kumimoji="0" lang="ko-KR" altLang="en-US" sz="14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505050"/>
                        </a:solidFill>
                        <a:effectLst/>
                        <a:uLnTx/>
                        <a:uFillTx/>
                        <a:latin typeface="Segoe UI"/>
                      </a:rPr>
                      <a:t>사용량 기반</a:t>
                    </a:r>
                    <a:endParaRPr kumimoji="0" lang="en-US" altLang="ko-KR" sz="14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505050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</p:grpSp>
            <p:grpSp>
              <p:nvGrpSpPr>
                <p:cNvPr id="76" name="Group 28">
                  <a:extLst>
                    <a:ext uri="{FF2B5EF4-FFF2-40B4-BE49-F238E27FC236}">
                      <a16:creationId xmlns:a16="http://schemas.microsoft.com/office/drawing/2014/main" id="{36D9EB46-F21A-41D9-B569-9789C6E54B8F}"/>
                    </a:ext>
                  </a:extLst>
                </p:cNvPr>
                <p:cNvGrpSpPr/>
                <p:nvPr/>
              </p:nvGrpSpPr>
              <p:grpSpPr>
                <a:xfrm>
                  <a:off x="797103" y="3130627"/>
                  <a:ext cx="5596057" cy="645426"/>
                  <a:chOff x="1047533" y="1596419"/>
                  <a:chExt cx="5679132" cy="658368"/>
                </a:xfrm>
              </p:grpSpPr>
              <p:sp>
                <p:nvSpPr>
                  <p:cNvPr id="83" name="Rectangle 35">
                    <a:extLst>
                      <a:ext uri="{FF2B5EF4-FFF2-40B4-BE49-F238E27FC236}">
                        <a16:creationId xmlns:a16="http://schemas.microsoft.com/office/drawing/2014/main" id="{376C9943-BBA1-44C3-873D-2AE92B2DC54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47533" y="1596419"/>
                    <a:ext cx="5679132" cy="658368"/>
                  </a:xfrm>
                  <a:prstGeom prst="rect">
                    <a:avLst/>
                  </a:prstGeom>
                  <a:solidFill>
                    <a:srgbClr val="EAEAEA"/>
                  </a:solidFill>
                  <a:ln w="9525" cap="flat" cmpd="sng" algn="ctr">
                    <a:noFill/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45713" tIns="45713" rIns="45713" bIns="45713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3924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961" b="1" i="0" u="none" strike="noStrike" kern="0" cap="none" spc="0" normalizeH="0" baseline="0" noProof="0" dirty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84" name="TextBox 83">
                    <a:extLst>
                      <a:ext uri="{FF2B5EF4-FFF2-40B4-BE49-F238E27FC236}">
                        <a16:creationId xmlns:a16="http://schemas.microsoft.com/office/drawing/2014/main" id="{61F13AED-E68A-448D-A281-77976ED1E948}"/>
                      </a:ext>
                    </a:extLst>
                  </p:cNvPr>
                  <p:cNvSpPr txBox="1"/>
                  <p:nvPr/>
                </p:nvSpPr>
                <p:spPr>
                  <a:xfrm>
                    <a:off x="1941941" y="1757493"/>
                    <a:ext cx="1580829" cy="300708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 anchor="ctr">
                    <a:spAutoFit/>
                  </a:bodyPr>
                  <a:lstStyle/>
                  <a:p>
                    <a:pPr marL="0" marR="0" lvl="0" indent="0" defTabSz="727628" eaLnBrk="1" fontAlgn="auto" latinLnBrk="0" hangingPunct="1">
                      <a:lnSpc>
                        <a:spcPct val="100000"/>
                      </a:lnSpc>
                      <a:spcBef>
                        <a:spcPts val="60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ko-KR" altLang="en-US" sz="10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505050"/>
                        </a:solidFill>
                        <a:effectLst/>
                        <a:uLnTx/>
                        <a:uFillTx/>
                        <a:latin typeface="Segoe UI"/>
                      </a:rPr>
                      <a:t>신속한</a:t>
                    </a:r>
                    <a:br>
                      <a:rPr kumimoji="0" lang="en-US" altLang="ko-KR" sz="14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505050"/>
                        </a:solidFill>
                        <a:effectLst/>
                        <a:uLnTx/>
                        <a:uFillTx/>
                        <a:latin typeface="Segoe UI"/>
                      </a:rPr>
                    </a:br>
                    <a:r>
                      <a:rPr kumimoji="0" lang="ko-KR" altLang="en-US" sz="14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505050"/>
                        </a:solidFill>
                        <a:effectLst/>
                        <a:uLnTx/>
                        <a:uFillTx/>
                        <a:latin typeface="Segoe UI"/>
                      </a:rPr>
                      <a:t>유연성</a:t>
                    </a:r>
                    <a:endParaRPr kumimoji="0" lang="en-US" altLang="ko-KR" sz="14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505050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</p:grpSp>
            <p:grpSp>
              <p:nvGrpSpPr>
                <p:cNvPr id="77" name="Group 29">
                  <a:extLst>
                    <a:ext uri="{FF2B5EF4-FFF2-40B4-BE49-F238E27FC236}">
                      <a16:creationId xmlns:a16="http://schemas.microsoft.com/office/drawing/2014/main" id="{10370E4C-E2FA-4492-8432-7CCA0FB1EA08}"/>
                    </a:ext>
                  </a:extLst>
                </p:cNvPr>
                <p:cNvGrpSpPr/>
                <p:nvPr/>
              </p:nvGrpSpPr>
              <p:grpSpPr>
                <a:xfrm>
                  <a:off x="797103" y="1733740"/>
                  <a:ext cx="5596057" cy="645426"/>
                  <a:chOff x="1047533" y="2309706"/>
                  <a:chExt cx="5679132" cy="658368"/>
                </a:xfrm>
              </p:grpSpPr>
              <p:sp>
                <p:nvSpPr>
                  <p:cNvPr id="81" name="Rectangle 33">
                    <a:extLst>
                      <a:ext uri="{FF2B5EF4-FFF2-40B4-BE49-F238E27FC236}">
                        <a16:creationId xmlns:a16="http://schemas.microsoft.com/office/drawing/2014/main" id="{585C2B35-0F16-43D7-8915-B77B9B9E278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47533" y="2309706"/>
                    <a:ext cx="5679132" cy="658368"/>
                  </a:xfrm>
                  <a:prstGeom prst="rect">
                    <a:avLst/>
                  </a:prstGeom>
                  <a:solidFill>
                    <a:srgbClr val="EAEAEA"/>
                  </a:solidFill>
                  <a:ln w="9525" cap="flat" cmpd="sng" algn="ctr">
                    <a:noFill/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45713" tIns="45713" rIns="45713" bIns="45713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3924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961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505050"/>
                      </a:solidFill>
                      <a:effectLst/>
                      <a:uLnTx/>
                      <a:uFillTx/>
                      <a:latin typeface="Segoe UI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82" name="TextBox 81">
                    <a:extLst>
                      <a:ext uri="{FF2B5EF4-FFF2-40B4-BE49-F238E27FC236}">
                        <a16:creationId xmlns:a16="http://schemas.microsoft.com/office/drawing/2014/main" id="{DBB2F08C-51E4-4AD8-AFC1-93993B8D8F87}"/>
                      </a:ext>
                    </a:extLst>
                  </p:cNvPr>
                  <p:cNvSpPr txBox="1"/>
                  <p:nvPr/>
                </p:nvSpPr>
                <p:spPr>
                  <a:xfrm>
                    <a:off x="1941941" y="2501066"/>
                    <a:ext cx="1580829" cy="303214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 anchor="ctr">
                    <a:spAutoFit/>
                  </a:bodyPr>
                  <a:lstStyle/>
                  <a:p>
                    <a:pPr marL="0" marR="0" lvl="0" indent="0" defTabSz="913837" eaLnBrk="1" fontAlgn="auto" latinLnBrk="0" hangingPunct="1">
                      <a:lnSpc>
                        <a:spcPct val="80000"/>
                      </a:lnSpc>
                      <a:spcBef>
                        <a:spcPts val="60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ko-KR" altLang="en-US" sz="10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505050"/>
                        </a:solidFill>
                        <a:effectLst/>
                        <a:uLnTx/>
                        <a:uFillTx/>
                        <a:latin typeface="Segoe UI"/>
                      </a:rPr>
                      <a:t>네트워크 접근</a:t>
                    </a:r>
                    <a:endParaRPr kumimoji="0" lang="en-US" altLang="ko-KR" sz="10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505050"/>
                      </a:solidFill>
                      <a:effectLst/>
                      <a:uLnTx/>
                      <a:uFillTx/>
                      <a:latin typeface="Segoe UI"/>
                    </a:endParaRPr>
                  </a:p>
                  <a:p>
                    <a:pPr marL="0" marR="0" lvl="0" indent="0" defTabSz="913837" eaLnBrk="1" fontAlgn="auto" latinLnBrk="0" hangingPunct="1">
                      <a:lnSpc>
                        <a:spcPct val="80000"/>
                      </a:lnSpc>
                      <a:spcBef>
                        <a:spcPts val="60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ko-KR" altLang="en-US" sz="14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505050"/>
                        </a:solidFill>
                        <a:effectLst/>
                        <a:uLnTx/>
                        <a:uFillTx/>
                        <a:latin typeface="Segoe UI"/>
                      </a:rPr>
                      <a:t>공유 자원</a:t>
                    </a:r>
                    <a:endParaRPr kumimoji="0" lang="en-US" altLang="ko-KR" sz="14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505050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</p:grpSp>
            <p:sp>
              <p:nvSpPr>
                <p:cNvPr id="78" name="Rectangle 30">
                  <a:extLst>
                    <a:ext uri="{FF2B5EF4-FFF2-40B4-BE49-F238E27FC236}">
                      <a16:creationId xmlns:a16="http://schemas.microsoft.com/office/drawing/2014/main" id="{3C310265-BF57-4C95-9045-CE3A5E3BDB48}"/>
                    </a:ext>
                  </a:extLst>
                </p:cNvPr>
                <p:cNvSpPr/>
                <p:nvPr/>
              </p:nvSpPr>
              <p:spPr bwMode="auto">
                <a:xfrm>
                  <a:off x="797103" y="2423727"/>
                  <a:ext cx="5596057" cy="645426"/>
                </a:xfrm>
                <a:prstGeom prst="rect">
                  <a:avLst/>
                </a:prstGeom>
                <a:solidFill>
                  <a:srgbClr val="EAEAEA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45713" tIns="45713" rIns="45713" bIns="45713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392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961" b="1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4CAADB00-7250-4E2D-9055-7DBFFDBBD820}"/>
                    </a:ext>
                  </a:extLst>
                </p:cNvPr>
                <p:cNvSpPr txBox="1"/>
                <p:nvPr/>
              </p:nvSpPr>
              <p:spPr>
                <a:xfrm>
                  <a:off x="1382459" y="2650094"/>
                  <a:ext cx="4921581" cy="19269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spAutoFit/>
                </a:bodyPr>
                <a:lstStyle/>
                <a:p>
                  <a:pPr marL="0" marR="0" lvl="0" indent="0" defTabSz="913837" eaLnBrk="1" fontAlgn="auto" latinLnBrk="0" hangingPunct="1">
                    <a:lnSpc>
                      <a:spcPct val="8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961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93805">
                          <a:srgbClr val="FFFFFF"/>
                        </a:gs>
                        <a:gs pos="76991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</a:endParaRPr>
                </a:p>
              </p:txBody>
            </p:sp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A2823CB7-81C7-4027-A544-D85381655E74}"/>
                    </a:ext>
                  </a:extLst>
                </p:cNvPr>
                <p:cNvSpPr txBox="1"/>
                <p:nvPr/>
              </p:nvSpPr>
              <p:spPr>
                <a:xfrm>
                  <a:off x="1678427" y="2646596"/>
                  <a:ext cx="1557706" cy="23583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spAutoFit/>
                </a:bodyPr>
                <a:lstStyle/>
                <a:p>
                  <a:pPr marL="0" marR="0" lvl="0" indent="0" defTabSz="913837" eaLnBrk="1" fontAlgn="auto" latinLnBrk="0" hangingPunct="1">
                    <a:lnSpc>
                      <a:spcPct val="80000"/>
                    </a:lnSpc>
                    <a:spcBef>
                      <a:spcPts val="6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ko-KR" altLang="en-US" sz="10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505050"/>
                      </a:solidFill>
                      <a:effectLst/>
                      <a:uLnTx/>
                      <a:uFillTx/>
                      <a:latin typeface="Segoe UI"/>
                    </a:rPr>
                    <a:t>사용자 중심의</a:t>
                  </a:r>
                  <a:br>
                    <a:rPr kumimoji="0" lang="en-US" altLang="ko-KR" sz="14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505050"/>
                      </a:solidFill>
                      <a:effectLst/>
                      <a:uLnTx/>
                      <a:uFillTx/>
                      <a:latin typeface="Segoe UI"/>
                    </a:rPr>
                  </a:br>
                  <a:r>
                    <a:rPr kumimoji="0" lang="ko-KR" altLang="en-US" sz="14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505050"/>
                      </a:solidFill>
                      <a:effectLst/>
                      <a:uLnTx/>
                      <a:uFillTx/>
                      <a:latin typeface="Segoe UI"/>
                    </a:rPr>
                    <a:t>셀프 서비스</a:t>
                  </a:r>
                  <a:endParaRPr kumimoji="0" lang="en-US" altLang="ko-KR" sz="1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latin typeface="Segoe UI"/>
                  </a:endParaRPr>
                </a:p>
              </p:txBody>
            </p:sp>
          </p:grpSp>
          <p:sp>
            <p:nvSpPr>
              <p:cNvPr id="71" name="Oval 23">
                <a:extLst>
                  <a:ext uri="{FF2B5EF4-FFF2-40B4-BE49-F238E27FC236}">
                    <a16:creationId xmlns:a16="http://schemas.microsoft.com/office/drawing/2014/main" id="{3A282813-0A9B-4738-B710-B52E240034B7}"/>
                  </a:ext>
                </a:extLst>
              </p:cNvPr>
              <p:cNvSpPr/>
              <p:nvPr/>
            </p:nvSpPr>
            <p:spPr bwMode="gray">
              <a:xfrm>
                <a:off x="430431" y="2134546"/>
                <a:ext cx="850160" cy="768584"/>
              </a:xfrm>
              <a:prstGeom prst="ellipse">
                <a:avLst/>
              </a:prstGeom>
              <a:solidFill>
                <a:srgbClr val="0078D7"/>
              </a:solidFill>
              <a:ln w="38100" cap="flat" cmpd="sng" algn="ctr">
                <a:solidFill>
                  <a:srgbClr val="FFFFFF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4821" tIns="44821" rIns="44821" bIns="4482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89609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157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72" name="Oval 24">
                <a:extLst>
                  <a:ext uri="{FF2B5EF4-FFF2-40B4-BE49-F238E27FC236}">
                    <a16:creationId xmlns:a16="http://schemas.microsoft.com/office/drawing/2014/main" id="{3432C9B2-60CD-4DFA-AC54-A83A8D8B97CF}"/>
                  </a:ext>
                </a:extLst>
              </p:cNvPr>
              <p:cNvSpPr/>
              <p:nvPr/>
            </p:nvSpPr>
            <p:spPr bwMode="gray">
              <a:xfrm>
                <a:off x="430431" y="4635183"/>
                <a:ext cx="850160" cy="768584"/>
              </a:xfrm>
              <a:prstGeom prst="ellipse">
                <a:avLst/>
              </a:prstGeom>
              <a:solidFill>
                <a:srgbClr val="0078D7"/>
              </a:solidFill>
              <a:ln w="38100" cap="flat" cmpd="sng" algn="ctr">
                <a:solidFill>
                  <a:srgbClr val="FFFFFF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4821" tIns="44821" rIns="44821" bIns="4482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89609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157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73" name="Oval 25">
                <a:extLst>
                  <a:ext uri="{FF2B5EF4-FFF2-40B4-BE49-F238E27FC236}">
                    <a16:creationId xmlns:a16="http://schemas.microsoft.com/office/drawing/2014/main" id="{E3ABCD4C-52E4-4AB9-8702-F96B0291562E}"/>
                  </a:ext>
                </a:extLst>
              </p:cNvPr>
              <p:cNvSpPr/>
              <p:nvPr/>
            </p:nvSpPr>
            <p:spPr bwMode="gray">
              <a:xfrm>
                <a:off x="430431" y="3801636"/>
                <a:ext cx="850160" cy="768584"/>
              </a:xfrm>
              <a:prstGeom prst="ellipse">
                <a:avLst/>
              </a:prstGeom>
              <a:solidFill>
                <a:srgbClr val="0078D7"/>
              </a:solidFill>
              <a:ln w="38100" cap="flat" cmpd="sng" algn="ctr">
                <a:solidFill>
                  <a:srgbClr val="FFFFFF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4821" tIns="44821" rIns="44821" bIns="4482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89609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157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74" name="Oval 26">
                <a:extLst>
                  <a:ext uri="{FF2B5EF4-FFF2-40B4-BE49-F238E27FC236}">
                    <a16:creationId xmlns:a16="http://schemas.microsoft.com/office/drawing/2014/main" id="{5801C7CD-FDF0-429A-B400-5D532CD934B9}"/>
                  </a:ext>
                </a:extLst>
              </p:cNvPr>
              <p:cNvSpPr/>
              <p:nvPr/>
            </p:nvSpPr>
            <p:spPr bwMode="gray">
              <a:xfrm>
                <a:off x="430431" y="2968091"/>
                <a:ext cx="850160" cy="768584"/>
              </a:xfrm>
              <a:prstGeom prst="ellipse">
                <a:avLst/>
              </a:prstGeom>
              <a:solidFill>
                <a:srgbClr val="0078D7"/>
              </a:solidFill>
              <a:ln w="38100" cap="flat" cmpd="sng" algn="ctr">
                <a:solidFill>
                  <a:srgbClr val="FFFFFF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4821" tIns="44821" rIns="44821" bIns="4482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89609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157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</p:grpSp>
        <p:pic>
          <p:nvPicPr>
            <p:cNvPr id="62" name="Picture 4" descr="\\MAGNUM\Projects\Microsoft\Cloud Power FY12\Design\Icons\PNGs\Scalable_Elastic_4.png">
              <a:extLst>
                <a:ext uri="{FF2B5EF4-FFF2-40B4-BE49-F238E27FC236}">
                  <a16:creationId xmlns:a16="http://schemas.microsoft.com/office/drawing/2014/main" id="{E9809DDE-B4DB-43C4-BCA0-7E688896D3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biLevel thresh="50000"/>
            </a:blip>
            <a:stretch>
              <a:fillRect/>
            </a:stretch>
          </p:blipFill>
          <p:spPr bwMode="auto">
            <a:xfrm>
              <a:off x="572940" y="5252256"/>
              <a:ext cx="513204" cy="467573"/>
            </a:xfrm>
            <a:prstGeom prst="rect">
              <a:avLst/>
            </a:prstGeom>
            <a:solidFill>
              <a:srgbClr val="0070C0"/>
            </a:solidFill>
          </p:spPr>
        </p:pic>
        <p:sp>
          <p:nvSpPr>
            <p:cNvPr id="63" name="Left-Right Arrow 39">
              <a:extLst>
                <a:ext uri="{FF2B5EF4-FFF2-40B4-BE49-F238E27FC236}">
                  <a16:creationId xmlns:a16="http://schemas.microsoft.com/office/drawing/2014/main" id="{EDB70006-A01B-466E-AB08-45AD3DB45C84}"/>
                </a:ext>
              </a:extLst>
            </p:cNvPr>
            <p:cNvSpPr/>
            <p:nvPr/>
          </p:nvSpPr>
          <p:spPr>
            <a:xfrm>
              <a:off x="659464" y="4479174"/>
              <a:ext cx="438772" cy="134742"/>
            </a:xfrm>
            <a:prstGeom prst="leftRightArrow">
              <a:avLst/>
            </a:prstGeom>
            <a:solidFill>
              <a:srgbClr val="FFFFFF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72783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74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64" name="Picture 5" descr="\\MAGNUM\Projects\Microsoft\Cloud Power FY12\Design\Icons\PNGs\Self_Service.png">
              <a:extLst>
                <a:ext uri="{FF2B5EF4-FFF2-40B4-BE49-F238E27FC236}">
                  <a16:creationId xmlns:a16="http://schemas.microsoft.com/office/drawing/2014/main" id="{ED58084C-0382-468F-90B2-7A503A35884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biLevel thresh="50000"/>
            </a:blip>
            <a:srcRect/>
            <a:stretch>
              <a:fillRect/>
            </a:stretch>
          </p:blipFill>
          <p:spPr bwMode="auto">
            <a:xfrm>
              <a:off x="634177" y="3372899"/>
              <a:ext cx="462068" cy="420985"/>
            </a:xfrm>
            <a:prstGeom prst="rect">
              <a:avLst/>
            </a:prstGeom>
            <a:solidFill>
              <a:srgbClr val="0070C0"/>
            </a:solidFill>
          </p:spPr>
        </p:pic>
        <p:pic>
          <p:nvPicPr>
            <p:cNvPr id="65" name="Picture 7" descr="\\MAGNUM\Projects\Microsoft\Cloud Power FY12\Design\Icons\PNGs\Metering.png">
              <a:extLst>
                <a:ext uri="{FF2B5EF4-FFF2-40B4-BE49-F238E27FC236}">
                  <a16:creationId xmlns:a16="http://schemas.microsoft.com/office/drawing/2014/main" id="{DCB92CFA-4DE8-465B-B198-35E10202681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biLevel thresh="50000"/>
            </a:blip>
            <a:stretch>
              <a:fillRect/>
            </a:stretch>
          </p:blipFill>
          <p:spPr bwMode="auto">
            <a:xfrm>
              <a:off x="603743" y="2324407"/>
              <a:ext cx="571538" cy="520721"/>
            </a:xfrm>
            <a:prstGeom prst="rect">
              <a:avLst/>
            </a:prstGeom>
            <a:noFill/>
          </p:spPr>
        </p:pic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EEBB6641-7835-48D7-9431-3C1754ED8679}"/>
                </a:ext>
              </a:extLst>
            </p:cNvPr>
            <p:cNvSpPr txBox="1"/>
            <p:nvPr/>
          </p:nvSpPr>
          <p:spPr>
            <a:xfrm>
              <a:off x="2591923" y="3092071"/>
              <a:ext cx="2185913" cy="944188"/>
            </a:xfrm>
            <a:prstGeom prst="rect">
              <a:avLst/>
            </a:prstGeom>
            <a:noFill/>
          </p:spPr>
          <p:txBody>
            <a:bodyPr wrap="square" lIns="145669" tIns="116535" rIns="145669" bIns="116535" rtlCol="0">
              <a:spAutoFit/>
            </a:bodyPr>
            <a:lstStyle/>
            <a:p>
              <a:pPr marL="273120" marR="0" lvl="0" indent="-273120" defTabSz="72832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000" b="0" i="0" u="none" strike="noStrike" kern="0" cap="none" spc="-4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단일 콘솔에서 </a:t>
              </a:r>
              <a:r>
                <a:rPr kumimoji="0" lang="ko-KR" altLang="en-US" sz="1000" b="0" i="0" u="none" strike="noStrike" kern="0" cap="none" spc="-4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빌드</a:t>
              </a:r>
              <a:r>
                <a:rPr kumimoji="0" lang="en-US" altLang="ko-KR" sz="1000" b="0" i="0" u="none" strike="noStrike" kern="0" cap="none" spc="-4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, </a:t>
              </a:r>
              <a:r>
                <a:rPr kumimoji="0" lang="ko-KR" altLang="en-US" sz="1000" b="0" i="0" u="none" strike="noStrike" kern="0" cap="none" spc="-4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관리 및 모니터링</a:t>
              </a:r>
            </a:p>
            <a:p>
              <a:pPr marL="273120" marR="0" lvl="0" indent="-273120" defTabSz="72832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000" b="0" i="0" u="none" strike="noStrike" kern="0" cap="none" spc="-4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프로세스 자동화를 통한 관리 간소화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3C7F2C45-C66B-4F1D-9070-5FCFCF1E983A}"/>
                </a:ext>
              </a:extLst>
            </p:cNvPr>
            <p:cNvSpPr txBox="1"/>
            <p:nvPr/>
          </p:nvSpPr>
          <p:spPr>
            <a:xfrm>
              <a:off x="2586185" y="5101207"/>
              <a:ext cx="2214578" cy="431908"/>
            </a:xfrm>
            <a:prstGeom prst="rect">
              <a:avLst/>
            </a:prstGeom>
            <a:noFill/>
          </p:spPr>
          <p:txBody>
            <a:bodyPr wrap="square" lIns="145669" tIns="116535" rIns="145669" bIns="116535" rtlCol="0">
              <a:spAutoFit/>
            </a:bodyPr>
            <a:lstStyle/>
            <a:p>
              <a:pPr marL="273120" marR="0" lvl="0" indent="-273120" defTabSz="72832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000" b="0" i="0" u="none" strike="noStrike" kern="0" cap="none" spc="-4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분당 요금으로 비용 절약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CD4C45F0-E5EE-4730-800F-B86A4C5C92B1}"/>
                </a:ext>
              </a:extLst>
            </p:cNvPr>
            <p:cNvSpPr txBox="1"/>
            <p:nvPr/>
          </p:nvSpPr>
          <p:spPr>
            <a:xfrm>
              <a:off x="2580374" y="4092127"/>
              <a:ext cx="2292485" cy="944188"/>
            </a:xfrm>
            <a:prstGeom prst="rect">
              <a:avLst/>
            </a:prstGeom>
            <a:noFill/>
          </p:spPr>
          <p:txBody>
            <a:bodyPr wrap="square" lIns="145669" tIns="116535" rIns="145669" bIns="116535" rtlCol="0">
              <a:spAutoFit/>
            </a:bodyPr>
            <a:lstStyle/>
            <a:p>
              <a:pPr marL="273120" marR="0" lvl="0" indent="-273120" defTabSz="72832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000" b="0" i="0" u="none" strike="noStrike" kern="0" cap="none" spc="-4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몇 분 안에 </a:t>
              </a:r>
              <a:r>
                <a:rPr kumimoji="0" lang="en-US" altLang="ko-KR" sz="1000" b="0" i="0" u="none" strike="noStrike" kern="0" cap="none" spc="-4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1000</a:t>
              </a:r>
              <a:r>
                <a:rPr kumimoji="0" lang="ko-KR" altLang="en-US" sz="1000" b="0" i="0" u="none" strike="noStrike" kern="0" cap="none" spc="-4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개의 인스턴스 배포</a:t>
              </a:r>
            </a:p>
            <a:p>
              <a:pPr marL="273120" marR="0" lvl="0" indent="-273120" defTabSz="72832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000" b="0" i="0" u="none" strike="noStrike" kern="0" cap="none" spc="-4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수요에 맞춰 자동 크기 조정 및 비용 절감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357AA5DA-D6D2-4D76-8ADE-588DC08AC0A4}"/>
                </a:ext>
              </a:extLst>
            </p:cNvPr>
            <p:cNvSpPr txBox="1"/>
            <p:nvPr/>
          </p:nvSpPr>
          <p:spPr>
            <a:xfrm>
              <a:off x="2585802" y="2216768"/>
              <a:ext cx="2273458" cy="773429"/>
            </a:xfrm>
            <a:prstGeom prst="rect">
              <a:avLst/>
            </a:prstGeom>
            <a:noFill/>
          </p:spPr>
          <p:txBody>
            <a:bodyPr wrap="square" lIns="145669" tIns="116535" rIns="145669" bIns="116535" rtlCol="0">
              <a:spAutoFit/>
            </a:bodyPr>
            <a:lstStyle/>
            <a:p>
              <a:pPr marL="273120" marR="0" lvl="0" indent="-273120" defTabSz="72832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000" b="0" i="0" u="none" strike="noStrike" kern="0" cap="none" spc="-4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데이터 안전을 위한 노력</a:t>
              </a:r>
            </a:p>
            <a:p>
              <a:pPr marL="273120" marR="0" lvl="0" indent="-273120" defTabSz="72832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000" b="0" i="0" u="none" strike="noStrike" kern="0" cap="none" spc="-4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이용자가 데이터를 소유하고 제어</a:t>
              </a:r>
            </a:p>
          </p:txBody>
        </p:sp>
      </p:grpSp>
      <p:grpSp>
        <p:nvGrpSpPr>
          <p:cNvPr id="87" name="그룹 63">
            <a:extLst>
              <a:ext uri="{FF2B5EF4-FFF2-40B4-BE49-F238E27FC236}">
                <a16:creationId xmlns:a16="http://schemas.microsoft.com/office/drawing/2014/main" id="{EBD1761F-7511-4A65-BC40-E0D38501A11F}"/>
              </a:ext>
            </a:extLst>
          </p:cNvPr>
          <p:cNvGrpSpPr/>
          <p:nvPr/>
        </p:nvGrpSpPr>
        <p:grpSpPr>
          <a:xfrm>
            <a:off x="5808591" y="3824720"/>
            <a:ext cx="685928" cy="838209"/>
            <a:chOff x="7361492" y="4962983"/>
            <a:chExt cx="525367" cy="482893"/>
          </a:xfrm>
          <a:solidFill>
            <a:srgbClr val="FFFFFF">
              <a:lumMod val="50000"/>
              <a:alpha val="50196"/>
            </a:srgbClr>
          </a:solidFill>
        </p:grpSpPr>
        <p:sp>
          <p:nvSpPr>
            <p:cNvPr id="88" name="이등변 삼각형 64">
              <a:extLst>
                <a:ext uri="{FF2B5EF4-FFF2-40B4-BE49-F238E27FC236}">
                  <a16:creationId xmlns:a16="http://schemas.microsoft.com/office/drawing/2014/main" id="{867DFA08-C9F1-413B-8389-C72BD614919E}"/>
                </a:ext>
              </a:extLst>
            </p:cNvPr>
            <p:cNvSpPr/>
            <p:nvPr/>
          </p:nvSpPr>
          <p:spPr>
            <a:xfrm rot="5400000">
              <a:off x="7437276" y="4996285"/>
              <a:ext cx="482886" cy="416281"/>
            </a:xfrm>
            <a:prstGeom prst="triangle">
              <a:avLst/>
            </a:prstGeom>
            <a:grpFill/>
            <a:ln w="6350" algn="ctr">
              <a:noFill/>
              <a:miter lim="800000"/>
              <a:headEnd/>
              <a:tailEnd/>
            </a:ln>
          </p:spPr>
          <p:txBody>
            <a:bodyPr wrap="square" lIns="0" tIns="0" rIns="0" bIns="0" rtlCol="0" anchor="ctr" anchorCtr="0">
              <a:noAutofit/>
              <a:scene3d>
                <a:camera prst="orthographicFront"/>
                <a:lightRig rig="threePt" dir="t"/>
              </a:scene3d>
              <a:sp3d>
                <a:bevelT w="0" h="0"/>
                <a:bevelB w="0" h="0"/>
                <a:extrusionClr>
                  <a:schemeClr val="tx1"/>
                </a:extrusionClr>
                <a:contourClr>
                  <a:schemeClr val="tx1"/>
                </a:contourClr>
              </a:sp3d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-100" normalizeH="0" baseline="0" noProof="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FFFFFF"/>
                </a:solidFill>
                <a:effectLst/>
                <a:uLnTx/>
                <a:uFillTx/>
                <a:latin typeface="Segoe UI"/>
              </a:endParaRPr>
            </a:p>
          </p:txBody>
        </p:sp>
        <p:sp>
          <p:nvSpPr>
            <p:cNvPr id="89" name="이등변 삼각형 65">
              <a:extLst>
                <a:ext uri="{FF2B5EF4-FFF2-40B4-BE49-F238E27FC236}">
                  <a16:creationId xmlns:a16="http://schemas.microsoft.com/office/drawing/2014/main" id="{1F160141-2DA3-4289-9486-29161175819A}"/>
                </a:ext>
              </a:extLst>
            </p:cNvPr>
            <p:cNvSpPr/>
            <p:nvPr/>
          </p:nvSpPr>
          <p:spPr>
            <a:xfrm rot="5400000">
              <a:off x="7328190" y="4996292"/>
              <a:ext cx="482886" cy="416282"/>
            </a:xfrm>
            <a:prstGeom prst="triangle">
              <a:avLst/>
            </a:prstGeom>
            <a:grpFill/>
            <a:ln w="6350" algn="ctr">
              <a:noFill/>
              <a:miter lim="800000"/>
              <a:headEnd/>
              <a:tailEnd/>
            </a:ln>
          </p:spPr>
          <p:txBody>
            <a:bodyPr wrap="square" lIns="0" tIns="0" rIns="0" bIns="0" rtlCol="0" anchor="ctr" anchorCtr="0">
              <a:noAutofit/>
              <a:scene3d>
                <a:camera prst="orthographicFront"/>
                <a:lightRig rig="threePt" dir="t"/>
              </a:scene3d>
              <a:sp3d>
                <a:bevelT w="0" h="0"/>
                <a:bevelB w="0" h="0"/>
                <a:extrusionClr>
                  <a:schemeClr val="tx1"/>
                </a:extrusionClr>
                <a:contourClr>
                  <a:schemeClr val="tx1"/>
                </a:contourClr>
              </a:sp3d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-100" normalizeH="0" baseline="0" noProof="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FFFFFF"/>
                </a:solidFill>
                <a:effectLst/>
                <a:uLnTx/>
                <a:uFillTx/>
                <a:latin typeface="Segoe UI"/>
              </a:endParaRPr>
            </a:p>
          </p:txBody>
        </p:sp>
      </p:grpSp>
      <p:pic>
        <p:nvPicPr>
          <p:cNvPr id="1028" name="Picture 4" descr="The Future of Cloud Computing 39">
            <a:extLst>
              <a:ext uri="{FF2B5EF4-FFF2-40B4-BE49-F238E27FC236}">
                <a16:creationId xmlns:a16="http://schemas.microsoft.com/office/drawing/2014/main" id="{58775FDA-6536-B19E-208B-205F5902C5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63056" y="-865806"/>
            <a:ext cx="13318112" cy="8328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1715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지역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(Region)</a:t>
            </a:r>
            <a:endParaRPr 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5782137" cy="3355790"/>
          </a:xfrm>
        </p:spPr>
        <p:txBody>
          <a:bodyPr vert="horz" wrap="square" lIns="0" tIns="0" rIns="0" bIns="0" rtlCol="0" anchor="t">
            <a:spAutoFit/>
          </a:bodyPr>
          <a:lstStyle/>
          <a:p>
            <a:pPr marL="225425" indent="-225425">
              <a:buFont typeface="Arial" panose="020B0604020202020204" pitchFamily="34" charset="0"/>
              <a:buChar char="•"/>
            </a:pPr>
            <a:r>
              <a:rPr lang="ko-KR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 Semilight"/>
              </a:rPr>
              <a:t>지역은 데이터 센터의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 Semilight"/>
              </a:rPr>
              <a:t>집합</a:t>
            </a:r>
            <a:endParaRPr lang="ko-KR" dirty="0">
              <a:latin typeface="나눔스퀘어" panose="020B0600000101010101" pitchFamily="50" charset="-127"/>
              <a:ea typeface="나눔스퀘어" panose="020B0600000101010101" pitchFamily="50" charset="-127"/>
              <a:cs typeface="Segoe UI Semilight"/>
            </a:endParaRPr>
          </a:p>
          <a:p>
            <a:pPr marL="225425" indent="-225425">
              <a:buFont typeface="Arial" panose="020B0604020202020204" pitchFamily="34" charset="0"/>
              <a:buChar char="•"/>
            </a:pPr>
            <a:r>
              <a:rPr 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유연성 및 확장성을 제공</a:t>
            </a:r>
          </a:p>
          <a:p>
            <a:pPr marL="225425" indent="-225425">
              <a:buFont typeface="Arial" panose="020B0604020202020204" pitchFamily="34" charset="0"/>
              <a:buChar char="•"/>
            </a:pPr>
            <a:r>
              <a:rPr 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보존을 준수</a:t>
            </a:r>
          </a:p>
          <a:p>
            <a:pPr marL="225425" indent="-225425">
              <a:buFont typeface="Arial" panose="020B0604020202020204" pitchFamily="34" charset="0"/>
              <a:buChar char="•"/>
            </a:pPr>
            <a:r>
              <a:rPr 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사용자와 가까운 지역을 선택</a:t>
            </a:r>
          </a:p>
          <a:p>
            <a:pPr marL="225425" indent="-225425">
              <a:buFont typeface="Arial" panose="020B0604020202020204" pitchFamily="34" charset="0"/>
              <a:buChar char="•"/>
            </a:pPr>
            <a:r>
              <a:rPr lang="ko-KR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 Semilight"/>
              </a:rPr>
              <a:t>지역 배포 가용성에 유의</a:t>
            </a:r>
          </a:p>
          <a:p>
            <a:pPr marL="225425" indent="-225425">
              <a:buFont typeface="Arial" panose="020B0604020202020204" pitchFamily="34" charset="0"/>
              <a:buChar char="•"/>
            </a:pPr>
            <a:r>
              <a:rPr lang="ko-KR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 Semilight"/>
              </a:rPr>
              <a:t>지역별로 독립적인 글로벌 서비스가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 Semilight"/>
              </a:rPr>
              <a:t>존재</a:t>
            </a:r>
            <a:endParaRPr lang="ko-KR" dirty="0">
              <a:latin typeface="나눔스퀘어" panose="020B0600000101010101" pitchFamily="50" charset="-127"/>
              <a:ea typeface="나눔스퀘어" panose="020B0600000101010101" pitchFamily="50" charset="-127"/>
              <a:cs typeface="Segoe UI Semiligh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11A1EC0-5AF2-4D21-8437-ACF71E7A3AAF}"/>
              </a:ext>
            </a:extLst>
          </p:cNvPr>
          <p:cNvSpPr/>
          <p:nvPr/>
        </p:nvSpPr>
        <p:spPr>
          <a:xfrm>
            <a:off x="7092496" y="4716274"/>
            <a:ext cx="4513114" cy="83099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ko-KR" sz="24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 Semilight" panose="020B0402040204020203" pitchFamily="34" charset="0"/>
              </a:rPr>
              <a:t>전 세계에 140개 국가의 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 Semilight" panose="020B0402040204020203" pitchFamily="34" charset="0"/>
              </a:rPr>
              <a:t>60</a:t>
            </a:r>
            <a:r>
              <a:rPr lang="ko-KR" sz="24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 Semilight" panose="020B0402040204020203" pitchFamily="34" charset="0"/>
              </a:rPr>
              <a:t>개 지역이 있습니다.</a:t>
            </a:r>
          </a:p>
        </p:txBody>
      </p:sp>
      <p:pic>
        <p:nvPicPr>
          <p:cNvPr id="2" name="Picture 1" descr="북미 지역의 지도.">
            <a:extLst>
              <a:ext uri="{FF2B5EF4-FFF2-40B4-BE49-F238E27FC236}">
                <a16:creationId xmlns:a16="http://schemas.microsoft.com/office/drawing/2014/main" id="{64D7F689-1612-4C9D-B065-39FDE92B4C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7067" y="1310729"/>
            <a:ext cx="4883972" cy="333782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50705ADC-01BE-027A-FB7F-E232802014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7394" y="1310729"/>
            <a:ext cx="8840434" cy="4915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425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8A73360D-5BF0-4915-8044-2F56680AC10F}"/>
              </a:ext>
            </a:extLst>
          </p:cNvPr>
          <p:cNvGraphicFramePr>
            <a:graphicFrameLocks noGrp="1"/>
          </p:cNvGraphicFramePr>
          <p:nvPr/>
        </p:nvGraphicFramePr>
        <p:xfrm>
          <a:off x="7384832" y="1167687"/>
          <a:ext cx="1877076" cy="5083738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1877076">
                  <a:extLst>
                    <a:ext uri="{9D8B030D-6E8A-4147-A177-3AD203B41FA5}">
                      <a16:colId xmlns:a16="http://schemas.microsoft.com/office/drawing/2014/main" val="2423317185"/>
                    </a:ext>
                  </a:extLst>
                </a:gridCol>
              </a:tblGrid>
              <a:tr h="313808">
                <a:tc>
                  <a:txBody>
                    <a:bodyPr/>
                    <a:lstStyle/>
                    <a:p>
                      <a:pPr algn="ctr" fontAlgn="base"/>
                      <a:r>
                        <a:rPr lang="ko-KR" sz="1600" b="0" i="0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Segoe UI Semilight" panose="020B0402040204020203" pitchFamily="34" charset="0"/>
                        </a:rPr>
                        <a:t>지역</a:t>
                      </a:r>
                    </a:p>
                  </a:txBody>
                  <a:tcPr marL="27650" marR="27650" marT="13825" marB="138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23726067"/>
                  </a:ext>
                </a:extLst>
              </a:tr>
              <a:tr h="313808">
                <a:tc>
                  <a:txBody>
                    <a:bodyPr/>
                    <a:lstStyle/>
                    <a:p>
                      <a:pPr algn="ctr" fontAlgn="base"/>
                      <a:r>
                        <a:rPr lang="ko-KR" sz="16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미국 중북부</a:t>
                      </a:r>
                    </a:p>
                  </a:txBody>
                  <a:tcPr marL="27650" marR="27650" marT="13825" marB="138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alpha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5774094"/>
                  </a:ext>
                </a:extLst>
              </a:tr>
              <a:tr h="313808">
                <a:tc>
                  <a:txBody>
                    <a:bodyPr/>
                    <a:lstStyle/>
                    <a:p>
                      <a:pPr algn="ctr" fontAlgn="base"/>
                      <a:r>
                        <a:rPr lang="ko-KR" sz="16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미국 동부</a:t>
                      </a:r>
                    </a:p>
                  </a:txBody>
                  <a:tcPr marL="27650" marR="27650" marT="13825" marB="138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5649983"/>
                  </a:ext>
                </a:extLst>
              </a:tr>
              <a:tr h="313808">
                <a:tc>
                  <a:txBody>
                    <a:bodyPr/>
                    <a:lstStyle/>
                    <a:p>
                      <a:pPr algn="ctr" fontAlgn="base"/>
                      <a:r>
                        <a:rPr lang="ko-KR" sz="16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미국 서부 2</a:t>
                      </a:r>
                    </a:p>
                  </a:txBody>
                  <a:tcPr marL="27650" marR="27650" marT="13825" marB="138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alpha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1051283"/>
                  </a:ext>
                </a:extLst>
              </a:tr>
              <a:tr h="313808">
                <a:tc>
                  <a:txBody>
                    <a:bodyPr/>
                    <a:lstStyle/>
                    <a:p>
                      <a:pPr algn="ctr" fontAlgn="base"/>
                      <a:r>
                        <a:rPr lang="ko-KR" sz="16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미국 동부 2</a:t>
                      </a:r>
                    </a:p>
                  </a:txBody>
                  <a:tcPr marL="27650" marR="27650" marT="13825" marB="138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3E5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7662494"/>
                  </a:ext>
                </a:extLst>
              </a:tr>
              <a:tr h="313808">
                <a:tc>
                  <a:txBody>
                    <a:bodyPr/>
                    <a:lstStyle/>
                    <a:p>
                      <a:pPr algn="ctr" fontAlgn="base"/>
                      <a:r>
                        <a:rPr lang="ko-KR" sz="16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캐나다 중부</a:t>
                      </a:r>
                    </a:p>
                  </a:txBody>
                  <a:tcPr marL="27650" marR="27650" marT="13825" marB="138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alpha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3272622"/>
                  </a:ext>
                </a:extLst>
              </a:tr>
              <a:tr h="313808">
                <a:tc>
                  <a:txBody>
                    <a:bodyPr/>
                    <a:lstStyle/>
                    <a:p>
                      <a:pPr algn="ctr" fontAlgn="base"/>
                      <a:r>
                        <a:rPr lang="ko-KR" sz="16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북유럽</a:t>
                      </a:r>
                    </a:p>
                  </a:txBody>
                  <a:tcPr marL="27650" marR="27650" marT="13825" marB="138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3E5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1321702"/>
                  </a:ext>
                </a:extLst>
              </a:tr>
              <a:tr h="313808">
                <a:tc>
                  <a:txBody>
                    <a:bodyPr/>
                    <a:lstStyle/>
                    <a:p>
                      <a:pPr algn="ctr" fontAlgn="base"/>
                      <a:r>
                        <a:rPr lang="ko-KR" sz="16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영국 서부</a:t>
                      </a:r>
                    </a:p>
                  </a:txBody>
                  <a:tcPr marL="27650" marR="27650" marT="13825" marB="138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alpha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8418596"/>
                  </a:ext>
                </a:extLst>
              </a:tr>
              <a:tr h="491252">
                <a:tc>
                  <a:txBody>
                    <a:bodyPr/>
                    <a:lstStyle/>
                    <a:p>
                      <a:pPr algn="ctr" fontAlgn="base"/>
                      <a:r>
                        <a:rPr lang="ko-KR" sz="16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독일 중부</a:t>
                      </a:r>
                    </a:p>
                  </a:txBody>
                  <a:tcPr marL="27650" marR="27650" marT="13825" marB="138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3E5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3196076"/>
                  </a:ext>
                </a:extLst>
              </a:tr>
              <a:tr h="313808">
                <a:tc>
                  <a:txBody>
                    <a:bodyPr/>
                    <a:lstStyle/>
                    <a:p>
                      <a:pPr algn="ctr" fontAlgn="base"/>
                      <a:r>
                        <a:rPr lang="ko-KR" sz="16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동남아시아</a:t>
                      </a:r>
                    </a:p>
                  </a:txBody>
                  <a:tcPr marL="27650" marR="27650" marT="13825" marB="138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alpha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8798151"/>
                  </a:ext>
                </a:extLst>
              </a:tr>
              <a:tr h="313808">
                <a:tc>
                  <a:txBody>
                    <a:bodyPr/>
                    <a:lstStyle/>
                    <a:p>
                      <a:pPr algn="ctr" fontAlgn="base"/>
                      <a:r>
                        <a:rPr lang="ko-KR" sz="16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중국 동부</a:t>
                      </a:r>
                    </a:p>
                  </a:txBody>
                  <a:tcPr marL="27650" marR="27650" marT="13825" marB="138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3E5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3023007"/>
                  </a:ext>
                </a:extLst>
              </a:tr>
              <a:tr h="313808">
                <a:tc>
                  <a:txBody>
                    <a:bodyPr/>
                    <a:lstStyle/>
                    <a:p>
                      <a:pPr algn="ctr" fontAlgn="base"/>
                      <a:r>
                        <a:rPr lang="ko-KR" sz="16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일본 동부</a:t>
                      </a:r>
                    </a:p>
                  </a:txBody>
                  <a:tcPr marL="27650" marR="27650" marT="13825" marB="138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alpha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3175280"/>
                  </a:ext>
                </a:extLst>
              </a:tr>
              <a:tr h="313808">
                <a:tc>
                  <a:txBody>
                    <a:bodyPr/>
                    <a:lstStyle/>
                    <a:p>
                      <a:pPr algn="ctr" fontAlgn="base"/>
                      <a:r>
                        <a:rPr lang="ko-KR" sz="16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호주 남동부</a:t>
                      </a:r>
                    </a:p>
                  </a:txBody>
                  <a:tcPr marL="27650" marR="27650" marT="13825" marB="138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3E5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8797014"/>
                  </a:ext>
                </a:extLst>
              </a:tr>
              <a:tr h="313808">
                <a:tc>
                  <a:txBody>
                    <a:bodyPr/>
                    <a:lstStyle/>
                    <a:p>
                      <a:pPr algn="ctr" fontAlgn="base"/>
                      <a:r>
                        <a:rPr lang="ko-KR" sz="16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인도 남부</a:t>
                      </a:r>
                    </a:p>
                  </a:txBody>
                  <a:tcPr marL="27650" marR="27650" marT="13825" marB="138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alpha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4315572"/>
                  </a:ext>
                </a:extLst>
              </a:tr>
              <a:tr h="512982">
                <a:tc>
                  <a:txBody>
                    <a:bodyPr/>
                    <a:lstStyle/>
                    <a:p>
                      <a:pPr algn="ctr" fontAlgn="base"/>
                      <a:r>
                        <a:rPr lang="ko-KR" sz="16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브라질 남부(기본)</a:t>
                      </a:r>
                    </a:p>
                  </a:txBody>
                  <a:tcPr marL="27650" marR="27650" marT="13825" marB="138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3E5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6298458"/>
                  </a:ext>
                </a:extLst>
              </a:tr>
            </a:tbl>
          </a:graphicData>
        </a:graphic>
      </p:graphicFrame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지역 쌍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588263" y="1280160"/>
            <a:ext cx="6587088" cy="4297587"/>
          </a:xfrm>
        </p:spPr>
        <p:txBody>
          <a:bodyPr vert="horz" wrap="square" lIns="0" tIns="0" rIns="0" bIns="0" rtlCol="0" anchor="t">
            <a:spAutoFit/>
          </a:bodyPr>
          <a:lstStyle/>
          <a:p>
            <a:pPr marL="290195" indent="-290195">
              <a:buFont typeface="Arial" panose="020B0604020202020204" pitchFamily="34" charset="0"/>
              <a:buChar char="•"/>
            </a:pPr>
            <a:r>
              <a:rPr 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각 Azure 지역은 다른 지역과 쌍으로 연결</a:t>
            </a:r>
          </a:p>
          <a:p>
            <a:pPr marL="290195" indent="-290195">
              <a:buFont typeface="Arial" panose="020B0604020202020204" pitchFamily="34" charset="0"/>
              <a:buChar char="•"/>
            </a:pPr>
            <a:r>
              <a:rPr lang="ko-KR" sz="2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Azure는</a:t>
            </a:r>
            <a:r>
              <a:rPr 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지역 쌍의 데이터 센터를 483km 이상 분리</a:t>
            </a:r>
          </a:p>
          <a:p>
            <a:pPr marL="290195" indent="-290195">
              <a:buFont typeface="Arial" panose="020B0604020202020204" pitchFamily="34" charset="0"/>
              <a:buChar char="•"/>
            </a:pPr>
            <a:r>
              <a:rPr 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일부 서비스는 쌍으로 연결된 지역으로의 자동 복제를 제공</a:t>
            </a:r>
          </a:p>
          <a:p>
            <a:pPr marL="290195" indent="-290195">
              <a:buFont typeface="Arial" panose="020B0604020202020204" pitchFamily="34" charset="0"/>
              <a:buChar char="•"/>
            </a:pPr>
            <a:r>
              <a:rPr 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정전이 발생하는 경우 모든 지역 쌍에서 한 지역이 먼저 복구</a:t>
            </a:r>
          </a:p>
          <a:p>
            <a:pPr marL="290195" indent="-290195">
              <a:buFont typeface="Arial" panose="020B0604020202020204" pitchFamily="34" charset="0"/>
              <a:buChar char="•"/>
            </a:pPr>
            <a:r>
              <a:rPr 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Azure 시스템 업데이트는 쌍으로 연결된 지역에 동시가 아닌 순차적으로 </a:t>
            </a:r>
            <a:r>
              <a:rPr lang="ko-KR" sz="2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롤아</a:t>
            </a:r>
            <a:r>
              <a:rPr lang="ko-KR" altLang="en-US" sz="2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웃</a:t>
            </a:r>
            <a:endParaRPr lang="ko-KR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90195" indent="-290195">
              <a:buFont typeface="Arial" panose="020B0604020202020204" pitchFamily="34" charset="0"/>
              <a:buChar char="•"/>
            </a:pPr>
            <a:r>
              <a:rPr lang="ko-KR" sz="24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 Semilight"/>
              </a:rPr>
              <a:t>쌍으로 연결된 지역은 브라질을 제외하고 동일한 지리에 포함</a:t>
            </a:r>
          </a:p>
        </p:txBody>
      </p:sp>
      <p:sp>
        <p:nvSpPr>
          <p:cNvPr id="21" name="Arrow: Left-Right 20">
            <a:extLst>
              <a:ext uri="{FF2B5EF4-FFF2-40B4-BE49-F238E27FC236}">
                <a16:creationId xmlns:a16="http://schemas.microsoft.com/office/drawing/2014/main" id="{3BF19608-4E55-40DF-8F76-EFF39FE485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9348780" y="3163716"/>
            <a:ext cx="771011" cy="447257"/>
          </a:xfrm>
          <a:prstGeom prst="leftRightArrow">
            <a:avLst>
              <a:gd name="adj1" fmla="val 50001"/>
              <a:gd name="adj2" fmla="val 50000"/>
            </a:avLst>
          </a:prstGeom>
          <a:solidFill>
            <a:srgbClr val="0078D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나눔스퀘어" panose="020B0600000101010101" pitchFamily="50" charset="-127"/>
              <a:ea typeface="나눔스퀘어" panose="020B0600000101010101" pitchFamily="50" charset="-127"/>
              <a:cs typeface="Segoe UI" pitchFamily="34" charset="0"/>
            </a:endParaRPr>
          </a:p>
        </p:txBody>
      </p:sp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A1625483-567C-4965-88E9-3C4013EAEE2C}"/>
              </a:ext>
            </a:extLst>
          </p:cNvPr>
          <p:cNvGraphicFramePr>
            <a:graphicFrameLocks noGrp="1"/>
          </p:cNvGraphicFramePr>
          <p:nvPr/>
        </p:nvGraphicFramePr>
        <p:xfrm>
          <a:off x="10206663" y="1167687"/>
          <a:ext cx="1776548" cy="5085172"/>
        </p:xfrm>
        <a:graphic>
          <a:graphicData uri="http://schemas.openxmlformats.org/drawingml/2006/table">
            <a:tbl>
              <a:tblPr firstRow="1"/>
              <a:tblGrid>
                <a:gridCol w="1776548">
                  <a:extLst>
                    <a:ext uri="{9D8B030D-6E8A-4147-A177-3AD203B41FA5}">
                      <a16:colId xmlns:a16="http://schemas.microsoft.com/office/drawing/2014/main" val="1438438675"/>
                    </a:ext>
                  </a:extLst>
                </a:gridCol>
              </a:tblGrid>
              <a:tr h="315244">
                <a:tc>
                  <a:txBody>
                    <a:bodyPr/>
                    <a:lstStyle/>
                    <a:p>
                      <a:pPr marL="0" algn="ctr" defTabSz="932742" rtl="0" eaLnBrk="1" fontAlgn="base" latinLnBrk="0" hangingPunct="1"/>
                      <a:r>
                        <a:rPr lang="ko-KR" altLang="en-US" sz="1600" b="0" i="0" kern="1200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Segoe UI Semilight" panose="020B0402040204020203" pitchFamily="34" charset="0"/>
                        </a:rPr>
                        <a:t>지역</a:t>
                      </a:r>
                    </a:p>
                  </a:txBody>
                  <a:tcPr marL="27650" marR="27650" marT="13825" marB="138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8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5325405"/>
                  </a:ext>
                </a:extLst>
              </a:tr>
              <a:tr h="315244">
                <a:tc>
                  <a:txBody>
                    <a:bodyPr/>
                    <a:lstStyle/>
                    <a:p>
                      <a:pPr algn="ctr" fontAlgn="base"/>
                      <a:r>
                        <a:rPr lang="ko-KR" sz="1600" b="0" i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Segoe UI Semilight" panose="020B0402040204020203" pitchFamily="34" charset="0"/>
                        </a:rPr>
                        <a:t>미국 중남부</a:t>
                      </a:r>
                    </a:p>
                  </a:txBody>
                  <a:tcPr marL="27650" marR="27650" marT="13825" marB="138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CCA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5774094"/>
                  </a:ext>
                </a:extLst>
              </a:tr>
              <a:tr h="315244">
                <a:tc>
                  <a:txBody>
                    <a:bodyPr/>
                    <a:lstStyle/>
                    <a:p>
                      <a:pPr algn="ctr" fontAlgn="base"/>
                      <a:r>
                        <a:rPr lang="ko-KR" sz="1600" b="0" i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Segoe UI Semilight" panose="020B0402040204020203" pitchFamily="34" charset="0"/>
                        </a:rPr>
                        <a:t>미국 서부</a:t>
                      </a:r>
                    </a:p>
                  </a:txBody>
                  <a:tcPr marL="27650" marR="27650" marT="13825" marB="138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E5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5649983"/>
                  </a:ext>
                </a:extLst>
              </a:tr>
              <a:tr h="315244">
                <a:tc>
                  <a:txBody>
                    <a:bodyPr/>
                    <a:lstStyle/>
                    <a:p>
                      <a:pPr algn="ctr" fontAlgn="base"/>
                      <a:r>
                        <a:rPr lang="ko-KR" sz="1600" b="0" i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Segoe UI Semilight" panose="020B0402040204020203" pitchFamily="34" charset="0"/>
                        </a:rPr>
                        <a:t>미국 중서부</a:t>
                      </a:r>
                    </a:p>
                  </a:txBody>
                  <a:tcPr marL="27650" marR="27650" marT="13825" marB="138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CCA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1051283"/>
                  </a:ext>
                </a:extLst>
              </a:tr>
              <a:tr h="315244">
                <a:tc>
                  <a:txBody>
                    <a:bodyPr/>
                    <a:lstStyle/>
                    <a:p>
                      <a:pPr algn="ctr" fontAlgn="base"/>
                      <a:r>
                        <a:rPr lang="ko-KR" sz="1600" b="0" i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Segoe UI Semilight" panose="020B0402040204020203" pitchFamily="34" charset="0"/>
                        </a:rPr>
                        <a:t>미국 중부</a:t>
                      </a:r>
                    </a:p>
                  </a:txBody>
                  <a:tcPr marL="27650" marR="27650" marT="13825" marB="138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7662494"/>
                  </a:ext>
                </a:extLst>
              </a:tr>
              <a:tr h="315244">
                <a:tc>
                  <a:txBody>
                    <a:bodyPr/>
                    <a:lstStyle/>
                    <a:p>
                      <a:pPr algn="ctr" fontAlgn="base"/>
                      <a:r>
                        <a:rPr lang="ko-KR" sz="1600" b="0" i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Segoe UI Semilight" panose="020B0402040204020203" pitchFamily="34" charset="0"/>
                        </a:rPr>
                        <a:t>캐나다 동부</a:t>
                      </a:r>
                    </a:p>
                  </a:txBody>
                  <a:tcPr marL="27650" marR="27650" marT="13825" marB="138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CCA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3272622"/>
                  </a:ext>
                </a:extLst>
              </a:tr>
              <a:tr h="315244">
                <a:tc>
                  <a:txBody>
                    <a:bodyPr/>
                    <a:lstStyle/>
                    <a:p>
                      <a:pPr algn="ctr" fontAlgn="base"/>
                      <a:r>
                        <a:rPr lang="ko-KR" sz="1600" b="0" i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Segoe UI Semilight" panose="020B0402040204020203" pitchFamily="34" charset="0"/>
                        </a:rPr>
                        <a:t>서유럽</a:t>
                      </a:r>
                    </a:p>
                  </a:txBody>
                  <a:tcPr marL="27650" marR="27650" marT="13825" marB="138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1321702"/>
                  </a:ext>
                </a:extLst>
              </a:tr>
              <a:tr h="315244">
                <a:tc>
                  <a:txBody>
                    <a:bodyPr/>
                    <a:lstStyle/>
                    <a:p>
                      <a:pPr algn="ctr" fontAlgn="base"/>
                      <a:r>
                        <a:rPr lang="ko-KR" sz="1600" b="0" i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Segoe UI Semilight" panose="020B0402040204020203" pitchFamily="34" charset="0"/>
                        </a:rPr>
                        <a:t>영국 남부</a:t>
                      </a:r>
                    </a:p>
                  </a:txBody>
                  <a:tcPr marL="27650" marR="27650" marT="13825" marB="138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CCA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8418596"/>
                  </a:ext>
                </a:extLst>
              </a:tr>
              <a:tr h="493500">
                <a:tc>
                  <a:txBody>
                    <a:bodyPr/>
                    <a:lstStyle/>
                    <a:p>
                      <a:pPr algn="ctr" fontAlgn="base"/>
                      <a:r>
                        <a:rPr lang="ko-KR" sz="1600" b="0" i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Segoe UI Semilight" panose="020B0402040204020203" pitchFamily="34" charset="0"/>
                        </a:rPr>
                        <a:t>독일 북동부</a:t>
                      </a:r>
                    </a:p>
                  </a:txBody>
                  <a:tcPr marL="27650" marR="27650" marT="13825" marB="138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E5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3196076"/>
                  </a:ext>
                </a:extLst>
              </a:tr>
              <a:tr h="315244">
                <a:tc>
                  <a:txBody>
                    <a:bodyPr/>
                    <a:lstStyle/>
                    <a:p>
                      <a:pPr algn="ctr" fontAlgn="base"/>
                      <a:r>
                        <a:rPr lang="ko-KR" sz="1600" b="0" i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Segoe UI Semilight" panose="020B0402040204020203" pitchFamily="34" charset="0"/>
                        </a:rPr>
                        <a:t>동아시아</a:t>
                      </a:r>
                    </a:p>
                  </a:txBody>
                  <a:tcPr marL="27650" marR="27650" marT="13825" marB="138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CCA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8798151"/>
                  </a:ext>
                </a:extLst>
              </a:tr>
              <a:tr h="315244">
                <a:tc>
                  <a:txBody>
                    <a:bodyPr/>
                    <a:lstStyle/>
                    <a:p>
                      <a:pPr algn="ctr" fontAlgn="base"/>
                      <a:r>
                        <a:rPr lang="ko-KR" sz="1600" b="0" i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Segoe UI Semilight" panose="020B0402040204020203" pitchFamily="34" charset="0"/>
                        </a:rPr>
                        <a:t>중국 북부</a:t>
                      </a:r>
                    </a:p>
                  </a:txBody>
                  <a:tcPr marL="27650" marR="27650" marT="13825" marB="138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E5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3023007"/>
                  </a:ext>
                </a:extLst>
              </a:tr>
              <a:tr h="315244">
                <a:tc>
                  <a:txBody>
                    <a:bodyPr/>
                    <a:lstStyle/>
                    <a:p>
                      <a:pPr algn="ctr" fontAlgn="base"/>
                      <a:r>
                        <a:rPr lang="ko-KR" sz="1600" b="0" i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Segoe UI Semilight" panose="020B0402040204020203" pitchFamily="34" charset="0"/>
                        </a:rPr>
                        <a:t>일본 서부</a:t>
                      </a:r>
                    </a:p>
                  </a:txBody>
                  <a:tcPr marL="27650" marR="27650" marT="13825" marB="138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CCA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3175280"/>
                  </a:ext>
                </a:extLst>
              </a:tr>
              <a:tr h="315244">
                <a:tc>
                  <a:txBody>
                    <a:bodyPr/>
                    <a:lstStyle/>
                    <a:p>
                      <a:pPr algn="ctr" fontAlgn="base"/>
                      <a:r>
                        <a:rPr lang="ko-KR" sz="1600" b="0" i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Segoe UI Semilight" panose="020B0402040204020203" pitchFamily="34" charset="0"/>
                        </a:rPr>
                        <a:t>호주 동부</a:t>
                      </a:r>
                    </a:p>
                  </a:txBody>
                  <a:tcPr marL="27650" marR="27650" marT="13825" marB="138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E5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8797014"/>
                  </a:ext>
                </a:extLst>
              </a:tr>
              <a:tr h="315244">
                <a:tc>
                  <a:txBody>
                    <a:bodyPr/>
                    <a:lstStyle/>
                    <a:p>
                      <a:pPr algn="ctr" fontAlgn="base"/>
                      <a:r>
                        <a:rPr lang="ko-KR" sz="1600" b="0" i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Segoe UI Semilight" panose="020B0402040204020203" pitchFamily="34" charset="0"/>
                        </a:rPr>
                        <a:t>인도 중부</a:t>
                      </a:r>
                    </a:p>
                  </a:txBody>
                  <a:tcPr marL="27650" marR="27650" marT="13825" marB="138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CCA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4315572"/>
                  </a:ext>
                </a:extLst>
              </a:tr>
              <a:tr h="493500">
                <a:tc>
                  <a:txBody>
                    <a:bodyPr/>
                    <a:lstStyle/>
                    <a:p>
                      <a:pPr algn="ctr" fontAlgn="base"/>
                      <a:r>
                        <a:rPr lang="ko-KR" sz="1600" b="0" i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Segoe UI Semilight" panose="020B0402040204020203" pitchFamily="34" charset="0"/>
                        </a:rPr>
                        <a:t>미국 중남부</a:t>
                      </a:r>
                    </a:p>
                  </a:txBody>
                  <a:tcPr marL="27650" marR="27650" marT="13825" marB="138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E5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6298458"/>
                  </a:ext>
                </a:extLst>
              </a:tr>
            </a:tbl>
          </a:graphicData>
        </a:graphic>
      </p:graphicFrame>
      <p:pic>
        <p:nvPicPr>
          <p:cNvPr id="5122" name="Picture 2" descr="AzureGeography">
            <a:extLst>
              <a:ext uri="{FF2B5EF4-FFF2-40B4-BE49-F238E27FC236}">
                <a16:creationId xmlns:a16="http://schemas.microsoft.com/office/drawing/2014/main" id="{33361F0D-EC03-48CA-9AC7-1234ED0167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59016" y="2155092"/>
            <a:ext cx="7419975" cy="3714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1441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>
            <a:extLst>
              <a:ext uri="{FF2B5EF4-FFF2-40B4-BE49-F238E27FC236}">
                <a16:creationId xmlns:a16="http://schemas.microsoft.com/office/drawing/2014/main" id="{A883067C-FB62-926B-5D7E-6D66219D15AC}"/>
              </a:ext>
            </a:extLst>
          </p:cNvPr>
          <p:cNvSpPr txBox="1">
            <a:spLocks/>
          </p:cNvSpPr>
          <p:nvPr/>
        </p:nvSpPr>
        <p:spPr>
          <a:xfrm>
            <a:off x="414988" y="228602"/>
            <a:ext cx="10800000" cy="508878"/>
          </a:xfrm>
          <a:prstGeom prst="rect">
            <a:avLst/>
          </a:prstGeom>
        </p:spPr>
        <p:txBody>
          <a:bodyPr vert="horz" lIns="0" tIns="45720" rIns="91440" bIns="45720" rtlCol="0" anchor="ctr">
            <a:normAutofit/>
          </a:bodyPr>
          <a:lstStyle>
            <a:lvl1pPr marL="0"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altLang="ko-KR" sz="2400" b="1" kern="1200" spc="-60" baseline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ko-KR" altLang="en-US" i="0" dirty="0">
                <a:effectLst/>
                <a:latin typeface="+mj-ea"/>
                <a:ea typeface="+mj-ea"/>
              </a:rPr>
              <a:t>인터넷은 어떻게 작동될까요</a:t>
            </a:r>
            <a:r>
              <a:rPr lang="en-US" altLang="ko-KR" i="0" dirty="0">
                <a:effectLst/>
                <a:latin typeface="+mj-ea"/>
                <a:ea typeface="+mj-ea"/>
              </a:rPr>
              <a:t>?(</a:t>
            </a:r>
            <a:r>
              <a:rPr lang="ko-KR" altLang="en-US" i="0" dirty="0">
                <a:effectLst/>
                <a:latin typeface="+mj-ea"/>
                <a:ea typeface="+mj-ea"/>
              </a:rPr>
              <a:t>인프라</a:t>
            </a:r>
            <a:r>
              <a:rPr lang="en-US" altLang="ko-KR" i="0" dirty="0">
                <a:effectLst/>
                <a:latin typeface="+mj-ea"/>
                <a:ea typeface="+mj-ea"/>
              </a:rPr>
              <a:t>)</a:t>
            </a:r>
          </a:p>
        </p:txBody>
      </p:sp>
      <p:pic>
        <p:nvPicPr>
          <p:cNvPr id="4" name="온라인 미디어 3" title="인터넷은 어떻게 작동될까요?">
            <a:hlinkClick r:id="" action="ppaction://media"/>
            <a:extLst>
              <a:ext uri="{FF2B5EF4-FFF2-40B4-BE49-F238E27FC236}">
                <a16:creationId xmlns:a16="http://schemas.microsoft.com/office/drawing/2014/main" id="{6A7280D9-AABC-1338-AF3E-BDCF938CD747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715658" y="737480"/>
            <a:ext cx="10760683" cy="6079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889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C4BC493-986E-5CF0-9C96-D9FE553823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3337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72879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noProof="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가용성 </a:t>
            </a:r>
            <a:r>
              <a:rPr lang="ko-KR" altLang="en-US" noProof="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집합</a:t>
            </a:r>
            <a:r>
              <a:rPr lang="en-US" altLang="ko-KR" noProof="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(Availability sets)</a:t>
            </a:r>
            <a:endParaRPr lang="ko-KR" noProof="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699427" y="1450622"/>
            <a:ext cx="10961328" cy="480131"/>
          </a:xfrm>
        </p:spPr>
        <p:txBody>
          <a:bodyPr/>
          <a:lstStyle/>
          <a:p>
            <a:r>
              <a:rPr lang="ko-KR" altLang="en-US" noProof="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현재 한국 중부와 남부에서 제공 됨</a:t>
            </a:r>
            <a:endParaRPr lang="ko-KR" noProof="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4" name="Picture 3" descr="FD0, FD1 및 FD1의 세 가지 오류 도메인 다이어그램. FD0에는 하나의 UD 0이 포함되고 FD1에는 UD1 및 UD2의 두 업데이트 도메인이 포함되어 있습니다.">
            <a:extLst>
              <a:ext uri="{FF2B5EF4-FFF2-40B4-BE49-F238E27FC236}">
                <a16:creationId xmlns:a16="http://schemas.microsoft.com/office/drawing/2014/main" id="{C00AA775-A8E8-45DA-A415-8DCE1E29F6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0047" y="2305060"/>
            <a:ext cx="4668298" cy="2568394"/>
          </a:xfrm>
          <a:prstGeom prst="rect">
            <a:avLst/>
          </a:prstGeom>
        </p:spPr>
      </p:pic>
      <p:sp>
        <p:nvSpPr>
          <p:cNvPr id="5" name="Text Placeholder 5"/>
          <p:cNvSpPr txBox="1">
            <a:spLocks/>
          </p:cNvSpPr>
          <p:nvPr/>
        </p:nvSpPr>
        <p:spPr>
          <a:xfrm>
            <a:off x="546479" y="1871503"/>
            <a:ext cx="6362869" cy="4022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2286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endParaRPr lang="en-US" sz="7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Fault Domain</a:t>
            </a:r>
            <a:b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장애</a:t>
            </a:r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도메인</a:t>
            </a:r>
            <a:b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전원</a:t>
            </a:r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네트워크</a:t>
            </a:r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2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항온항습기가</a:t>
            </a: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격리된 </a:t>
            </a:r>
            <a:b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곳에 가상 컴퓨터를 배포</a:t>
            </a:r>
            <a:endParaRPr lang="en-US" altLang="ko-KR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Update Domain</a:t>
            </a:r>
            <a:b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업데이트</a:t>
            </a:r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도메인</a:t>
            </a:r>
            <a:b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동시에 재부팅 할 수 있는 가상 </a:t>
            </a:r>
            <a:r>
              <a:rPr lang="ko-KR" altLang="en-US" sz="2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머신의</a:t>
            </a: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기본 물리적 하드웨어 그룹을 나타내며 물리적 재부팅이 방생하는 경우 하나의 업데이트 도메인만 재부팅</a:t>
            </a:r>
            <a:endParaRPr lang="ko-KR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6687A28-C1B5-A1B6-13EC-910A10DCFAE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40" t="23694" b="14662"/>
          <a:stretch/>
        </p:blipFill>
        <p:spPr>
          <a:xfrm>
            <a:off x="6756400" y="1916863"/>
            <a:ext cx="5321300" cy="3756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408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가용성 영역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(Availability zones)</a:t>
            </a:r>
            <a:endParaRPr 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584199" y="1435497"/>
            <a:ext cx="5952747" cy="4222694"/>
          </a:xfrm>
        </p:spPr>
        <p:txBody>
          <a:bodyPr>
            <a:normAutofit/>
          </a:bodyPr>
          <a:lstStyle/>
          <a:p>
            <a:r>
              <a:rPr 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Azure 지역 내에서 물리적으로 구분되는 위치</a:t>
            </a:r>
          </a:p>
          <a:p>
            <a:r>
              <a:rPr 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가용성 집합보다 한 수준 높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음</a:t>
            </a:r>
            <a:endParaRPr 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전력, 냉각 및 네트워킹을 독립적으로 갖춘 하나 이상의 데이터 센터가 포함 </a:t>
            </a:r>
          </a:p>
          <a:p>
            <a:r>
              <a:rPr 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격리 경계의 역할</a:t>
            </a:r>
          </a:p>
          <a:p>
            <a:r>
              <a:rPr 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한 가용성 영역이 중단될 경우 다른 가용성 영역은 계속해서 작동</a:t>
            </a:r>
          </a:p>
        </p:txBody>
      </p:sp>
      <p:grpSp>
        <p:nvGrpSpPr>
          <p:cNvPr id="5" name="Group 4" descr="Azure 지역이라는 제목의 상자 안에 가용성 영역 3개가 있고 각 영역에는 연결된 다른 2개의 가용성 영역을 가리키는 화살표가 있는 개념적 그래픽.">
            <a:extLst>
              <a:ext uri="{FF2B5EF4-FFF2-40B4-BE49-F238E27FC236}">
                <a16:creationId xmlns:a16="http://schemas.microsoft.com/office/drawing/2014/main" id="{3AEDB905-FC8D-448D-AC0A-15F4C45D8B15}"/>
              </a:ext>
            </a:extLst>
          </p:cNvPr>
          <p:cNvGrpSpPr/>
          <p:nvPr/>
        </p:nvGrpSpPr>
        <p:grpSpPr>
          <a:xfrm>
            <a:off x="6689347" y="1274375"/>
            <a:ext cx="4785298" cy="4248581"/>
            <a:chOff x="6818439" y="1571306"/>
            <a:chExt cx="4785298" cy="4248581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DADC3C6-7E2B-431E-80AD-8E39793EC04B}"/>
                </a:ext>
              </a:extLst>
            </p:cNvPr>
            <p:cNvGrpSpPr/>
            <p:nvPr/>
          </p:nvGrpSpPr>
          <p:grpSpPr>
            <a:xfrm>
              <a:off x="7117431" y="2517295"/>
              <a:ext cx="1691584" cy="999225"/>
              <a:chOff x="6999098" y="4432150"/>
              <a:chExt cx="1691584" cy="999225"/>
            </a:xfrm>
          </p:grpSpPr>
          <p:pic>
            <p:nvPicPr>
              <p:cNvPr id="23" name="Picture 22" descr="FD0, FD1 및 FD1의 세 가지 오류 도메인 다이어그램. FD0에는 하나의 UD 0이 포함되고 FD1에는 UD1 및 UD2의 두 업데이트 도메인이 포함되어 있습니다.">
                <a:extLst>
                  <a:ext uri="{FF2B5EF4-FFF2-40B4-BE49-F238E27FC236}">
                    <a16:creationId xmlns:a16="http://schemas.microsoft.com/office/drawing/2014/main" id="{59A63A6C-4FD2-435A-A924-75784D6AFF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151498" y="4584550"/>
                <a:ext cx="1539184" cy="846825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24" name="Picture 23" descr="FD0, FD1 및 FD1의 세 가지 오류 도메인 다이어그램. FD0에는 하나의 UD 0이 포함되고 FD1에는 UD1 및 UD2의 두 업데이트 도메인이 포함되어 있습니다.">
                <a:extLst>
                  <a:ext uri="{FF2B5EF4-FFF2-40B4-BE49-F238E27FC236}">
                    <a16:creationId xmlns:a16="http://schemas.microsoft.com/office/drawing/2014/main" id="{33D9E7F5-BEF0-4433-B11F-A53824A7A1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99098" y="4432150"/>
                <a:ext cx="1539184" cy="846825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21F8F84-DD3C-48AE-87D9-64E79023DDE7}"/>
                </a:ext>
              </a:extLst>
            </p:cNvPr>
            <p:cNvGrpSpPr/>
            <p:nvPr/>
          </p:nvGrpSpPr>
          <p:grpSpPr>
            <a:xfrm>
              <a:off x="9586238" y="2513688"/>
              <a:ext cx="1691584" cy="999225"/>
              <a:chOff x="6999098" y="4432150"/>
              <a:chExt cx="1691584" cy="999225"/>
            </a:xfrm>
          </p:grpSpPr>
          <p:pic>
            <p:nvPicPr>
              <p:cNvPr id="21" name="Picture 20" descr="FD0, FD1 및 FD1의 세 가지 오류 도메인 다이어그램. FD0에는 하나의 UD 0이 포함되고 FD1에는 UD1 및 UD2의 두 업데이트 도메인이 포함되어 있습니다.">
                <a:extLst>
                  <a:ext uri="{FF2B5EF4-FFF2-40B4-BE49-F238E27FC236}">
                    <a16:creationId xmlns:a16="http://schemas.microsoft.com/office/drawing/2014/main" id="{27DD964D-B9C7-449F-8749-704A22005B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151498" y="4584550"/>
                <a:ext cx="1539184" cy="846825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22" name="Picture 21" descr="FD0, FD1 및 FD1의 세 가지 오류 도메인 다이어그램. FD0에는 하나의 UD 0이 포함되고 FD1에는 UD1 및 UD2의 두 업데이트 도메인이 포함되어 있습니다.">
                <a:extLst>
                  <a:ext uri="{FF2B5EF4-FFF2-40B4-BE49-F238E27FC236}">
                    <a16:creationId xmlns:a16="http://schemas.microsoft.com/office/drawing/2014/main" id="{EF911D1C-93E1-4852-9B3A-C1BB751553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99098" y="4432150"/>
                <a:ext cx="1539184" cy="846825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22360E82-8941-4388-8D8C-6A94D5EA18A1}"/>
                </a:ext>
              </a:extLst>
            </p:cNvPr>
            <p:cNvGrpSpPr/>
            <p:nvPr/>
          </p:nvGrpSpPr>
          <p:grpSpPr>
            <a:xfrm>
              <a:off x="8425270" y="4311420"/>
              <a:ext cx="1691584" cy="999225"/>
              <a:chOff x="6999098" y="4432150"/>
              <a:chExt cx="1691584" cy="999225"/>
            </a:xfrm>
          </p:grpSpPr>
          <p:pic>
            <p:nvPicPr>
              <p:cNvPr id="19" name="Picture 18" descr="FD0, FD1 및 FD1의 세 가지 오류 도메인 다이어그램. FD0에는 하나의 UD 0이 포함되고 FD1에는 UD1 및 UD2의 두 업데이트 도메인이 포함되어 있습니다.">
                <a:extLst>
                  <a:ext uri="{FF2B5EF4-FFF2-40B4-BE49-F238E27FC236}">
                    <a16:creationId xmlns:a16="http://schemas.microsoft.com/office/drawing/2014/main" id="{2B24F88C-F664-4133-91D6-9C69424D1E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151498" y="4584550"/>
                <a:ext cx="1539184" cy="846825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20" name="Picture 19" descr="FD0, FD1 및 FD1의 세 가지 오류 도메인 다이어그램. FD0에는 하나의 UD 0이 포함되고 FD1에는 UD1 및 UD2의 두 업데이트 도메인이 포함되어 있습니다.">
                <a:extLst>
                  <a:ext uri="{FF2B5EF4-FFF2-40B4-BE49-F238E27FC236}">
                    <a16:creationId xmlns:a16="http://schemas.microsoft.com/office/drawing/2014/main" id="{109A3630-DE95-4268-B3A6-1CFB48B851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99098" y="4432150"/>
                <a:ext cx="1539184" cy="846825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</p:grp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0C3513A-1756-4789-9F87-82047F90C544}"/>
                </a:ext>
              </a:extLst>
            </p:cNvPr>
            <p:cNvSpPr/>
            <p:nvPr/>
          </p:nvSpPr>
          <p:spPr>
            <a:xfrm>
              <a:off x="7117431" y="2138699"/>
              <a:ext cx="1691584" cy="36394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가용성 영역 1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118B9BF-950B-4A33-B5EC-A51AF5CD77DB}"/>
                </a:ext>
              </a:extLst>
            </p:cNvPr>
            <p:cNvSpPr/>
            <p:nvPr/>
          </p:nvSpPr>
          <p:spPr>
            <a:xfrm>
              <a:off x="8425270" y="5360218"/>
              <a:ext cx="1691584" cy="36394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가용성 영역 3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ED9248F-ADD8-4814-8471-968A3DC3042E}"/>
                </a:ext>
              </a:extLst>
            </p:cNvPr>
            <p:cNvSpPr/>
            <p:nvPr/>
          </p:nvSpPr>
          <p:spPr>
            <a:xfrm>
              <a:off x="9577441" y="2104282"/>
              <a:ext cx="1691584" cy="36394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가용성 영역 2</a:t>
              </a:r>
            </a:p>
          </p:txBody>
        </p:sp>
        <p:sp>
          <p:nvSpPr>
            <p:cNvPr id="13" name="Arrow: Left-Right 12">
              <a:extLst>
                <a:ext uri="{FF2B5EF4-FFF2-40B4-BE49-F238E27FC236}">
                  <a16:creationId xmlns:a16="http://schemas.microsoft.com/office/drawing/2014/main" id="{D2351211-A447-4536-AACF-ED13AB686E72}"/>
                </a:ext>
              </a:extLst>
            </p:cNvPr>
            <p:cNvSpPr/>
            <p:nvPr/>
          </p:nvSpPr>
          <p:spPr bwMode="auto">
            <a:xfrm>
              <a:off x="8870804" y="2861541"/>
              <a:ext cx="734489" cy="346616"/>
            </a:xfrm>
            <a:prstGeom prst="leftRightArrow">
              <a:avLst/>
            </a:prstGeom>
            <a:solidFill>
              <a:srgbClr val="2E6CA4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나눔스퀘어" panose="020B0600000101010101" pitchFamily="50" charset="-127"/>
                <a:ea typeface="나눔스퀘어" panose="020B0600000101010101" pitchFamily="50" charset="-127"/>
                <a:cs typeface="Segoe UI" pitchFamily="34" charset="0"/>
              </a:endParaRPr>
            </a:p>
          </p:txBody>
        </p:sp>
        <p:sp>
          <p:nvSpPr>
            <p:cNvPr id="14" name="Arrow: Left-Right 13">
              <a:extLst>
                <a:ext uri="{FF2B5EF4-FFF2-40B4-BE49-F238E27FC236}">
                  <a16:creationId xmlns:a16="http://schemas.microsoft.com/office/drawing/2014/main" id="{06D8D8D5-8485-4E62-809C-7D564FFE123D}"/>
                </a:ext>
              </a:extLst>
            </p:cNvPr>
            <p:cNvSpPr/>
            <p:nvPr/>
          </p:nvSpPr>
          <p:spPr bwMode="auto">
            <a:xfrm rot="3143699">
              <a:off x="8184190" y="3712099"/>
              <a:ext cx="734489" cy="346616"/>
            </a:xfrm>
            <a:prstGeom prst="leftRightArrow">
              <a:avLst/>
            </a:prstGeom>
            <a:solidFill>
              <a:srgbClr val="2E6CA4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나눔스퀘어" panose="020B0600000101010101" pitchFamily="50" charset="-127"/>
                <a:ea typeface="나눔스퀘어" panose="020B0600000101010101" pitchFamily="50" charset="-127"/>
                <a:cs typeface="Segoe UI" pitchFamily="34" charset="0"/>
              </a:endParaRP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05E6B2A-E6C2-4E3A-BA2E-226A1E5A328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H="1">
              <a:off x="9598649" y="3590370"/>
              <a:ext cx="518205" cy="585267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DDE5154-A715-4498-B1F6-76C92411F7AD}"/>
                </a:ext>
              </a:extLst>
            </p:cNvPr>
            <p:cNvSpPr/>
            <p:nvPr/>
          </p:nvSpPr>
          <p:spPr bwMode="auto">
            <a:xfrm>
              <a:off x="6818439" y="1775012"/>
              <a:ext cx="4785298" cy="4044875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prstDash val="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나눔스퀘어" panose="020B0600000101010101" pitchFamily="50" charset="-127"/>
                <a:ea typeface="나눔스퀘어" panose="020B0600000101010101" pitchFamily="50" charset="-127"/>
                <a:cs typeface="Segoe UI" pitchFamily="34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0FC8344-0717-4DF1-8D6C-319B8618D90C}"/>
                </a:ext>
              </a:extLst>
            </p:cNvPr>
            <p:cNvSpPr/>
            <p:nvPr/>
          </p:nvSpPr>
          <p:spPr>
            <a:xfrm>
              <a:off x="8330344" y="1571306"/>
              <a:ext cx="1448986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r>
                <a:rPr lang="ko-KR" sz="20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Azure 지역</a:t>
              </a:r>
            </a:p>
          </p:txBody>
        </p:sp>
      </p:grpSp>
      <p:pic>
        <p:nvPicPr>
          <p:cNvPr id="1026" name="Picture 2" descr="Azure 지역 및 가용성 영역 | Microsoft Learn">
            <a:extLst>
              <a:ext uri="{FF2B5EF4-FFF2-40B4-BE49-F238E27FC236}">
                <a16:creationId xmlns:a16="http://schemas.microsoft.com/office/drawing/2014/main" id="{692F866D-C0BB-48C0-5806-CD38BC0709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6412" y="1014322"/>
            <a:ext cx="8639175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3706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noProof="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리소스 그룹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8FD00436-2CB6-4054-A448-6F71BA24BD54}"/>
              </a:ext>
            </a:extLst>
          </p:cNvPr>
          <p:cNvSpPr txBox="1">
            <a:spLocks/>
          </p:cNvSpPr>
          <p:nvPr/>
        </p:nvSpPr>
        <p:spPr>
          <a:xfrm>
            <a:off x="567590" y="1604266"/>
            <a:ext cx="5832462" cy="3705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2286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7338" indent="-287338">
              <a:buFont typeface="Arial" panose="020B0604020202020204" pitchFamily="34" charset="0"/>
              <a:buChar char="•"/>
            </a:pPr>
            <a:r>
              <a:rPr 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동일한 수명 주기를 공유하는 여러 리소스에 대한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그룹</a:t>
            </a:r>
            <a:r>
              <a:rPr 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</a:p>
          <a:p>
            <a:pPr marL="287338" indent="-287338">
              <a:buFont typeface="Arial" panose="020B0604020202020204" pitchFamily="34" charset="0"/>
              <a:buChar char="•"/>
            </a:pPr>
            <a:r>
              <a:rPr 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리소스를 단일의 관리 단위로 집계</a:t>
            </a:r>
          </a:p>
          <a:p>
            <a:pPr marL="287338" indent="-287338">
              <a:buFont typeface="Arial" panose="020B0604020202020204" pitchFamily="34" charset="0"/>
              <a:buChar char="•"/>
            </a:pPr>
            <a:r>
              <a:rPr 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모든 Azure 리소스는 하나의 리소스 그룹에만 존재</a:t>
            </a:r>
          </a:p>
          <a:p>
            <a:pPr marL="287338" indent="-287338">
              <a:buFont typeface="Arial" panose="020B0604020202020204" pitchFamily="34" charset="0"/>
              <a:buChar char="•"/>
            </a:pPr>
            <a:r>
              <a:rPr 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리소스 그룹(또는 리소스) </a:t>
            </a:r>
            <a:br>
              <a:rPr 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수준에서 RBAC(역할 기반 액세스 제어)를 사용하여 보호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E2B8897-2C33-44F4-BA75-D7C3B7E5CC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6509084" y="3079697"/>
            <a:ext cx="5236495" cy="451533"/>
            <a:chOff x="5241462" y="3342290"/>
            <a:chExt cx="6612401" cy="554762"/>
          </a:xfrm>
        </p:grpSpPr>
        <p:sp>
          <p:nvSpPr>
            <p:cNvPr id="19" name="Freeform 306">
              <a:extLst>
                <a:ext uri="{FF2B5EF4-FFF2-40B4-BE49-F238E27FC236}">
                  <a16:creationId xmlns:a16="http://schemas.microsoft.com/office/drawing/2014/main" id="{E6AAD464-9EF6-4786-B20C-7800D2EEF820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1462" y="3615197"/>
              <a:ext cx="6612401" cy="8948"/>
            </a:xfrm>
            <a:custGeom>
              <a:avLst/>
              <a:gdLst>
                <a:gd name="T0" fmla="*/ 0 w 3695"/>
                <a:gd name="T1" fmla="*/ 5 h 5"/>
                <a:gd name="T2" fmla="*/ 3695 w 3695"/>
                <a:gd name="T3" fmla="*/ 5 h 5"/>
                <a:gd name="T4" fmla="*/ 3695 w 3695"/>
                <a:gd name="T5" fmla="*/ 0 h 5"/>
                <a:gd name="T6" fmla="*/ 0 w 3695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95" h="5">
                  <a:moveTo>
                    <a:pt x="0" y="5"/>
                  </a:moveTo>
                  <a:lnTo>
                    <a:pt x="3695" y="5"/>
                  </a:lnTo>
                  <a:lnTo>
                    <a:pt x="3695" y="0"/>
                  </a:lnTo>
                  <a:lnTo>
                    <a:pt x="0" y="0"/>
                  </a:lnTo>
                </a:path>
              </a:pathLst>
            </a:custGeom>
            <a:noFill/>
            <a:ln w="952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나눔스퀘어" panose="020B0600000101010101" pitchFamily="50" charset="-127"/>
                <a:ea typeface="+mn-ea"/>
                <a:cs typeface="+mn-cs"/>
              </a:endParaRPr>
            </a:p>
          </p:txBody>
        </p:sp>
        <p:sp>
          <p:nvSpPr>
            <p:cNvPr id="20" name="Oval 307">
              <a:extLst>
                <a:ext uri="{FF2B5EF4-FFF2-40B4-BE49-F238E27FC236}">
                  <a16:creationId xmlns:a16="http://schemas.microsoft.com/office/drawing/2014/main" id="{1975E4FF-A96A-4FA6-AF7E-63D8644295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70281" y="3342290"/>
              <a:ext cx="554762" cy="554762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non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sz="1836" b="0" i="0" u="none" strike="noStrike" cap="none" normalizeH="0" baseline="0" noProof="0" dirty="0">
                  <a:ln>
                    <a:noFill/>
                  </a:ln>
                  <a:solidFill>
                    <a:srgbClr val="FFFFFF"/>
                  </a:solidFill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또는</a:t>
              </a:r>
            </a:p>
          </p:txBody>
        </p:sp>
      </p:grpSp>
      <p:grpSp>
        <p:nvGrpSpPr>
          <p:cNvPr id="3" name="Group 2" descr="웹, 데이터베이스, 가상 머신 및 스토리지 리소스가 포함된 리소스 그룹 1개가 표시되어 있습니다. ">
            <a:extLst>
              <a:ext uri="{FF2B5EF4-FFF2-40B4-BE49-F238E27FC236}">
                <a16:creationId xmlns:a16="http://schemas.microsoft.com/office/drawing/2014/main" id="{71C0458E-EF11-4ED0-AC3D-73D36D47C00F}"/>
              </a:ext>
            </a:extLst>
          </p:cNvPr>
          <p:cNvGrpSpPr/>
          <p:nvPr/>
        </p:nvGrpSpPr>
        <p:grpSpPr>
          <a:xfrm>
            <a:off x="6509084" y="1326857"/>
            <a:ext cx="5236495" cy="1675123"/>
            <a:chOff x="6509084" y="1326857"/>
            <a:chExt cx="5236495" cy="1675123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8802B0BE-69D8-48BA-B2E3-940A5229ED9C}"/>
                </a:ext>
              </a:extLst>
            </p:cNvPr>
            <p:cNvSpPr>
              <a:spLocks/>
            </p:cNvSpPr>
            <p:nvPr/>
          </p:nvSpPr>
          <p:spPr bwMode="auto">
            <a:xfrm>
              <a:off x="6509084" y="1326857"/>
              <a:ext cx="5236495" cy="167512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나눔스퀘어" panose="020B0600000101010101" pitchFamily="50" charset="-127"/>
                <a:ea typeface="+mn-ea"/>
                <a:cs typeface="+mn-cs"/>
              </a:endParaRPr>
            </a:p>
          </p:txBody>
        </p:sp>
        <p:grpSp>
          <p:nvGrpSpPr>
            <p:cNvPr id="31" name="Group 4">
              <a:extLst>
                <a:ext uri="{FF2B5EF4-FFF2-40B4-BE49-F238E27FC236}">
                  <a16:creationId xmlns:a16="http://schemas.microsoft.com/office/drawing/2014/main" id="{D3EC6A38-C549-4DD3-BDC6-53A24DE919C5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8006248" y="2406935"/>
              <a:ext cx="336923" cy="219658"/>
              <a:chOff x="2" y="0"/>
              <a:chExt cx="268" cy="170"/>
            </a:xfrm>
            <a:solidFill>
              <a:schemeClr val="bg1">
                <a:lumMod val="75000"/>
              </a:schemeClr>
            </a:solidFill>
          </p:grpSpPr>
          <p:sp>
            <p:nvSpPr>
              <p:cNvPr id="32" name="Freeform 5">
                <a:extLst>
                  <a:ext uri="{FF2B5EF4-FFF2-40B4-BE49-F238E27FC236}">
                    <a16:creationId xmlns:a16="http://schemas.microsoft.com/office/drawing/2014/main" id="{FBF3F1B5-6240-4510-88DF-969B57755A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" y="0"/>
                <a:ext cx="168" cy="119"/>
              </a:xfrm>
              <a:custGeom>
                <a:avLst/>
                <a:gdLst>
                  <a:gd name="T0" fmla="*/ 80 w 80"/>
                  <a:gd name="T1" fmla="*/ 40 h 56"/>
                  <a:gd name="T2" fmla="*/ 72 w 80"/>
                  <a:gd name="T3" fmla="*/ 40 h 56"/>
                  <a:gd name="T4" fmla="*/ 64 w 80"/>
                  <a:gd name="T5" fmla="*/ 48 h 56"/>
                  <a:gd name="T6" fmla="*/ 16 w 80"/>
                  <a:gd name="T7" fmla="*/ 48 h 56"/>
                  <a:gd name="T8" fmla="*/ 8 w 80"/>
                  <a:gd name="T9" fmla="*/ 40 h 56"/>
                  <a:gd name="T10" fmla="*/ 8 w 80"/>
                  <a:gd name="T11" fmla="*/ 16 h 56"/>
                  <a:gd name="T12" fmla="*/ 16 w 80"/>
                  <a:gd name="T13" fmla="*/ 8 h 56"/>
                  <a:gd name="T14" fmla="*/ 64 w 80"/>
                  <a:gd name="T15" fmla="*/ 8 h 56"/>
                  <a:gd name="T16" fmla="*/ 72 w 80"/>
                  <a:gd name="T17" fmla="*/ 16 h 56"/>
                  <a:gd name="T18" fmla="*/ 80 w 80"/>
                  <a:gd name="T19" fmla="*/ 16 h 56"/>
                  <a:gd name="T20" fmla="*/ 64 w 80"/>
                  <a:gd name="T21" fmla="*/ 0 h 56"/>
                  <a:gd name="T22" fmla="*/ 16 w 80"/>
                  <a:gd name="T23" fmla="*/ 0 h 56"/>
                  <a:gd name="T24" fmla="*/ 0 w 80"/>
                  <a:gd name="T25" fmla="*/ 16 h 56"/>
                  <a:gd name="T26" fmla="*/ 0 w 80"/>
                  <a:gd name="T27" fmla="*/ 40 h 56"/>
                  <a:gd name="T28" fmla="*/ 16 w 80"/>
                  <a:gd name="T29" fmla="*/ 56 h 56"/>
                  <a:gd name="T30" fmla="*/ 64 w 80"/>
                  <a:gd name="T31" fmla="*/ 56 h 56"/>
                  <a:gd name="T32" fmla="*/ 80 w 80"/>
                  <a:gd name="T33" fmla="*/ 4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80" h="56">
                    <a:moveTo>
                      <a:pt x="80" y="40"/>
                    </a:moveTo>
                    <a:cubicBezTo>
                      <a:pt x="72" y="40"/>
                      <a:pt x="72" y="40"/>
                      <a:pt x="72" y="40"/>
                    </a:cubicBezTo>
                    <a:cubicBezTo>
                      <a:pt x="72" y="44"/>
                      <a:pt x="68" y="48"/>
                      <a:pt x="64" y="48"/>
                    </a:cubicBezTo>
                    <a:cubicBezTo>
                      <a:pt x="16" y="48"/>
                      <a:pt x="16" y="48"/>
                      <a:pt x="16" y="48"/>
                    </a:cubicBezTo>
                    <a:cubicBezTo>
                      <a:pt x="12" y="48"/>
                      <a:pt x="8" y="44"/>
                      <a:pt x="8" y="40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8" y="12"/>
                      <a:pt x="12" y="8"/>
                      <a:pt x="16" y="8"/>
                    </a:cubicBezTo>
                    <a:cubicBezTo>
                      <a:pt x="64" y="8"/>
                      <a:pt x="64" y="8"/>
                      <a:pt x="64" y="8"/>
                    </a:cubicBezTo>
                    <a:cubicBezTo>
                      <a:pt x="68" y="8"/>
                      <a:pt x="72" y="12"/>
                      <a:pt x="72" y="16"/>
                    </a:cubicBezTo>
                    <a:cubicBezTo>
                      <a:pt x="80" y="16"/>
                      <a:pt x="80" y="16"/>
                      <a:pt x="80" y="16"/>
                    </a:cubicBezTo>
                    <a:cubicBezTo>
                      <a:pt x="80" y="7"/>
                      <a:pt x="73" y="0"/>
                      <a:pt x="64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7" y="0"/>
                      <a:pt x="0" y="7"/>
                      <a:pt x="0" y="16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0" y="49"/>
                      <a:pt x="7" y="56"/>
                      <a:pt x="16" y="56"/>
                    </a:cubicBezTo>
                    <a:cubicBezTo>
                      <a:pt x="64" y="56"/>
                      <a:pt x="64" y="56"/>
                      <a:pt x="64" y="56"/>
                    </a:cubicBezTo>
                    <a:cubicBezTo>
                      <a:pt x="73" y="56"/>
                      <a:pt x="80" y="49"/>
                      <a:pt x="80" y="4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+mn-ea"/>
                  <a:cs typeface="+mn-cs"/>
                </a:endParaRPr>
              </a:p>
            </p:txBody>
          </p:sp>
          <p:sp>
            <p:nvSpPr>
              <p:cNvPr id="33" name="Freeform 6">
                <a:extLst>
                  <a:ext uri="{FF2B5EF4-FFF2-40B4-BE49-F238E27FC236}">
                    <a16:creationId xmlns:a16="http://schemas.microsoft.com/office/drawing/2014/main" id="{597DD81C-9BD8-4FD5-9BEC-DFCBCD217A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" y="51"/>
                <a:ext cx="168" cy="119"/>
              </a:xfrm>
              <a:custGeom>
                <a:avLst/>
                <a:gdLst>
                  <a:gd name="T0" fmla="*/ 64 w 80"/>
                  <a:gd name="T1" fmla="*/ 0 h 56"/>
                  <a:gd name="T2" fmla="*/ 16 w 80"/>
                  <a:gd name="T3" fmla="*/ 0 h 56"/>
                  <a:gd name="T4" fmla="*/ 0 w 80"/>
                  <a:gd name="T5" fmla="*/ 16 h 56"/>
                  <a:gd name="T6" fmla="*/ 8 w 80"/>
                  <a:gd name="T7" fmla="*/ 16 h 56"/>
                  <a:gd name="T8" fmla="*/ 16 w 80"/>
                  <a:gd name="T9" fmla="*/ 8 h 56"/>
                  <a:gd name="T10" fmla="*/ 64 w 80"/>
                  <a:gd name="T11" fmla="*/ 8 h 56"/>
                  <a:gd name="T12" fmla="*/ 72 w 80"/>
                  <a:gd name="T13" fmla="*/ 16 h 56"/>
                  <a:gd name="T14" fmla="*/ 72 w 80"/>
                  <a:gd name="T15" fmla="*/ 40 h 56"/>
                  <a:gd name="T16" fmla="*/ 64 w 80"/>
                  <a:gd name="T17" fmla="*/ 48 h 56"/>
                  <a:gd name="T18" fmla="*/ 16 w 80"/>
                  <a:gd name="T19" fmla="*/ 48 h 56"/>
                  <a:gd name="T20" fmla="*/ 8 w 80"/>
                  <a:gd name="T21" fmla="*/ 40 h 56"/>
                  <a:gd name="T22" fmla="*/ 0 w 80"/>
                  <a:gd name="T23" fmla="*/ 40 h 56"/>
                  <a:gd name="T24" fmla="*/ 16 w 80"/>
                  <a:gd name="T25" fmla="*/ 56 h 56"/>
                  <a:gd name="T26" fmla="*/ 64 w 80"/>
                  <a:gd name="T27" fmla="*/ 56 h 56"/>
                  <a:gd name="T28" fmla="*/ 80 w 80"/>
                  <a:gd name="T29" fmla="*/ 40 h 56"/>
                  <a:gd name="T30" fmla="*/ 80 w 80"/>
                  <a:gd name="T31" fmla="*/ 16 h 56"/>
                  <a:gd name="T32" fmla="*/ 64 w 80"/>
                  <a:gd name="T33" fmla="*/ 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80" h="56">
                    <a:moveTo>
                      <a:pt x="64" y="0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7" y="0"/>
                      <a:pt x="0" y="7"/>
                      <a:pt x="0" y="16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8" y="12"/>
                      <a:pt x="12" y="8"/>
                      <a:pt x="16" y="8"/>
                    </a:cubicBezTo>
                    <a:cubicBezTo>
                      <a:pt x="64" y="8"/>
                      <a:pt x="64" y="8"/>
                      <a:pt x="64" y="8"/>
                    </a:cubicBezTo>
                    <a:cubicBezTo>
                      <a:pt x="68" y="8"/>
                      <a:pt x="72" y="12"/>
                      <a:pt x="72" y="16"/>
                    </a:cubicBezTo>
                    <a:cubicBezTo>
                      <a:pt x="72" y="40"/>
                      <a:pt x="72" y="40"/>
                      <a:pt x="72" y="40"/>
                    </a:cubicBezTo>
                    <a:cubicBezTo>
                      <a:pt x="72" y="44"/>
                      <a:pt x="68" y="48"/>
                      <a:pt x="64" y="48"/>
                    </a:cubicBezTo>
                    <a:cubicBezTo>
                      <a:pt x="16" y="48"/>
                      <a:pt x="16" y="48"/>
                      <a:pt x="16" y="48"/>
                    </a:cubicBezTo>
                    <a:cubicBezTo>
                      <a:pt x="12" y="48"/>
                      <a:pt x="8" y="44"/>
                      <a:pt x="8" y="40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0" y="49"/>
                      <a:pt x="7" y="56"/>
                      <a:pt x="16" y="56"/>
                    </a:cubicBezTo>
                    <a:cubicBezTo>
                      <a:pt x="64" y="56"/>
                      <a:pt x="64" y="56"/>
                      <a:pt x="64" y="56"/>
                    </a:cubicBezTo>
                    <a:cubicBezTo>
                      <a:pt x="73" y="56"/>
                      <a:pt x="80" y="49"/>
                      <a:pt x="80" y="40"/>
                    </a:cubicBezTo>
                    <a:cubicBezTo>
                      <a:pt x="80" y="16"/>
                      <a:pt x="80" y="16"/>
                      <a:pt x="80" y="16"/>
                    </a:cubicBezTo>
                    <a:cubicBezTo>
                      <a:pt x="80" y="7"/>
                      <a:pt x="73" y="0"/>
                      <a:pt x="6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+mn-ea"/>
                  <a:cs typeface="+mn-cs"/>
                </a:endParaRPr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B76E200A-2E13-4260-AD7A-E5C3CE6C98E1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955496" y="2406935"/>
              <a:ext cx="336923" cy="219658"/>
              <a:chOff x="2" y="0"/>
              <a:chExt cx="268" cy="170"/>
            </a:xfrm>
            <a:solidFill>
              <a:schemeClr val="bg1">
                <a:lumMod val="75000"/>
              </a:schemeClr>
            </a:solidFill>
          </p:grpSpPr>
          <p:sp>
            <p:nvSpPr>
              <p:cNvPr id="35" name="Freeform 5">
                <a:extLst>
                  <a:ext uri="{FF2B5EF4-FFF2-40B4-BE49-F238E27FC236}">
                    <a16:creationId xmlns:a16="http://schemas.microsoft.com/office/drawing/2014/main" id="{B404A507-054A-4A2A-A483-61AD685AB9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" y="0"/>
                <a:ext cx="168" cy="119"/>
              </a:xfrm>
              <a:custGeom>
                <a:avLst/>
                <a:gdLst>
                  <a:gd name="T0" fmla="*/ 80 w 80"/>
                  <a:gd name="T1" fmla="*/ 40 h 56"/>
                  <a:gd name="T2" fmla="*/ 72 w 80"/>
                  <a:gd name="T3" fmla="*/ 40 h 56"/>
                  <a:gd name="T4" fmla="*/ 64 w 80"/>
                  <a:gd name="T5" fmla="*/ 48 h 56"/>
                  <a:gd name="T6" fmla="*/ 16 w 80"/>
                  <a:gd name="T7" fmla="*/ 48 h 56"/>
                  <a:gd name="T8" fmla="*/ 8 w 80"/>
                  <a:gd name="T9" fmla="*/ 40 h 56"/>
                  <a:gd name="T10" fmla="*/ 8 w 80"/>
                  <a:gd name="T11" fmla="*/ 16 h 56"/>
                  <a:gd name="T12" fmla="*/ 16 w 80"/>
                  <a:gd name="T13" fmla="*/ 8 h 56"/>
                  <a:gd name="T14" fmla="*/ 64 w 80"/>
                  <a:gd name="T15" fmla="*/ 8 h 56"/>
                  <a:gd name="T16" fmla="*/ 72 w 80"/>
                  <a:gd name="T17" fmla="*/ 16 h 56"/>
                  <a:gd name="T18" fmla="*/ 80 w 80"/>
                  <a:gd name="T19" fmla="*/ 16 h 56"/>
                  <a:gd name="T20" fmla="*/ 64 w 80"/>
                  <a:gd name="T21" fmla="*/ 0 h 56"/>
                  <a:gd name="T22" fmla="*/ 16 w 80"/>
                  <a:gd name="T23" fmla="*/ 0 h 56"/>
                  <a:gd name="T24" fmla="*/ 0 w 80"/>
                  <a:gd name="T25" fmla="*/ 16 h 56"/>
                  <a:gd name="T26" fmla="*/ 0 w 80"/>
                  <a:gd name="T27" fmla="*/ 40 h 56"/>
                  <a:gd name="T28" fmla="*/ 16 w 80"/>
                  <a:gd name="T29" fmla="*/ 56 h 56"/>
                  <a:gd name="T30" fmla="*/ 64 w 80"/>
                  <a:gd name="T31" fmla="*/ 56 h 56"/>
                  <a:gd name="T32" fmla="*/ 80 w 80"/>
                  <a:gd name="T33" fmla="*/ 4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80" h="56">
                    <a:moveTo>
                      <a:pt x="80" y="40"/>
                    </a:moveTo>
                    <a:cubicBezTo>
                      <a:pt x="72" y="40"/>
                      <a:pt x="72" y="40"/>
                      <a:pt x="72" y="40"/>
                    </a:cubicBezTo>
                    <a:cubicBezTo>
                      <a:pt x="72" y="44"/>
                      <a:pt x="68" y="48"/>
                      <a:pt x="64" y="48"/>
                    </a:cubicBezTo>
                    <a:cubicBezTo>
                      <a:pt x="16" y="48"/>
                      <a:pt x="16" y="48"/>
                      <a:pt x="16" y="48"/>
                    </a:cubicBezTo>
                    <a:cubicBezTo>
                      <a:pt x="12" y="48"/>
                      <a:pt x="8" y="44"/>
                      <a:pt x="8" y="40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8" y="12"/>
                      <a:pt x="12" y="8"/>
                      <a:pt x="16" y="8"/>
                    </a:cubicBezTo>
                    <a:cubicBezTo>
                      <a:pt x="64" y="8"/>
                      <a:pt x="64" y="8"/>
                      <a:pt x="64" y="8"/>
                    </a:cubicBezTo>
                    <a:cubicBezTo>
                      <a:pt x="68" y="8"/>
                      <a:pt x="72" y="12"/>
                      <a:pt x="72" y="16"/>
                    </a:cubicBezTo>
                    <a:cubicBezTo>
                      <a:pt x="80" y="16"/>
                      <a:pt x="80" y="16"/>
                      <a:pt x="80" y="16"/>
                    </a:cubicBezTo>
                    <a:cubicBezTo>
                      <a:pt x="80" y="7"/>
                      <a:pt x="73" y="0"/>
                      <a:pt x="64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7" y="0"/>
                      <a:pt x="0" y="7"/>
                      <a:pt x="0" y="16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0" y="49"/>
                      <a:pt x="7" y="56"/>
                      <a:pt x="16" y="56"/>
                    </a:cubicBezTo>
                    <a:cubicBezTo>
                      <a:pt x="64" y="56"/>
                      <a:pt x="64" y="56"/>
                      <a:pt x="64" y="56"/>
                    </a:cubicBezTo>
                    <a:cubicBezTo>
                      <a:pt x="73" y="56"/>
                      <a:pt x="80" y="49"/>
                      <a:pt x="80" y="4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+mn-ea"/>
                  <a:cs typeface="+mn-cs"/>
                </a:endParaRPr>
              </a:p>
            </p:txBody>
          </p:sp>
          <p:sp>
            <p:nvSpPr>
              <p:cNvPr id="36" name="Freeform 6">
                <a:extLst>
                  <a:ext uri="{FF2B5EF4-FFF2-40B4-BE49-F238E27FC236}">
                    <a16:creationId xmlns:a16="http://schemas.microsoft.com/office/drawing/2014/main" id="{F72B929F-B240-4181-BF4F-1FBE206CC2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" y="51"/>
                <a:ext cx="168" cy="119"/>
              </a:xfrm>
              <a:custGeom>
                <a:avLst/>
                <a:gdLst>
                  <a:gd name="T0" fmla="*/ 64 w 80"/>
                  <a:gd name="T1" fmla="*/ 0 h 56"/>
                  <a:gd name="T2" fmla="*/ 16 w 80"/>
                  <a:gd name="T3" fmla="*/ 0 h 56"/>
                  <a:gd name="T4" fmla="*/ 0 w 80"/>
                  <a:gd name="T5" fmla="*/ 16 h 56"/>
                  <a:gd name="T6" fmla="*/ 8 w 80"/>
                  <a:gd name="T7" fmla="*/ 16 h 56"/>
                  <a:gd name="T8" fmla="*/ 16 w 80"/>
                  <a:gd name="T9" fmla="*/ 8 h 56"/>
                  <a:gd name="T10" fmla="*/ 64 w 80"/>
                  <a:gd name="T11" fmla="*/ 8 h 56"/>
                  <a:gd name="T12" fmla="*/ 72 w 80"/>
                  <a:gd name="T13" fmla="*/ 16 h 56"/>
                  <a:gd name="T14" fmla="*/ 72 w 80"/>
                  <a:gd name="T15" fmla="*/ 40 h 56"/>
                  <a:gd name="T16" fmla="*/ 64 w 80"/>
                  <a:gd name="T17" fmla="*/ 48 h 56"/>
                  <a:gd name="T18" fmla="*/ 16 w 80"/>
                  <a:gd name="T19" fmla="*/ 48 h 56"/>
                  <a:gd name="T20" fmla="*/ 8 w 80"/>
                  <a:gd name="T21" fmla="*/ 40 h 56"/>
                  <a:gd name="T22" fmla="*/ 0 w 80"/>
                  <a:gd name="T23" fmla="*/ 40 h 56"/>
                  <a:gd name="T24" fmla="*/ 16 w 80"/>
                  <a:gd name="T25" fmla="*/ 56 h 56"/>
                  <a:gd name="T26" fmla="*/ 64 w 80"/>
                  <a:gd name="T27" fmla="*/ 56 h 56"/>
                  <a:gd name="T28" fmla="*/ 80 w 80"/>
                  <a:gd name="T29" fmla="*/ 40 h 56"/>
                  <a:gd name="T30" fmla="*/ 80 w 80"/>
                  <a:gd name="T31" fmla="*/ 16 h 56"/>
                  <a:gd name="T32" fmla="*/ 64 w 80"/>
                  <a:gd name="T33" fmla="*/ 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80" h="56">
                    <a:moveTo>
                      <a:pt x="64" y="0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7" y="0"/>
                      <a:pt x="0" y="7"/>
                      <a:pt x="0" y="16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8" y="12"/>
                      <a:pt x="12" y="8"/>
                      <a:pt x="16" y="8"/>
                    </a:cubicBezTo>
                    <a:cubicBezTo>
                      <a:pt x="64" y="8"/>
                      <a:pt x="64" y="8"/>
                      <a:pt x="64" y="8"/>
                    </a:cubicBezTo>
                    <a:cubicBezTo>
                      <a:pt x="68" y="8"/>
                      <a:pt x="72" y="12"/>
                      <a:pt x="72" y="16"/>
                    </a:cubicBezTo>
                    <a:cubicBezTo>
                      <a:pt x="72" y="40"/>
                      <a:pt x="72" y="40"/>
                      <a:pt x="72" y="40"/>
                    </a:cubicBezTo>
                    <a:cubicBezTo>
                      <a:pt x="72" y="44"/>
                      <a:pt x="68" y="48"/>
                      <a:pt x="64" y="48"/>
                    </a:cubicBezTo>
                    <a:cubicBezTo>
                      <a:pt x="16" y="48"/>
                      <a:pt x="16" y="48"/>
                      <a:pt x="16" y="48"/>
                    </a:cubicBezTo>
                    <a:cubicBezTo>
                      <a:pt x="12" y="48"/>
                      <a:pt x="8" y="44"/>
                      <a:pt x="8" y="40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0" y="49"/>
                      <a:pt x="7" y="56"/>
                      <a:pt x="16" y="56"/>
                    </a:cubicBezTo>
                    <a:cubicBezTo>
                      <a:pt x="64" y="56"/>
                      <a:pt x="64" y="56"/>
                      <a:pt x="64" y="56"/>
                    </a:cubicBezTo>
                    <a:cubicBezTo>
                      <a:pt x="73" y="56"/>
                      <a:pt x="80" y="49"/>
                      <a:pt x="80" y="40"/>
                    </a:cubicBezTo>
                    <a:cubicBezTo>
                      <a:pt x="80" y="16"/>
                      <a:pt x="80" y="16"/>
                      <a:pt x="80" y="16"/>
                    </a:cubicBezTo>
                    <a:cubicBezTo>
                      <a:pt x="80" y="7"/>
                      <a:pt x="73" y="0"/>
                      <a:pt x="6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+mn-ea"/>
                  <a:cs typeface="+mn-cs"/>
                </a:endParaRPr>
              </a:p>
            </p:txBody>
          </p:sp>
        </p:grpSp>
        <p:sp>
          <p:nvSpPr>
            <p:cNvPr id="37" name="Freeform 256">
              <a:extLst>
                <a:ext uri="{FF2B5EF4-FFF2-40B4-BE49-F238E27FC236}">
                  <a16:creationId xmlns:a16="http://schemas.microsoft.com/office/drawing/2014/main" id="{594B90BD-C27F-4229-A1CD-55F245F0F9E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840706" y="2149807"/>
              <a:ext cx="735447" cy="733914"/>
            </a:xfrm>
            <a:custGeom>
              <a:avLst/>
              <a:gdLst>
                <a:gd name="T0" fmla="*/ 423 w 517"/>
                <a:gd name="T1" fmla="*/ 502 h 502"/>
                <a:gd name="T2" fmla="*/ 161 w 517"/>
                <a:gd name="T3" fmla="*/ 348 h 502"/>
                <a:gd name="T4" fmla="*/ 24 w 517"/>
                <a:gd name="T5" fmla="*/ 158 h 502"/>
                <a:gd name="T6" fmla="*/ 31 w 517"/>
                <a:gd name="T7" fmla="*/ 24 h 502"/>
                <a:gd name="T8" fmla="*/ 94 w 517"/>
                <a:gd name="T9" fmla="*/ 0 h 502"/>
                <a:gd name="T10" fmla="*/ 356 w 517"/>
                <a:gd name="T11" fmla="*/ 154 h 502"/>
                <a:gd name="T12" fmla="*/ 493 w 517"/>
                <a:gd name="T13" fmla="*/ 344 h 502"/>
                <a:gd name="T14" fmla="*/ 486 w 517"/>
                <a:gd name="T15" fmla="*/ 479 h 502"/>
                <a:gd name="T16" fmla="*/ 423 w 517"/>
                <a:gd name="T17" fmla="*/ 502 h 502"/>
                <a:gd name="T18" fmla="*/ 94 w 517"/>
                <a:gd name="T19" fmla="*/ 31 h 502"/>
                <a:gd name="T20" fmla="*/ 53 w 517"/>
                <a:gd name="T21" fmla="*/ 46 h 502"/>
                <a:gd name="T22" fmla="*/ 52 w 517"/>
                <a:gd name="T23" fmla="*/ 147 h 502"/>
                <a:gd name="T24" fmla="*/ 183 w 517"/>
                <a:gd name="T25" fmla="*/ 327 h 502"/>
                <a:gd name="T26" fmla="*/ 423 w 517"/>
                <a:gd name="T27" fmla="*/ 471 h 502"/>
                <a:gd name="T28" fmla="*/ 464 w 517"/>
                <a:gd name="T29" fmla="*/ 457 h 502"/>
                <a:gd name="T30" fmla="*/ 465 w 517"/>
                <a:gd name="T31" fmla="*/ 356 h 502"/>
                <a:gd name="T32" fmla="*/ 334 w 517"/>
                <a:gd name="T33" fmla="*/ 176 h 502"/>
                <a:gd name="T34" fmla="*/ 94 w 517"/>
                <a:gd name="T35" fmla="*/ 31 h 5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17" h="502">
                  <a:moveTo>
                    <a:pt x="423" y="502"/>
                  </a:moveTo>
                  <a:cubicBezTo>
                    <a:pt x="355" y="502"/>
                    <a:pt x="259" y="446"/>
                    <a:pt x="161" y="348"/>
                  </a:cubicBezTo>
                  <a:cubicBezTo>
                    <a:pt x="95" y="282"/>
                    <a:pt x="47" y="216"/>
                    <a:pt x="24" y="158"/>
                  </a:cubicBezTo>
                  <a:cubicBezTo>
                    <a:pt x="0" y="100"/>
                    <a:pt x="2" y="52"/>
                    <a:pt x="31" y="24"/>
                  </a:cubicBezTo>
                  <a:cubicBezTo>
                    <a:pt x="46" y="8"/>
                    <a:pt x="68" y="0"/>
                    <a:pt x="94" y="0"/>
                  </a:cubicBezTo>
                  <a:cubicBezTo>
                    <a:pt x="162" y="0"/>
                    <a:pt x="258" y="56"/>
                    <a:pt x="356" y="154"/>
                  </a:cubicBezTo>
                  <a:cubicBezTo>
                    <a:pt x="422" y="221"/>
                    <a:pt x="470" y="286"/>
                    <a:pt x="493" y="344"/>
                  </a:cubicBezTo>
                  <a:cubicBezTo>
                    <a:pt x="517" y="402"/>
                    <a:pt x="515" y="450"/>
                    <a:pt x="486" y="479"/>
                  </a:cubicBezTo>
                  <a:cubicBezTo>
                    <a:pt x="471" y="494"/>
                    <a:pt x="449" y="502"/>
                    <a:pt x="423" y="502"/>
                  </a:cubicBezTo>
                  <a:close/>
                  <a:moveTo>
                    <a:pt x="94" y="31"/>
                  </a:moveTo>
                  <a:cubicBezTo>
                    <a:pt x="76" y="31"/>
                    <a:pt x="62" y="36"/>
                    <a:pt x="53" y="46"/>
                  </a:cubicBezTo>
                  <a:cubicBezTo>
                    <a:pt x="34" y="65"/>
                    <a:pt x="33" y="101"/>
                    <a:pt x="52" y="147"/>
                  </a:cubicBezTo>
                  <a:cubicBezTo>
                    <a:pt x="74" y="201"/>
                    <a:pt x="119" y="263"/>
                    <a:pt x="183" y="327"/>
                  </a:cubicBezTo>
                  <a:cubicBezTo>
                    <a:pt x="274" y="417"/>
                    <a:pt x="364" y="471"/>
                    <a:pt x="423" y="471"/>
                  </a:cubicBezTo>
                  <a:cubicBezTo>
                    <a:pt x="441" y="471"/>
                    <a:pt x="455" y="467"/>
                    <a:pt x="464" y="457"/>
                  </a:cubicBezTo>
                  <a:cubicBezTo>
                    <a:pt x="483" y="438"/>
                    <a:pt x="484" y="402"/>
                    <a:pt x="465" y="356"/>
                  </a:cubicBezTo>
                  <a:cubicBezTo>
                    <a:pt x="443" y="302"/>
                    <a:pt x="398" y="240"/>
                    <a:pt x="334" y="176"/>
                  </a:cubicBezTo>
                  <a:cubicBezTo>
                    <a:pt x="243" y="85"/>
                    <a:pt x="153" y="31"/>
                    <a:pt x="94" y="31"/>
                  </a:cubicBezTo>
                  <a:close/>
                </a:path>
              </a:pathLst>
            </a:custGeom>
            <a:solidFill>
              <a:srgbClr val="D8D9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나눔스퀘어" panose="020B0600000101010101" pitchFamily="50" charset="-127"/>
                <a:ea typeface="+mn-ea"/>
                <a:cs typeface="+mn-cs"/>
              </a:endParaRPr>
            </a:p>
          </p:txBody>
        </p:sp>
        <p:sp>
          <p:nvSpPr>
            <p:cNvPr id="38" name="Freeform 257">
              <a:extLst>
                <a:ext uri="{FF2B5EF4-FFF2-40B4-BE49-F238E27FC236}">
                  <a16:creationId xmlns:a16="http://schemas.microsoft.com/office/drawing/2014/main" id="{4BA2D207-8796-4D0F-9FBD-0E2BC09E642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840706" y="2149807"/>
              <a:ext cx="735447" cy="733914"/>
            </a:xfrm>
            <a:custGeom>
              <a:avLst/>
              <a:gdLst>
                <a:gd name="T0" fmla="*/ 94 w 517"/>
                <a:gd name="T1" fmla="*/ 502 h 502"/>
                <a:gd name="T2" fmla="*/ 31 w 517"/>
                <a:gd name="T3" fmla="*/ 479 h 502"/>
                <a:gd name="T4" fmla="*/ 24 w 517"/>
                <a:gd name="T5" fmla="*/ 344 h 502"/>
                <a:gd name="T6" fmla="*/ 161 w 517"/>
                <a:gd name="T7" fmla="*/ 154 h 502"/>
                <a:gd name="T8" fmla="*/ 423 w 517"/>
                <a:gd name="T9" fmla="*/ 0 h 502"/>
                <a:gd name="T10" fmla="*/ 486 w 517"/>
                <a:gd name="T11" fmla="*/ 24 h 502"/>
                <a:gd name="T12" fmla="*/ 493 w 517"/>
                <a:gd name="T13" fmla="*/ 158 h 502"/>
                <a:gd name="T14" fmla="*/ 356 w 517"/>
                <a:gd name="T15" fmla="*/ 348 h 502"/>
                <a:gd name="T16" fmla="*/ 94 w 517"/>
                <a:gd name="T17" fmla="*/ 502 h 502"/>
                <a:gd name="T18" fmla="*/ 423 w 517"/>
                <a:gd name="T19" fmla="*/ 31 h 502"/>
                <a:gd name="T20" fmla="*/ 183 w 517"/>
                <a:gd name="T21" fmla="*/ 176 h 502"/>
                <a:gd name="T22" fmla="*/ 52 w 517"/>
                <a:gd name="T23" fmla="*/ 356 h 502"/>
                <a:gd name="T24" fmla="*/ 53 w 517"/>
                <a:gd name="T25" fmla="*/ 457 h 502"/>
                <a:gd name="T26" fmla="*/ 94 w 517"/>
                <a:gd name="T27" fmla="*/ 471 h 502"/>
                <a:gd name="T28" fmla="*/ 334 w 517"/>
                <a:gd name="T29" fmla="*/ 327 h 502"/>
                <a:gd name="T30" fmla="*/ 465 w 517"/>
                <a:gd name="T31" fmla="*/ 147 h 502"/>
                <a:gd name="T32" fmla="*/ 464 w 517"/>
                <a:gd name="T33" fmla="*/ 46 h 502"/>
                <a:gd name="T34" fmla="*/ 423 w 517"/>
                <a:gd name="T35" fmla="*/ 31 h 5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17" h="502">
                  <a:moveTo>
                    <a:pt x="94" y="502"/>
                  </a:moveTo>
                  <a:cubicBezTo>
                    <a:pt x="68" y="502"/>
                    <a:pt x="46" y="494"/>
                    <a:pt x="31" y="479"/>
                  </a:cubicBezTo>
                  <a:cubicBezTo>
                    <a:pt x="2" y="450"/>
                    <a:pt x="0" y="402"/>
                    <a:pt x="24" y="344"/>
                  </a:cubicBezTo>
                  <a:cubicBezTo>
                    <a:pt x="47" y="286"/>
                    <a:pt x="95" y="221"/>
                    <a:pt x="161" y="154"/>
                  </a:cubicBezTo>
                  <a:cubicBezTo>
                    <a:pt x="259" y="56"/>
                    <a:pt x="355" y="0"/>
                    <a:pt x="423" y="0"/>
                  </a:cubicBezTo>
                  <a:cubicBezTo>
                    <a:pt x="449" y="0"/>
                    <a:pt x="471" y="8"/>
                    <a:pt x="486" y="24"/>
                  </a:cubicBezTo>
                  <a:cubicBezTo>
                    <a:pt x="515" y="52"/>
                    <a:pt x="517" y="100"/>
                    <a:pt x="493" y="158"/>
                  </a:cubicBezTo>
                  <a:cubicBezTo>
                    <a:pt x="470" y="216"/>
                    <a:pt x="422" y="282"/>
                    <a:pt x="356" y="348"/>
                  </a:cubicBezTo>
                  <a:cubicBezTo>
                    <a:pt x="258" y="446"/>
                    <a:pt x="162" y="502"/>
                    <a:pt x="94" y="502"/>
                  </a:cubicBezTo>
                  <a:close/>
                  <a:moveTo>
                    <a:pt x="423" y="31"/>
                  </a:moveTo>
                  <a:cubicBezTo>
                    <a:pt x="364" y="31"/>
                    <a:pt x="274" y="85"/>
                    <a:pt x="183" y="176"/>
                  </a:cubicBezTo>
                  <a:cubicBezTo>
                    <a:pt x="119" y="240"/>
                    <a:pt x="74" y="302"/>
                    <a:pt x="52" y="356"/>
                  </a:cubicBezTo>
                  <a:cubicBezTo>
                    <a:pt x="33" y="402"/>
                    <a:pt x="34" y="438"/>
                    <a:pt x="53" y="457"/>
                  </a:cubicBezTo>
                  <a:cubicBezTo>
                    <a:pt x="62" y="467"/>
                    <a:pt x="76" y="471"/>
                    <a:pt x="94" y="471"/>
                  </a:cubicBezTo>
                  <a:cubicBezTo>
                    <a:pt x="153" y="471"/>
                    <a:pt x="243" y="417"/>
                    <a:pt x="334" y="327"/>
                  </a:cubicBezTo>
                  <a:cubicBezTo>
                    <a:pt x="398" y="263"/>
                    <a:pt x="443" y="201"/>
                    <a:pt x="465" y="147"/>
                  </a:cubicBezTo>
                  <a:cubicBezTo>
                    <a:pt x="484" y="101"/>
                    <a:pt x="483" y="65"/>
                    <a:pt x="464" y="46"/>
                  </a:cubicBezTo>
                  <a:cubicBezTo>
                    <a:pt x="455" y="36"/>
                    <a:pt x="441" y="31"/>
                    <a:pt x="423" y="31"/>
                  </a:cubicBezTo>
                  <a:close/>
                </a:path>
              </a:pathLst>
            </a:custGeom>
            <a:solidFill>
              <a:srgbClr val="9899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나눔스퀘어" panose="020B0600000101010101" pitchFamily="50" charset="-127"/>
                <a:ea typeface="+mn-ea"/>
                <a:cs typeface="+mn-cs"/>
              </a:endParaRPr>
            </a:p>
          </p:txBody>
        </p:sp>
        <p:sp>
          <p:nvSpPr>
            <p:cNvPr id="39" name="Text Placeholder 1">
              <a:extLst>
                <a:ext uri="{FF2B5EF4-FFF2-40B4-BE49-F238E27FC236}">
                  <a16:creationId xmlns:a16="http://schemas.microsoft.com/office/drawing/2014/main" id="{8BBAEE7F-10F8-4F14-963A-392D68322743}"/>
                </a:ext>
              </a:extLst>
            </p:cNvPr>
            <p:cNvSpPr txBox="1">
              <a:spLocks/>
            </p:cNvSpPr>
            <p:nvPr/>
          </p:nvSpPr>
          <p:spPr>
            <a:xfrm>
              <a:off x="6531833" y="1326857"/>
              <a:ext cx="5213745" cy="680356"/>
            </a:xfrm>
            <a:prstGeom prst="rect">
              <a:avLst/>
            </a:prstGeom>
          </p:spPr>
          <p:txBody>
            <a:bodyPr vert="horz" wrap="square" lIns="147600" tIns="90000" rIns="147600" bIns="90000" rtlCol="0">
              <a:spAutoFit/>
            </a:bodyPr>
            <a:lstStyle>
              <a:lvl1pPr marL="347472" indent="-347472" algn="l" defTabSz="914400" rtl="0" eaLnBrk="1" latinLnBrk="0" hangingPunct="1">
                <a:lnSpc>
                  <a:spcPct val="90000"/>
                </a:lnSpc>
                <a:spcBef>
                  <a:spcPts val="24"/>
                </a:spcBef>
                <a:buFont typeface="Arial" panose="020B0604020202020204" pitchFamily="34" charset="0"/>
                <a:buChar char="•"/>
                <a:defRPr lang="en-US" sz="2600" kern="1200">
                  <a:solidFill>
                    <a:schemeClr val="tx1"/>
                  </a:solidFill>
                  <a:latin typeface="+mn-lt"/>
                  <a:ea typeface="+mn-ea"/>
                  <a:cs typeface="Segoe UI" panose="020B0502040204020203" pitchFamily="34" charset="0"/>
                </a:defRPr>
              </a:lvl1pPr>
              <a:lvl2pPr marL="583200" indent="-241200" algn="l" defTabSz="914400" rtl="0" eaLnBrk="1" latinLnBrk="0" hangingPunct="1">
                <a:lnSpc>
                  <a:spcPct val="90000"/>
                </a:lnSpc>
                <a:spcBef>
                  <a:spcPts val="24"/>
                </a:spcBef>
                <a:buFont typeface="Arial" panose="020B0604020202020204" pitchFamily="34" charset="0"/>
                <a:buChar char="•"/>
                <a:defRPr lang="en-US" sz="2400" kern="1200">
                  <a:solidFill>
                    <a:schemeClr val="tx1"/>
                  </a:solidFill>
                  <a:latin typeface="+mn-lt"/>
                  <a:ea typeface="+mn-ea"/>
                  <a:cs typeface="Segoe UI" panose="020B0502040204020203" pitchFamily="34" charset="0"/>
                </a:defRPr>
              </a:lvl2pPr>
              <a:lvl3pPr marL="804672" indent="-230400" algn="l" defTabSz="914400" rtl="0" eaLnBrk="1" latinLnBrk="0" hangingPunct="1">
                <a:lnSpc>
                  <a:spcPct val="90000"/>
                </a:lnSpc>
                <a:spcBef>
                  <a:spcPts val="24"/>
                </a:spcBef>
                <a:buFont typeface="Arial" panose="020B0604020202020204" pitchFamily="34" charset="0"/>
                <a:buChar char="•"/>
                <a:defRPr lang="en-US" sz="2400" kern="1200">
                  <a:solidFill>
                    <a:schemeClr val="tx1"/>
                  </a:solidFill>
                  <a:latin typeface="+mn-lt"/>
                  <a:ea typeface="+mn-ea"/>
                  <a:cs typeface="Segoe UI" panose="020B0502040204020203" pitchFamily="34" charset="0"/>
                </a:defRPr>
              </a:lvl3pPr>
              <a:lvl4pPr marL="1029600" indent="-230400" algn="l" defTabSz="914400" rtl="0" eaLnBrk="1" latinLnBrk="0" hangingPunct="1">
                <a:lnSpc>
                  <a:spcPct val="90000"/>
                </a:lnSpc>
                <a:spcBef>
                  <a:spcPts val="24"/>
                </a:spcBef>
                <a:buFont typeface="Arial" panose="020B0604020202020204" pitchFamily="34" charset="0"/>
                <a:buChar char="•"/>
                <a:defRPr lang="en-US" sz="2000" kern="1200">
                  <a:solidFill>
                    <a:schemeClr val="tx1"/>
                  </a:solidFill>
                  <a:latin typeface="+mn-lt"/>
                  <a:ea typeface="+mn-ea"/>
                  <a:cs typeface="Segoe UI" panose="020B0502040204020203" pitchFamily="34" charset="0"/>
                </a:defRPr>
              </a:lvl4pPr>
              <a:lvl5pPr marL="1261872" indent="-230400" algn="l" defTabSz="914400" rtl="0" eaLnBrk="1" latinLnBrk="0" hangingPunct="1">
                <a:lnSpc>
                  <a:spcPct val="90000"/>
                </a:lnSpc>
                <a:spcBef>
                  <a:spcPts val="24"/>
                </a:spcBef>
                <a:buFont typeface="Arial" panose="020B0604020202020204" pitchFamily="34" charset="0"/>
                <a:buChar char="•"/>
                <a:defRPr lang="en-US" sz="2000" kern="1200">
                  <a:solidFill>
                    <a:schemeClr val="tx1"/>
                  </a:solidFill>
                  <a:latin typeface="+mn-lt"/>
                  <a:ea typeface="+mn-ea"/>
                  <a:cs typeface="Segoe UI" panose="020B0502040204020203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24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ko-KR" sz="1800" b="0" i="0" u="none" strike="noStrike" cap="none" normalizeH="0" baseline="0" noProof="0" dirty="0">
                  <a:ln>
                    <a:noFill/>
                  </a:ln>
                  <a:solidFill>
                    <a:srgbClr val="505050"/>
                  </a:solidFill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리소스 그룹</a:t>
              </a:r>
              <a:br>
                <a:rPr kumimoji="0" lang="ko-KR" sz="1800" b="0" i="0" u="none" strike="noStrike" cap="none" normalizeH="0" baseline="0" noProof="0" dirty="0">
                  <a:ln>
                    <a:noFill/>
                  </a:ln>
                  <a:solidFill>
                    <a:srgbClr val="505050"/>
                  </a:solidFill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</a:rPr>
              </a:br>
              <a:r>
                <a:rPr kumimoji="0" lang="ko-KR" sz="1800" b="0" i="0" u="none" strike="noStrike" cap="none" spc="-40" normalizeH="0" noProof="0" dirty="0">
                  <a:ln>
                    <a:noFill/>
                  </a:ln>
                  <a:solidFill>
                    <a:srgbClr val="505050"/>
                  </a:solidFill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(웹 + DB, VM, 스토리지)가 단일 그룹에 포함됨</a:t>
              </a:r>
            </a:p>
          </p:txBody>
        </p: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9A723F40-0B6E-48D3-B8E0-FAD40D926D4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44975" y="2153334"/>
              <a:ext cx="707213" cy="726862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E8DC7FF9-BC18-4DC0-811C-02D2F3C38D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39530" y="2095575"/>
              <a:ext cx="819606" cy="842378"/>
            </a:xfrm>
            <a:prstGeom prst="rect">
              <a:avLst/>
            </a:pr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96C1778D-52C5-4D38-BAF1-406BC09B562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97411" y="2401356"/>
              <a:ext cx="229579" cy="235958"/>
            </a:xfrm>
            <a:prstGeom prst="rect">
              <a:avLst/>
            </a:prstGeom>
          </p:spPr>
        </p:pic>
      </p:grpSp>
      <p:grpSp>
        <p:nvGrpSpPr>
          <p:cNvPr id="4" name="Group 3" descr="3개의 개별 리소스 그룹이 표시되어 있습니다. 1개는 웹 및 데이터베이스용이고, 1개는 가상 머신용이며 1개는 스토리지용입니다. ">
            <a:extLst>
              <a:ext uri="{FF2B5EF4-FFF2-40B4-BE49-F238E27FC236}">
                <a16:creationId xmlns:a16="http://schemas.microsoft.com/office/drawing/2014/main" id="{A73583E8-7340-4B7D-AA31-50A9B4F50673}"/>
              </a:ext>
            </a:extLst>
          </p:cNvPr>
          <p:cNvGrpSpPr/>
          <p:nvPr/>
        </p:nvGrpSpPr>
        <p:grpSpPr>
          <a:xfrm>
            <a:off x="6509084" y="3591976"/>
            <a:ext cx="5236495" cy="2107615"/>
            <a:chOff x="6509084" y="3591976"/>
            <a:chExt cx="5236495" cy="2107615"/>
          </a:xfrm>
        </p:grpSpPr>
        <p:sp>
          <p:nvSpPr>
            <p:cNvPr id="22" name="Freeform 5">
              <a:extLst>
                <a:ext uri="{FF2B5EF4-FFF2-40B4-BE49-F238E27FC236}">
                  <a16:creationId xmlns:a16="http://schemas.microsoft.com/office/drawing/2014/main" id="{B8996744-E131-4185-9584-7B4DE510612C}"/>
                </a:ext>
              </a:extLst>
            </p:cNvPr>
            <p:cNvSpPr>
              <a:spLocks/>
            </p:cNvSpPr>
            <p:nvPr/>
          </p:nvSpPr>
          <p:spPr bwMode="auto">
            <a:xfrm>
              <a:off x="7986133" y="4550692"/>
              <a:ext cx="211205" cy="153760"/>
            </a:xfrm>
            <a:custGeom>
              <a:avLst/>
              <a:gdLst>
                <a:gd name="T0" fmla="*/ 80 w 80"/>
                <a:gd name="T1" fmla="*/ 40 h 56"/>
                <a:gd name="T2" fmla="*/ 72 w 80"/>
                <a:gd name="T3" fmla="*/ 40 h 56"/>
                <a:gd name="T4" fmla="*/ 64 w 80"/>
                <a:gd name="T5" fmla="*/ 48 h 56"/>
                <a:gd name="T6" fmla="*/ 16 w 80"/>
                <a:gd name="T7" fmla="*/ 48 h 56"/>
                <a:gd name="T8" fmla="*/ 8 w 80"/>
                <a:gd name="T9" fmla="*/ 40 h 56"/>
                <a:gd name="T10" fmla="*/ 8 w 80"/>
                <a:gd name="T11" fmla="*/ 16 h 56"/>
                <a:gd name="T12" fmla="*/ 16 w 80"/>
                <a:gd name="T13" fmla="*/ 8 h 56"/>
                <a:gd name="T14" fmla="*/ 64 w 80"/>
                <a:gd name="T15" fmla="*/ 8 h 56"/>
                <a:gd name="T16" fmla="*/ 72 w 80"/>
                <a:gd name="T17" fmla="*/ 16 h 56"/>
                <a:gd name="T18" fmla="*/ 80 w 80"/>
                <a:gd name="T19" fmla="*/ 16 h 56"/>
                <a:gd name="T20" fmla="*/ 64 w 80"/>
                <a:gd name="T21" fmla="*/ 0 h 56"/>
                <a:gd name="T22" fmla="*/ 16 w 80"/>
                <a:gd name="T23" fmla="*/ 0 h 56"/>
                <a:gd name="T24" fmla="*/ 0 w 80"/>
                <a:gd name="T25" fmla="*/ 16 h 56"/>
                <a:gd name="T26" fmla="*/ 0 w 80"/>
                <a:gd name="T27" fmla="*/ 40 h 56"/>
                <a:gd name="T28" fmla="*/ 16 w 80"/>
                <a:gd name="T29" fmla="*/ 56 h 56"/>
                <a:gd name="T30" fmla="*/ 64 w 80"/>
                <a:gd name="T31" fmla="*/ 56 h 56"/>
                <a:gd name="T32" fmla="*/ 80 w 80"/>
                <a:gd name="T33" fmla="*/ 4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0" h="56">
                  <a:moveTo>
                    <a:pt x="80" y="40"/>
                  </a:moveTo>
                  <a:cubicBezTo>
                    <a:pt x="72" y="40"/>
                    <a:pt x="72" y="40"/>
                    <a:pt x="72" y="40"/>
                  </a:cubicBezTo>
                  <a:cubicBezTo>
                    <a:pt x="72" y="44"/>
                    <a:pt x="68" y="48"/>
                    <a:pt x="64" y="48"/>
                  </a:cubicBezTo>
                  <a:cubicBezTo>
                    <a:pt x="16" y="48"/>
                    <a:pt x="16" y="48"/>
                    <a:pt x="16" y="48"/>
                  </a:cubicBezTo>
                  <a:cubicBezTo>
                    <a:pt x="12" y="48"/>
                    <a:pt x="8" y="44"/>
                    <a:pt x="8" y="40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12"/>
                    <a:pt x="12" y="8"/>
                    <a:pt x="16" y="8"/>
                  </a:cubicBezTo>
                  <a:cubicBezTo>
                    <a:pt x="64" y="8"/>
                    <a:pt x="64" y="8"/>
                    <a:pt x="64" y="8"/>
                  </a:cubicBezTo>
                  <a:cubicBezTo>
                    <a:pt x="68" y="8"/>
                    <a:pt x="72" y="12"/>
                    <a:pt x="72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7"/>
                    <a:pt x="73" y="0"/>
                    <a:pt x="64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9"/>
                    <a:pt x="7" y="56"/>
                    <a:pt x="16" y="56"/>
                  </a:cubicBezTo>
                  <a:cubicBezTo>
                    <a:pt x="64" y="56"/>
                    <a:pt x="64" y="56"/>
                    <a:pt x="64" y="56"/>
                  </a:cubicBezTo>
                  <a:cubicBezTo>
                    <a:pt x="73" y="56"/>
                    <a:pt x="80" y="49"/>
                    <a:pt x="80" y="4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나눔스퀘어" panose="020B0600000101010101" pitchFamily="50" charset="-127"/>
                <a:ea typeface="+mn-ea"/>
                <a:cs typeface="+mn-cs"/>
              </a:endParaRPr>
            </a:p>
          </p:txBody>
        </p:sp>
        <p:sp>
          <p:nvSpPr>
            <p:cNvPr id="23" name="Freeform 6">
              <a:extLst>
                <a:ext uri="{FF2B5EF4-FFF2-40B4-BE49-F238E27FC236}">
                  <a16:creationId xmlns:a16="http://schemas.microsoft.com/office/drawing/2014/main" id="{60A9C15B-B498-4347-8A2D-3B0213921C54}"/>
                </a:ext>
              </a:extLst>
            </p:cNvPr>
            <p:cNvSpPr>
              <a:spLocks/>
            </p:cNvSpPr>
            <p:nvPr/>
          </p:nvSpPr>
          <p:spPr bwMode="auto">
            <a:xfrm>
              <a:off x="8111851" y="4616589"/>
              <a:ext cx="211205" cy="153760"/>
            </a:xfrm>
            <a:custGeom>
              <a:avLst/>
              <a:gdLst>
                <a:gd name="T0" fmla="*/ 64 w 80"/>
                <a:gd name="T1" fmla="*/ 0 h 56"/>
                <a:gd name="T2" fmla="*/ 16 w 80"/>
                <a:gd name="T3" fmla="*/ 0 h 56"/>
                <a:gd name="T4" fmla="*/ 0 w 80"/>
                <a:gd name="T5" fmla="*/ 16 h 56"/>
                <a:gd name="T6" fmla="*/ 8 w 80"/>
                <a:gd name="T7" fmla="*/ 16 h 56"/>
                <a:gd name="T8" fmla="*/ 16 w 80"/>
                <a:gd name="T9" fmla="*/ 8 h 56"/>
                <a:gd name="T10" fmla="*/ 64 w 80"/>
                <a:gd name="T11" fmla="*/ 8 h 56"/>
                <a:gd name="T12" fmla="*/ 72 w 80"/>
                <a:gd name="T13" fmla="*/ 16 h 56"/>
                <a:gd name="T14" fmla="*/ 72 w 80"/>
                <a:gd name="T15" fmla="*/ 40 h 56"/>
                <a:gd name="T16" fmla="*/ 64 w 80"/>
                <a:gd name="T17" fmla="*/ 48 h 56"/>
                <a:gd name="T18" fmla="*/ 16 w 80"/>
                <a:gd name="T19" fmla="*/ 48 h 56"/>
                <a:gd name="T20" fmla="*/ 8 w 80"/>
                <a:gd name="T21" fmla="*/ 40 h 56"/>
                <a:gd name="T22" fmla="*/ 0 w 80"/>
                <a:gd name="T23" fmla="*/ 40 h 56"/>
                <a:gd name="T24" fmla="*/ 16 w 80"/>
                <a:gd name="T25" fmla="*/ 56 h 56"/>
                <a:gd name="T26" fmla="*/ 64 w 80"/>
                <a:gd name="T27" fmla="*/ 56 h 56"/>
                <a:gd name="T28" fmla="*/ 80 w 80"/>
                <a:gd name="T29" fmla="*/ 40 h 56"/>
                <a:gd name="T30" fmla="*/ 80 w 80"/>
                <a:gd name="T31" fmla="*/ 16 h 56"/>
                <a:gd name="T32" fmla="*/ 64 w 80"/>
                <a:gd name="T33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0" h="56">
                  <a:moveTo>
                    <a:pt x="64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12"/>
                    <a:pt x="12" y="8"/>
                    <a:pt x="16" y="8"/>
                  </a:cubicBezTo>
                  <a:cubicBezTo>
                    <a:pt x="64" y="8"/>
                    <a:pt x="64" y="8"/>
                    <a:pt x="64" y="8"/>
                  </a:cubicBezTo>
                  <a:cubicBezTo>
                    <a:pt x="68" y="8"/>
                    <a:pt x="72" y="12"/>
                    <a:pt x="72" y="16"/>
                  </a:cubicBezTo>
                  <a:cubicBezTo>
                    <a:pt x="72" y="40"/>
                    <a:pt x="72" y="40"/>
                    <a:pt x="72" y="40"/>
                  </a:cubicBezTo>
                  <a:cubicBezTo>
                    <a:pt x="72" y="44"/>
                    <a:pt x="68" y="48"/>
                    <a:pt x="64" y="48"/>
                  </a:cubicBezTo>
                  <a:cubicBezTo>
                    <a:pt x="16" y="48"/>
                    <a:pt x="16" y="48"/>
                    <a:pt x="16" y="48"/>
                  </a:cubicBezTo>
                  <a:cubicBezTo>
                    <a:pt x="12" y="48"/>
                    <a:pt x="8" y="44"/>
                    <a:pt x="8" y="40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9"/>
                    <a:pt x="7" y="56"/>
                    <a:pt x="16" y="56"/>
                  </a:cubicBezTo>
                  <a:cubicBezTo>
                    <a:pt x="64" y="56"/>
                    <a:pt x="64" y="56"/>
                    <a:pt x="64" y="56"/>
                  </a:cubicBezTo>
                  <a:cubicBezTo>
                    <a:pt x="73" y="56"/>
                    <a:pt x="80" y="49"/>
                    <a:pt x="80" y="40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7"/>
                    <a:pt x="73" y="0"/>
                    <a:pt x="64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나눔스퀘어" panose="020B0600000101010101" pitchFamily="50" charset="-127"/>
                <a:ea typeface="+mn-ea"/>
                <a:cs typeface="+mn-cs"/>
              </a:endParaRPr>
            </a:p>
          </p:txBody>
        </p:sp>
        <p:sp>
          <p:nvSpPr>
            <p:cNvPr id="25" name="Freeform 5">
              <a:extLst>
                <a:ext uri="{FF2B5EF4-FFF2-40B4-BE49-F238E27FC236}">
                  <a16:creationId xmlns:a16="http://schemas.microsoft.com/office/drawing/2014/main" id="{6251F2C3-5D8F-4D03-832C-31D8A60AB3E9}"/>
                </a:ext>
              </a:extLst>
            </p:cNvPr>
            <p:cNvSpPr>
              <a:spLocks/>
            </p:cNvSpPr>
            <p:nvPr/>
          </p:nvSpPr>
          <p:spPr bwMode="auto">
            <a:xfrm>
              <a:off x="9940410" y="4550692"/>
              <a:ext cx="211205" cy="153760"/>
            </a:xfrm>
            <a:custGeom>
              <a:avLst/>
              <a:gdLst>
                <a:gd name="T0" fmla="*/ 80 w 80"/>
                <a:gd name="T1" fmla="*/ 40 h 56"/>
                <a:gd name="T2" fmla="*/ 72 w 80"/>
                <a:gd name="T3" fmla="*/ 40 h 56"/>
                <a:gd name="T4" fmla="*/ 64 w 80"/>
                <a:gd name="T5" fmla="*/ 48 h 56"/>
                <a:gd name="T6" fmla="*/ 16 w 80"/>
                <a:gd name="T7" fmla="*/ 48 h 56"/>
                <a:gd name="T8" fmla="*/ 8 w 80"/>
                <a:gd name="T9" fmla="*/ 40 h 56"/>
                <a:gd name="T10" fmla="*/ 8 w 80"/>
                <a:gd name="T11" fmla="*/ 16 h 56"/>
                <a:gd name="T12" fmla="*/ 16 w 80"/>
                <a:gd name="T13" fmla="*/ 8 h 56"/>
                <a:gd name="T14" fmla="*/ 64 w 80"/>
                <a:gd name="T15" fmla="*/ 8 h 56"/>
                <a:gd name="T16" fmla="*/ 72 w 80"/>
                <a:gd name="T17" fmla="*/ 16 h 56"/>
                <a:gd name="T18" fmla="*/ 80 w 80"/>
                <a:gd name="T19" fmla="*/ 16 h 56"/>
                <a:gd name="T20" fmla="*/ 64 w 80"/>
                <a:gd name="T21" fmla="*/ 0 h 56"/>
                <a:gd name="T22" fmla="*/ 16 w 80"/>
                <a:gd name="T23" fmla="*/ 0 h 56"/>
                <a:gd name="T24" fmla="*/ 0 w 80"/>
                <a:gd name="T25" fmla="*/ 16 h 56"/>
                <a:gd name="T26" fmla="*/ 0 w 80"/>
                <a:gd name="T27" fmla="*/ 40 h 56"/>
                <a:gd name="T28" fmla="*/ 16 w 80"/>
                <a:gd name="T29" fmla="*/ 56 h 56"/>
                <a:gd name="T30" fmla="*/ 64 w 80"/>
                <a:gd name="T31" fmla="*/ 56 h 56"/>
                <a:gd name="T32" fmla="*/ 80 w 80"/>
                <a:gd name="T33" fmla="*/ 4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0" h="56">
                  <a:moveTo>
                    <a:pt x="80" y="40"/>
                  </a:moveTo>
                  <a:cubicBezTo>
                    <a:pt x="72" y="40"/>
                    <a:pt x="72" y="40"/>
                    <a:pt x="72" y="40"/>
                  </a:cubicBezTo>
                  <a:cubicBezTo>
                    <a:pt x="72" y="44"/>
                    <a:pt x="68" y="48"/>
                    <a:pt x="64" y="48"/>
                  </a:cubicBezTo>
                  <a:cubicBezTo>
                    <a:pt x="16" y="48"/>
                    <a:pt x="16" y="48"/>
                    <a:pt x="16" y="48"/>
                  </a:cubicBezTo>
                  <a:cubicBezTo>
                    <a:pt x="12" y="48"/>
                    <a:pt x="8" y="44"/>
                    <a:pt x="8" y="40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12"/>
                    <a:pt x="12" y="8"/>
                    <a:pt x="16" y="8"/>
                  </a:cubicBezTo>
                  <a:cubicBezTo>
                    <a:pt x="64" y="8"/>
                    <a:pt x="64" y="8"/>
                    <a:pt x="64" y="8"/>
                  </a:cubicBezTo>
                  <a:cubicBezTo>
                    <a:pt x="68" y="8"/>
                    <a:pt x="72" y="12"/>
                    <a:pt x="72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7"/>
                    <a:pt x="73" y="0"/>
                    <a:pt x="64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9"/>
                    <a:pt x="7" y="56"/>
                    <a:pt x="16" y="56"/>
                  </a:cubicBezTo>
                  <a:cubicBezTo>
                    <a:pt x="64" y="56"/>
                    <a:pt x="64" y="56"/>
                    <a:pt x="64" y="56"/>
                  </a:cubicBezTo>
                  <a:cubicBezTo>
                    <a:pt x="73" y="56"/>
                    <a:pt x="80" y="49"/>
                    <a:pt x="80" y="4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나눔스퀘어" panose="020B0600000101010101" pitchFamily="50" charset="-127"/>
                <a:ea typeface="+mn-ea"/>
                <a:cs typeface="+mn-cs"/>
              </a:endParaRPr>
            </a:p>
          </p:txBody>
        </p:sp>
        <p:sp>
          <p:nvSpPr>
            <p:cNvPr id="26" name="Freeform 6">
              <a:extLst>
                <a:ext uri="{FF2B5EF4-FFF2-40B4-BE49-F238E27FC236}">
                  <a16:creationId xmlns:a16="http://schemas.microsoft.com/office/drawing/2014/main" id="{ED248921-17BF-4CB3-B3D1-3D3F315FC1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66128" y="4616589"/>
              <a:ext cx="211205" cy="153760"/>
            </a:xfrm>
            <a:custGeom>
              <a:avLst/>
              <a:gdLst>
                <a:gd name="T0" fmla="*/ 64 w 80"/>
                <a:gd name="T1" fmla="*/ 0 h 56"/>
                <a:gd name="T2" fmla="*/ 16 w 80"/>
                <a:gd name="T3" fmla="*/ 0 h 56"/>
                <a:gd name="T4" fmla="*/ 0 w 80"/>
                <a:gd name="T5" fmla="*/ 16 h 56"/>
                <a:gd name="T6" fmla="*/ 8 w 80"/>
                <a:gd name="T7" fmla="*/ 16 h 56"/>
                <a:gd name="T8" fmla="*/ 16 w 80"/>
                <a:gd name="T9" fmla="*/ 8 h 56"/>
                <a:gd name="T10" fmla="*/ 64 w 80"/>
                <a:gd name="T11" fmla="*/ 8 h 56"/>
                <a:gd name="T12" fmla="*/ 72 w 80"/>
                <a:gd name="T13" fmla="*/ 16 h 56"/>
                <a:gd name="T14" fmla="*/ 72 w 80"/>
                <a:gd name="T15" fmla="*/ 40 h 56"/>
                <a:gd name="T16" fmla="*/ 64 w 80"/>
                <a:gd name="T17" fmla="*/ 48 h 56"/>
                <a:gd name="T18" fmla="*/ 16 w 80"/>
                <a:gd name="T19" fmla="*/ 48 h 56"/>
                <a:gd name="T20" fmla="*/ 8 w 80"/>
                <a:gd name="T21" fmla="*/ 40 h 56"/>
                <a:gd name="T22" fmla="*/ 0 w 80"/>
                <a:gd name="T23" fmla="*/ 40 h 56"/>
                <a:gd name="T24" fmla="*/ 16 w 80"/>
                <a:gd name="T25" fmla="*/ 56 h 56"/>
                <a:gd name="T26" fmla="*/ 64 w 80"/>
                <a:gd name="T27" fmla="*/ 56 h 56"/>
                <a:gd name="T28" fmla="*/ 80 w 80"/>
                <a:gd name="T29" fmla="*/ 40 h 56"/>
                <a:gd name="T30" fmla="*/ 80 w 80"/>
                <a:gd name="T31" fmla="*/ 16 h 56"/>
                <a:gd name="T32" fmla="*/ 64 w 80"/>
                <a:gd name="T33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0" h="56">
                  <a:moveTo>
                    <a:pt x="64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12"/>
                    <a:pt x="12" y="8"/>
                    <a:pt x="16" y="8"/>
                  </a:cubicBezTo>
                  <a:cubicBezTo>
                    <a:pt x="64" y="8"/>
                    <a:pt x="64" y="8"/>
                    <a:pt x="64" y="8"/>
                  </a:cubicBezTo>
                  <a:cubicBezTo>
                    <a:pt x="68" y="8"/>
                    <a:pt x="72" y="12"/>
                    <a:pt x="72" y="16"/>
                  </a:cubicBezTo>
                  <a:cubicBezTo>
                    <a:pt x="72" y="40"/>
                    <a:pt x="72" y="40"/>
                    <a:pt x="72" y="40"/>
                  </a:cubicBezTo>
                  <a:cubicBezTo>
                    <a:pt x="72" y="44"/>
                    <a:pt x="68" y="48"/>
                    <a:pt x="64" y="48"/>
                  </a:cubicBezTo>
                  <a:cubicBezTo>
                    <a:pt x="16" y="48"/>
                    <a:pt x="16" y="48"/>
                    <a:pt x="16" y="48"/>
                  </a:cubicBezTo>
                  <a:cubicBezTo>
                    <a:pt x="12" y="48"/>
                    <a:pt x="8" y="44"/>
                    <a:pt x="8" y="40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9"/>
                    <a:pt x="7" y="56"/>
                    <a:pt x="16" y="56"/>
                  </a:cubicBezTo>
                  <a:cubicBezTo>
                    <a:pt x="64" y="56"/>
                    <a:pt x="64" y="56"/>
                    <a:pt x="64" y="56"/>
                  </a:cubicBezTo>
                  <a:cubicBezTo>
                    <a:pt x="73" y="56"/>
                    <a:pt x="80" y="49"/>
                    <a:pt x="80" y="40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7"/>
                    <a:pt x="73" y="0"/>
                    <a:pt x="64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나눔스퀘어" panose="020B0600000101010101" pitchFamily="50" charset="-127"/>
                <a:ea typeface="+mn-ea"/>
                <a:cs typeface="+mn-cs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6EF2A56D-873A-4E9A-9338-76C04A2F44A7}"/>
                </a:ext>
              </a:extLst>
            </p:cNvPr>
            <p:cNvSpPr/>
            <p:nvPr/>
          </p:nvSpPr>
          <p:spPr bwMode="auto">
            <a:xfrm>
              <a:off x="10427816" y="3591976"/>
              <a:ext cx="1317763" cy="2107615"/>
            </a:xfrm>
            <a:prstGeom prst="rect">
              <a:avLst/>
            </a:prstGeom>
            <a:solidFill>
              <a:srgbClr val="FFFFFF"/>
            </a:solidFill>
            <a:ln w="3175" cap="flat" cmpd="sng" algn="ctr">
              <a:solidFill>
                <a:schemeClr val="bg1">
                  <a:lumMod val="7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sz="1400" b="1" i="0" u="none" strike="noStrike" cap="none" normalizeH="0" baseline="0" noProof="0" dirty="0">
                  <a:ln>
                    <a:noFill/>
                  </a:ln>
                  <a:solidFill>
                    <a:srgbClr val="505050"/>
                  </a:solidFill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Segoe UI" pitchFamily="34" charset="0"/>
                </a:rPr>
                <a:t>스</a:t>
              </a:r>
              <a:r>
                <a:rPr lang="ko-KR" altLang="en-US" sz="1400" dirty="0">
                  <a:solidFill>
                    <a:srgbClr val="50505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Segoe UI" pitchFamily="34" charset="0"/>
                </a:rPr>
                <a:t>토리지 </a:t>
              </a:r>
              <a:r>
                <a:rPr kumimoji="0" lang="ko-KR" sz="1400" b="0" i="0" u="none" strike="noStrike" cap="none" normalizeH="0" baseline="0" noProof="0" dirty="0">
                  <a:ln>
                    <a:noFill/>
                  </a:ln>
                  <a:solidFill>
                    <a:srgbClr val="505050"/>
                  </a:solidFill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  <a:cs typeface="Segoe UI" pitchFamily="34" charset="0"/>
                </a:rPr>
                <a:t>리소스</a:t>
              </a:r>
              <a:r>
                <a:rPr kumimoji="0" lang="ko-KR" sz="1400" i="0" u="none" strike="noStrike" cap="none" normalizeH="0" baseline="0" noProof="0" dirty="0">
                  <a:ln>
                    <a:noFill/>
                  </a:ln>
                  <a:solidFill>
                    <a:srgbClr val="505050"/>
                  </a:solidFill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  <a:cs typeface="Segoe UI" pitchFamily="34" charset="0"/>
                </a:rPr>
                <a:t>그룹</a:t>
              </a:r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B00D76A6-FEE6-454B-AE5F-DF706BFB5F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44975" y="3753355"/>
              <a:ext cx="707212" cy="716837"/>
            </a:xfrm>
            <a:prstGeom prst="rect">
              <a:avLst/>
            </a:prstGeom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224ED2E3-9A09-4880-A8DF-6990B9C409C5}"/>
                </a:ext>
              </a:extLst>
            </p:cNvPr>
            <p:cNvSpPr/>
            <p:nvPr/>
          </p:nvSpPr>
          <p:spPr bwMode="auto">
            <a:xfrm>
              <a:off x="8468449" y="3591976"/>
              <a:ext cx="1317763" cy="2107615"/>
            </a:xfrm>
            <a:prstGeom prst="rect">
              <a:avLst/>
            </a:prstGeom>
            <a:solidFill>
              <a:srgbClr val="FFFFFF"/>
            </a:solidFill>
            <a:ln w="3175" cap="flat" cmpd="sng" algn="ctr">
              <a:solidFill>
                <a:schemeClr val="bg1">
                  <a:lumMod val="7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91440" bIns="146304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1400" dirty="0">
                  <a:solidFill>
                    <a:srgbClr val="50505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Segoe UI" pitchFamily="34" charset="0"/>
                </a:rPr>
                <a:t>가상 머신 </a:t>
              </a:r>
              <a:r>
                <a:rPr kumimoji="0" lang="ko-KR" sz="1400" b="0" i="0" u="none" strike="noStrike" cap="none" normalizeH="0" baseline="0" noProof="0" dirty="0">
                  <a:ln>
                    <a:noFill/>
                  </a:ln>
                  <a:solidFill>
                    <a:srgbClr val="505050"/>
                  </a:solidFill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  <a:cs typeface="Segoe UI" pitchFamily="34" charset="0"/>
                </a:rPr>
                <a:t>리소스 그룹</a:t>
              </a:r>
            </a:p>
          </p:txBody>
        </p: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348C082F-8D05-4AA6-B8CE-FDC0CE95BD8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29411" y="3726291"/>
              <a:ext cx="819606" cy="830759"/>
            </a:xfrm>
            <a:prstGeom prst="rect">
              <a:avLst/>
            </a:prstGeom>
          </p:spPr>
        </p:pic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4462B821-48A6-4216-86B4-E815748F1FAB}"/>
                </a:ext>
              </a:extLst>
            </p:cNvPr>
            <p:cNvSpPr/>
            <p:nvPr/>
          </p:nvSpPr>
          <p:spPr bwMode="auto">
            <a:xfrm>
              <a:off x="6509084" y="3591976"/>
              <a:ext cx="1317763" cy="2107615"/>
            </a:xfrm>
            <a:prstGeom prst="rect">
              <a:avLst/>
            </a:prstGeom>
            <a:solidFill>
              <a:srgbClr val="FFFFFF"/>
            </a:solidFill>
            <a:ln w="3175" cap="flat" cmpd="sng" algn="ctr">
              <a:solidFill>
                <a:schemeClr val="bg1">
                  <a:lumMod val="7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sz="1400" i="0" u="none" strike="noStrike" cap="none" normalizeH="0" baseline="0" noProof="0" dirty="0">
                  <a:ln>
                    <a:noFill/>
                  </a:ln>
                  <a:solidFill>
                    <a:srgbClr val="505050"/>
                  </a:solidFill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Segoe UI" pitchFamily="34" charset="0"/>
                </a:rPr>
                <a:t>웹 및 DB </a:t>
              </a:r>
              <a:r>
                <a:rPr kumimoji="0" lang="ko-KR" sz="1400" b="0" i="0" u="none" strike="noStrike" cap="none" normalizeH="0" baseline="0" noProof="0" dirty="0">
                  <a:ln>
                    <a:noFill/>
                  </a:ln>
                  <a:solidFill>
                    <a:srgbClr val="505050"/>
                  </a:solidFill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  <a:cs typeface="Segoe UI" pitchFamily="34" charset="0"/>
                </a:rPr>
                <a:t>리소스 그룹</a:t>
              </a:r>
            </a:p>
          </p:txBody>
        </p:sp>
        <p:sp>
          <p:nvSpPr>
            <p:cNvPr id="48" name="Freeform 256">
              <a:extLst>
                <a:ext uri="{FF2B5EF4-FFF2-40B4-BE49-F238E27FC236}">
                  <a16:creationId xmlns:a16="http://schemas.microsoft.com/office/drawing/2014/main" id="{D138ECF2-659B-4571-8AA6-0BA92CC2990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812125" y="3790309"/>
              <a:ext cx="735447" cy="723791"/>
            </a:xfrm>
            <a:custGeom>
              <a:avLst/>
              <a:gdLst>
                <a:gd name="T0" fmla="*/ 423 w 517"/>
                <a:gd name="T1" fmla="*/ 502 h 502"/>
                <a:gd name="T2" fmla="*/ 161 w 517"/>
                <a:gd name="T3" fmla="*/ 348 h 502"/>
                <a:gd name="T4" fmla="*/ 24 w 517"/>
                <a:gd name="T5" fmla="*/ 158 h 502"/>
                <a:gd name="T6" fmla="*/ 31 w 517"/>
                <a:gd name="T7" fmla="*/ 24 h 502"/>
                <a:gd name="T8" fmla="*/ 94 w 517"/>
                <a:gd name="T9" fmla="*/ 0 h 502"/>
                <a:gd name="T10" fmla="*/ 356 w 517"/>
                <a:gd name="T11" fmla="*/ 154 h 502"/>
                <a:gd name="T12" fmla="*/ 493 w 517"/>
                <a:gd name="T13" fmla="*/ 344 h 502"/>
                <a:gd name="T14" fmla="*/ 486 w 517"/>
                <a:gd name="T15" fmla="*/ 479 h 502"/>
                <a:gd name="T16" fmla="*/ 423 w 517"/>
                <a:gd name="T17" fmla="*/ 502 h 502"/>
                <a:gd name="T18" fmla="*/ 94 w 517"/>
                <a:gd name="T19" fmla="*/ 31 h 502"/>
                <a:gd name="T20" fmla="*/ 53 w 517"/>
                <a:gd name="T21" fmla="*/ 46 h 502"/>
                <a:gd name="T22" fmla="*/ 52 w 517"/>
                <a:gd name="T23" fmla="*/ 147 h 502"/>
                <a:gd name="T24" fmla="*/ 183 w 517"/>
                <a:gd name="T25" fmla="*/ 327 h 502"/>
                <a:gd name="T26" fmla="*/ 423 w 517"/>
                <a:gd name="T27" fmla="*/ 471 h 502"/>
                <a:gd name="T28" fmla="*/ 464 w 517"/>
                <a:gd name="T29" fmla="*/ 457 h 502"/>
                <a:gd name="T30" fmla="*/ 465 w 517"/>
                <a:gd name="T31" fmla="*/ 356 h 502"/>
                <a:gd name="T32" fmla="*/ 334 w 517"/>
                <a:gd name="T33" fmla="*/ 176 h 502"/>
                <a:gd name="T34" fmla="*/ 94 w 517"/>
                <a:gd name="T35" fmla="*/ 31 h 5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17" h="502">
                  <a:moveTo>
                    <a:pt x="423" y="502"/>
                  </a:moveTo>
                  <a:cubicBezTo>
                    <a:pt x="355" y="502"/>
                    <a:pt x="259" y="446"/>
                    <a:pt x="161" y="348"/>
                  </a:cubicBezTo>
                  <a:cubicBezTo>
                    <a:pt x="95" y="282"/>
                    <a:pt x="47" y="216"/>
                    <a:pt x="24" y="158"/>
                  </a:cubicBezTo>
                  <a:cubicBezTo>
                    <a:pt x="0" y="100"/>
                    <a:pt x="2" y="52"/>
                    <a:pt x="31" y="24"/>
                  </a:cubicBezTo>
                  <a:cubicBezTo>
                    <a:pt x="46" y="8"/>
                    <a:pt x="68" y="0"/>
                    <a:pt x="94" y="0"/>
                  </a:cubicBezTo>
                  <a:cubicBezTo>
                    <a:pt x="162" y="0"/>
                    <a:pt x="258" y="56"/>
                    <a:pt x="356" y="154"/>
                  </a:cubicBezTo>
                  <a:cubicBezTo>
                    <a:pt x="422" y="221"/>
                    <a:pt x="470" y="286"/>
                    <a:pt x="493" y="344"/>
                  </a:cubicBezTo>
                  <a:cubicBezTo>
                    <a:pt x="517" y="402"/>
                    <a:pt x="515" y="450"/>
                    <a:pt x="486" y="479"/>
                  </a:cubicBezTo>
                  <a:cubicBezTo>
                    <a:pt x="471" y="494"/>
                    <a:pt x="449" y="502"/>
                    <a:pt x="423" y="502"/>
                  </a:cubicBezTo>
                  <a:close/>
                  <a:moveTo>
                    <a:pt x="94" y="31"/>
                  </a:moveTo>
                  <a:cubicBezTo>
                    <a:pt x="76" y="31"/>
                    <a:pt x="62" y="36"/>
                    <a:pt x="53" y="46"/>
                  </a:cubicBezTo>
                  <a:cubicBezTo>
                    <a:pt x="34" y="65"/>
                    <a:pt x="33" y="101"/>
                    <a:pt x="52" y="147"/>
                  </a:cubicBezTo>
                  <a:cubicBezTo>
                    <a:pt x="74" y="201"/>
                    <a:pt x="119" y="263"/>
                    <a:pt x="183" y="327"/>
                  </a:cubicBezTo>
                  <a:cubicBezTo>
                    <a:pt x="274" y="417"/>
                    <a:pt x="364" y="471"/>
                    <a:pt x="423" y="471"/>
                  </a:cubicBezTo>
                  <a:cubicBezTo>
                    <a:pt x="441" y="471"/>
                    <a:pt x="455" y="467"/>
                    <a:pt x="464" y="457"/>
                  </a:cubicBezTo>
                  <a:cubicBezTo>
                    <a:pt x="483" y="438"/>
                    <a:pt x="484" y="402"/>
                    <a:pt x="465" y="356"/>
                  </a:cubicBezTo>
                  <a:cubicBezTo>
                    <a:pt x="443" y="302"/>
                    <a:pt x="398" y="240"/>
                    <a:pt x="334" y="176"/>
                  </a:cubicBezTo>
                  <a:cubicBezTo>
                    <a:pt x="243" y="85"/>
                    <a:pt x="153" y="31"/>
                    <a:pt x="94" y="31"/>
                  </a:cubicBezTo>
                  <a:close/>
                </a:path>
              </a:pathLst>
            </a:custGeom>
            <a:solidFill>
              <a:srgbClr val="D8D9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나눔스퀘어" panose="020B0600000101010101" pitchFamily="50" charset="-127"/>
                <a:ea typeface="+mn-ea"/>
                <a:cs typeface="+mn-cs"/>
              </a:endParaRPr>
            </a:p>
          </p:txBody>
        </p:sp>
        <p:sp>
          <p:nvSpPr>
            <p:cNvPr id="49" name="Freeform 257">
              <a:extLst>
                <a:ext uri="{FF2B5EF4-FFF2-40B4-BE49-F238E27FC236}">
                  <a16:creationId xmlns:a16="http://schemas.microsoft.com/office/drawing/2014/main" id="{A98F4A3F-CE50-480A-90FF-C0C555ABA31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812125" y="3790309"/>
              <a:ext cx="735447" cy="723791"/>
            </a:xfrm>
            <a:custGeom>
              <a:avLst/>
              <a:gdLst>
                <a:gd name="T0" fmla="*/ 94 w 517"/>
                <a:gd name="T1" fmla="*/ 502 h 502"/>
                <a:gd name="T2" fmla="*/ 31 w 517"/>
                <a:gd name="T3" fmla="*/ 479 h 502"/>
                <a:gd name="T4" fmla="*/ 24 w 517"/>
                <a:gd name="T5" fmla="*/ 344 h 502"/>
                <a:gd name="T6" fmla="*/ 161 w 517"/>
                <a:gd name="T7" fmla="*/ 154 h 502"/>
                <a:gd name="T8" fmla="*/ 423 w 517"/>
                <a:gd name="T9" fmla="*/ 0 h 502"/>
                <a:gd name="T10" fmla="*/ 486 w 517"/>
                <a:gd name="T11" fmla="*/ 24 h 502"/>
                <a:gd name="T12" fmla="*/ 493 w 517"/>
                <a:gd name="T13" fmla="*/ 158 h 502"/>
                <a:gd name="T14" fmla="*/ 356 w 517"/>
                <a:gd name="T15" fmla="*/ 348 h 502"/>
                <a:gd name="T16" fmla="*/ 94 w 517"/>
                <a:gd name="T17" fmla="*/ 502 h 502"/>
                <a:gd name="T18" fmla="*/ 423 w 517"/>
                <a:gd name="T19" fmla="*/ 31 h 502"/>
                <a:gd name="T20" fmla="*/ 183 w 517"/>
                <a:gd name="T21" fmla="*/ 176 h 502"/>
                <a:gd name="T22" fmla="*/ 52 w 517"/>
                <a:gd name="T23" fmla="*/ 356 h 502"/>
                <a:gd name="T24" fmla="*/ 53 w 517"/>
                <a:gd name="T25" fmla="*/ 457 h 502"/>
                <a:gd name="T26" fmla="*/ 94 w 517"/>
                <a:gd name="T27" fmla="*/ 471 h 502"/>
                <a:gd name="T28" fmla="*/ 334 w 517"/>
                <a:gd name="T29" fmla="*/ 327 h 502"/>
                <a:gd name="T30" fmla="*/ 465 w 517"/>
                <a:gd name="T31" fmla="*/ 147 h 502"/>
                <a:gd name="T32" fmla="*/ 464 w 517"/>
                <a:gd name="T33" fmla="*/ 46 h 502"/>
                <a:gd name="T34" fmla="*/ 423 w 517"/>
                <a:gd name="T35" fmla="*/ 31 h 5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17" h="502">
                  <a:moveTo>
                    <a:pt x="94" y="502"/>
                  </a:moveTo>
                  <a:cubicBezTo>
                    <a:pt x="68" y="502"/>
                    <a:pt x="46" y="494"/>
                    <a:pt x="31" y="479"/>
                  </a:cubicBezTo>
                  <a:cubicBezTo>
                    <a:pt x="2" y="450"/>
                    <a:pt x="0" y="402"/>
                    <a:pt x="24" y="344"/>
                  </a:cubicBezTo>
                  <a:cubicBezTo>
                    <a:pt x="47" y="286"/>
                    <a:pt x="95" y="221"/>
                    <a:pt x="161" y="154"/>
                  </a:cubicBezTo>
                  <a:cubicBezTo>
                    <a:pt x="259" y="56"/>
                    <a:pt x="355" y="0"/>
                    <a:pt x="423" y="0"/>
                  </a:cubicBezTo>
                  <a:cubicBezTo>
                    <a:pt x="449" y="0"/>
                    <a:pt x="471" y="8"/>
                    <a:pt x="486" y="24"/>
                  </a:cubicBezTo>
                  <a:cubicBezTo>
                    <a:pt x="515" y="52"/>
                    <a:pt x="517" y="100"/>
                    <a:pt x="493" y="158"/>
                  </a:cubicBezTo>
                  <a:cubicBezTo>
                    <a:pt x="470" y="216"/>
                    <a:pt x="422" y="282"/>
                    <a:pt x="356" y="348"/>
                  </a:cubicBezTo>
                  <a:cubicBezTo>
                    <a:pt x="258" y="446"/>
                    <a:pt x="162" y="502"/>
                    <a:pt x="94" y="502"/>
                  </a:cubicBezTo>
                  <a:close/>
                  <a:moveTo>
                    <a:pt x="423" y="31"/>
                  </a:moveTo>
                  <a:cubicBezTo>
                    <a:pt x="364" y="31"/>
                    <a:pt x="274" y="85"/>
                    <a:pt x="183" y="176"/>
                  </a:cubicBezTo>
                  <a:cubicBezTo>
                    <a:pt x="119" y="240"/>
                    <a:pt x="74" y="302"/>
                    <a:pt x="52" y="356"/>
                  </a:cubicBezTo>
                  <a:cubicBezTo>
                    <a:pt x="33" y="402"/>
                    <a:pt x="34" y="438"/>
                    <a:pt x="53" y="457"/>
                  </a:cubicBezTo>
                  <a:cubicBezTo>
                    <a:pt x="62" y="467"/>
                    <a:pt x="76" y="471"/>
                    <a:pt x="94" y="471"/>
                  </a:cubicBezTo>
                  <a:cubicBezTo>
                    <a:pt x="153" y="471"/>
                    <a:pt x="243" y="417"/>
                    <a:pt x="334" y="327"/>
                  </a:cubicBezTo>
                  <a:cubicBezTo>
                    <a:pt x="398" y="263"/>
                    <a:pt x="443" y="201"/>
                    <a:pt x="465" y="147"/>
                  </a:cubicBezTo>
                  <a:cubicBezTo>
                    <a:pt x="484" y="101"/>
                    <a:pt x="483" y="65"/>
                    <a:pt x="464" y="46"/>
                  </a:cubicBezTo>
                  <a:cubicBezTo>
                    <a:pt x="455" y="36"/>
                    <a:pt x="441" y="31"/>
                    <a:pt x="423" y="31"/>
                  </a:cubicBezTo>
                  <a:close/>
                </a:path>
              </a:pathLst>
            </a:custGeom>
            <a:solidFill>
              <a:srgbClr val="9899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나눔스퀘어" panose="020B0600000101010101" pitchFamily="50" charset="-127"/>
                <a:ea typeface="+mn-ea"/>
                <a:cs typeface="+mn-cs"/>
              </a:endParaRPr>
            </a:p>
          </p:txBody>
        </p:sp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4C5681D0-3D50-4966-942E-93D797E19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4984" y="4027569"/>
              <a:ext cx="229579" cy="23595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94113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Azure Resource Manager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6271610" cy="4222694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Azure 구독의 리소스를 생성, 업데이트 및 삭제할 수 있는 관리 계층을 제공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리소스 및 리소스 그룹을 만들고, 구성하고, 관리하고 삭제합니다.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리소스를 구성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액세스 및 리소스를 제어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다양한 도구 및 SDK를 사용하여 자동화</a:t>
            </a:r>
          </a:p>
        </p:txBody>
      </p:sp>
      <p:pic>
        <p:nvPicPr>
          <p:cNvPr id="4" name="Picture 3" descr="트리 구조의 각 계층을 관리 그룹, 구독, 리소스 그룹 및 리소스로 식별하는 텍스트 블록과 함께 트리 형식으로 구조화된 Azure의 다양한 리소스 그래픽.">
            <a:extLst>
              <a:ext uri="{FF2B5EF4-FFF2-40B4-BE49-F238E27FC236}">
                <a16:creationId xmlns:a16="http://schemas.microsoft.com/office/drawing/2014/main" id="{04964B78-EF3B-4C2A-ADEA-8CD4724B82A9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6795617" y="1576479"/>
            <a:ext cx="5094514" cy="3747483"/>
          </a:xfrm>
          <a:prstGeom prst="rect">
            <a:avLst/>
          </a:prstGeom>
          <a:ln>
            <a:noFill/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1C13988-3295-42F9-C586-9EEE399851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61083" y="1576479"/>
            <a:ext cx="8030696" cy="4563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069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B6057534-F1CD-427E-B99B-FBA04181EDB7}"/>
              </a:ext>
            </a:extLst>
          </p:cNvPr>
          <p:cNvGrpSpPr/>
          <p:nvPr/>
        </p:nvGrpSpPr>
        <p:grpSpPr>
          <a:xfrm>
            <a:off x="993004" y="469233"/>
            <a:ext cx="10205992" cy="5919534"/>
            <a:chOff x="993004" y="375385"/>
            <a:chExt cx="10205992" cy="5919534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A1AB4F2D-4EC5-4088-AF91-608870D94B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3004" y="375385"/>
              <a:ext cx="10205992" cy="5330881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AFDC83A5-E133-4D1B-858D-714042C1EE4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11515" y="3640722"/>
              <a:ext cx="9368970" cy="2654197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476CB9C0-0AA7-48A9-AF8E-7BFAD10632D7}"/>
              </a:ext>
            </a:extLst>
          </p:cNvPr>
          <p:cNvSpPr txBox="1"/>
          <p:nvPr/>
        </p:nvSpPr>
        <p:spPr>
          <a:xfrm>
            <a:off x="911995" y="6204101"/>
            <a:ext cx="609760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5"/>
              </a:rPr>
              <a:t>https://azure.microsoft.com/ko-kr/free/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08996234"/>
      </p:ext>
    </p:extLst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9FD4E95-A938-3E7C-BAA5-A7E8836546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747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931398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07A821-0B1C-45C7-ABA5-7F8AF92B3CB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Cloud Computing </a:t>
            </a:r>
            <a:r>
              <a:rPr lang="ko-KR" altLang="en-US" dirty="0"/>
              <a:t>장점 및 기대효과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ED0BE08-554F-4484-A637-2290F44E9E8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클라우드 서비스는 리소스 풀</a:t>
            </a:r>
            <a:r>
              <a:rPr lang="en-US" altLang="ko-KR" dirty="0"/>
              <a:t>, </a:t>
            </a:r>
            <a:r>
              <a:rPr lang="ko-KR" altLang="en-US" dirty="0"/>
              <a:t>셀프 서비스</a:t>
            </a:r>
            <a:r>
              <a:rPr lang="en-US" altLang="ko-KR" dirty="0"/>
              <a:t>, </a:t>
            </a:r>
            <a:r>
              <a:rPr lang="ko-KR" altLang="en-US" dirty="0"/>
              <a:t>탄력성</a:t>
            </a:r>
            <a:r>
              <a:rPr lang="en-US" altLang="ko-KR" dirty="0"/>
              <a:t>, </a:t>
            </a:r>
            <a:r>
              <a:rPr lang="ko-KR" altLang="en-US" dirty="0"/>
              <a:t>그리고 사용량 기반의 과금이라는 특징을 통해 경제적이고</a:t>
            </a:r>
            <a:r>
              <a:rPr lang="en-US" altLang="ko-KR" dirty="0"/>
              <a:t>, </a:t>
            </a:r>
            <a:r>
              <a:rPr lang="ko-KR" altLang="en-US" dirty="0"/>
              <a:t>신속하며</a:t>
            </a:r>
            <a:r>
              <a:rPr lang="en-US" altLang="ko-KR" dirty="0"/>
              <a:t>, </a:t>
            </a:r>
            <a:r>
              <a:rPr lang="ko-KR" altLang="en-US" dirty="0"/>
              <a:t>유연한 서비스를 제공합니다</a:t>
            </a:r>
            <a:r>
              <a:rPr lang="en-US" altLang="ko-KR" dirty="0"/>
              <a:t>.</a:t>
            </a:r>
          </a:p>
        </p:txBody>
      </p:sp>
      <p:sp>
        <p:nvSpPr>
          <p:cNvPr id="34" name="Line 10">
            <a:extLst>
              <a:ext uri="{FF2B5EF4-FFF2-40B4-BE49-F238E27FC236}">
                <a16:creationId xmlns:a16="http://schemas.microsoft.com/office/drawing/2014/main" id="{07490136-73F9-4E3F-ACC9-7A3D175C58EE}"/>
              </a:ext>
            </a:extLst>
          </p:cNvPr>
          <p:cNvSpPr>
            <a:spLocks noChangeShapeType="1"/>
          </p:cNvSpPr>
          <p:nvPr/>
        </p:nvSpPr>
        <p:spPr bwMode="auto">
          <a:xfrm>
            <a:off x="1506539" y="1874377"/>
            <a:ext cx="4301430" cy="0"/>
          </a:xfrm>
          <a:prstGeom prst="line">
            <a:avLst/>
          </a:prstGeom>
          <a:solidFill>
            <a:srgbClr val="E6E6E6"/>
          </a:solidFill>
          <a:ln w="19050" cap="flat" cmpd="sng" algn="ctr">
            <a:solidFill>
              <a:srgbClr val="0078B8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/>
            </a:endParaRPr>
          </a:p>
        </p:txBody>
      </p:sp>
      <p:sp>
        <p:nvSpPr>
          <p:cNvPr id="35" name="Rectangle 11">
            <a:extLst>
              <a:ext uri="{FF2B5EF4-FFF2-40B4-BE49-F238E27FC236}">
                <a16:creationId xmlns:a16="http://schemas.microsoft.com/office/drawing/2014/main" id="{91655CCA-98F2-42DF-9AEA-3B5B5C94FD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97509" y="1498615"/>
            <a:ext cx="4107005" cy="352846"/>
          </a:xfrm>
          <a:prstGeom prst="rect">
            <a:avLst/>
          </a:prstGeom>
          <a:solidFill>
            <a:srgbClr val="0078B8"/>
          </a:solidFill>
          <a:ln w="6350" algn="ctr">
            <a:noFill/>
            <a:miter lim="800000"/>
            <a:headEnd/>
            <a:tailEnd/>
          </a:ln>
        </p:spPr>
        <p:txBody>
          <a:bodyPr wrap="square" lIns="0" tIns="0" rIns="0" bIns="0" rtlCol="0" anchor="ctr" anchorCtr="0">
            <a:noAutofit/>
            <a:scene3d>
              <a:camera prst="orthographicFront"/>
              <a:lightRig rig="threePt" dir="t"/>
            </a:scene3d>
            <a:sp3d>
              <a:bevelT w="0" h="0"/>
              <a:bevelB w="0" h="0"/>
              <a:extrusionClr>
                <a:schemeClr val="tx1"/>
              </a:extrusionClr>
              <a:contourClr>
                <a:schemeClr val="tx1"/>
              </a:contourClr>
            </a:sp3d>
          </a:bodyPr>
          <a:lstStyle/>
          <a:p>
            <a:pPr algn="ctr" latinLnBrk="0">
              <a:spcBef>
                <a:spcPct val="50000"/>
              </a:spcBef>
              <a:defRPr/>
            </a:pPr>
            <a:r>
              <a:rPr lang="ko-KR" altLang="en-US" sz="1500" b="1" kern="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ysClr val="window" lastClr="FFFFFF"/>
                </a:solidFill>
                <a:latin typeface="맑은 고딕"/>
              </a:rPr>
              <a:t>기대효과</a:t>
            </a:r>
          </a:p>
        </p:txBody>
      </p:sp>
      <p:sp>
        <p:nvSpPr>
          <p:cNvPr id="36" name="Rectangle 18">
            <a:extLst>
              <a:ext uri="{FF2B5EF4-FFF2-40B4-BE49-F238E27FC236}">
                <a16:creationId xmlns:a16="http://schemas.microsoft.com/office/drawing/2014/main" id="{C4573EB1-FDC6-4FDF-998C-0C61091159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62470" y="1930118"/>
            <a:ext cx="3710571" cy="386893"/>
          </a:xfrm>
          <a:prstGeom prst="rect">
            <a:avLst/>
          </a:prstGeom>
          <a:solidFill>
            <a:srgbClr val="FFFFFF"/>
          </a:solidFill>
          <a:ln w="10795" cap="flat" cmpd="sng" algn="ctr">
            <a:solidFill>
              <a:srgbClr val="000000">
                <a:lumMod val="85000"/>
                <a:lumOff val="15000"/>
                <a:alpha val="0"/>
              </a:srgbClr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0" fontAlgn="auto" latinLnBrk="0" hangingPunct="0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>
                <a:srgbClr val="0078B8"/>
              </a:buClr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-150" normalizeH="0" baseline="0" noProof="0" dirty="0">
                <a:ln>
                  <a:solidFill>
                    <a:srgbClr val="000000">
                      <a:lumMod val="85000"/>
                      <a:lumOff val="15000"/>
                      <a:alpha val="0"/>
                    </a:srgbClr>
                  </a:solidFill>
                </a:ln>
                <a:solidFill>
                  <a:srgbClr val="0078B8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 </a:t>
            </a:r>
            <a:r>
              <a:rPr kumimoji="0" lang="ko-KR" altLang="en-US" sz="1400" b="0" i="0" u="none" strike="noStrike" kern="0" cap="none" spc="-150" normalizeH="0" baseline="0" noProof="0" dirty="0">
                <a:ln>
                  <a:solidFill>
                    <a:srgbClr val="000000">
                      <a:lumMod val="85000"/>
                      <a:lumOff val="15000"/>
                      <a:alpha val="0"/>
                    </a:srgbClr>
                  </a:solidFill>
                </a:ln>
                <a:solidFill>
                  <a:srgbClr val="0078B8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비용적인 측면</a:t>
            </a:r>
            <a:endParaRPr kumimoji="0" lang="en-US" sz="1400" b="0" i="0" u="none" strike="noStrike" kern="0" cap="none" spc="-150" normalizeH="0" baseline="0" noProof="0" dirty="0">
              <a:ln>
                <a:solidFill>
                  <a:srgbClr val="000000">
                    <a:lumMod val="85000"/>
                    <a:lumOff val="15000"/>
                    <a:alpha val="0"/>
                  </a:srgbClr>
                </a:solidFill>
              </a:ln>
              <a:solidFill>
                <a:srgbClr val="0078B8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7" name="Rectangle 24">
            <a:extLst>
              <a:ext uri="{FF2B5EF4-FFF2-40B4-BE49-F238E27FC236}">
                <a16:creationId xmlns:a16="http://schemas.microsoft.com/office/drawing/2014/main" id="{3607754E-F70D-4A6B-A33A-564949DA1F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22346" y="2345995"/>
            <a:ext cx="3810158" cy="4283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488" tIns="44450" rIns="90488" bIns="44450">
            <a:spAutoFit/>
          </a:bodyPr>
          <a:lstStyle/>
          <a:p>
            <a:pPr marL="0" marR="0" lvl="1" indent="-2117" defTabSz="914363" eaLnBrk="0" fontAlgn="auto" latinLnBrk="0" hangingPunct="0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>
                <a:srgbClr val="0078B8"/>
              </a:buClr>
              <a:buSzPct val="90000"/>
              <a:buFontTx/>
              <a:buNone/>
              <a:tabLst>
                <a:tab pos="6094213" algn="r"/>
              </a:tabLst>
              <a:defRPr/>
            </a:pPr>
            <a:r>
              <a:rPr kumimoji="0" lang="ko-KR" altLang="en-US" sz="1000" b="0" i="0" u="none" strike="noStrike" kern="0" cap="none" spc="-150" normalizeH="0" baseline="0" noProof="0" dirty="0">
                <a:ln>
                  <a:solidFill>
                    <a:srgbClr val="000000">
                      <a:lumMod val="85000"/>
                      <a:lumOff val="15000"/>
                      <a:alpha val="0"/>
                    </a:srgbClr>
                  </a:solidFill>
                </a:ln>
                <a:solidFill>
                  <a:srgbClr val="000000"/>
                </a:solidFill>
                <a:effectLst/>
                <a:uLnTx/>
                <a:uFillTx/>
              </a:rPr>
              <a:t>신규 자원을 구축 시 최소 규모로 시작하여 초기 투자 비용을 낮출 수 있고</a:t>
            </a:r>
            <a:r>
              <a:rPr kumimoji="0" lang="en-US" altLang="ko-KR" sz="1000" b="0" i="0" u="none" strike="noStrike" kern="0" cap="none" spc="-150" normalizeH="0" baseline="0" noProof="0" dirty="0">
                <a:ln>
                  <a:solidFill>
                    <a:srgbClr val="000000">
                      <a:lumMod val="85000"/>
                      <a:lumOff val="15000"/>
                      <a:alpha val="0"/>
                    </a:srgbClr>
                  </a:solidFill>
                </a:ln>
                <a:solidFill>
                  <a:srgbClr val="000000"/>
                </a:solidFill>
                <a:effectLst/>
                <a:uLnTx/>
                <a:uFillTx/>
              </a:rPr>
              <a:t>, </a:t>
            </a:r>
            <a:r>
              <a:rPr kumimoji="0" lang="ko-KR" altLang="en-US" sz="1000" b="0" i="0" u="none" strike="noStrike" kern="0" cap="none" spc="-150" normalizeH="0" baseline="0" noProof="0" dirty="0">
                <a:ln>
                  <a:solidFill>
                    <a:srgbClr val="000000">
                      <a:lumMod val="85000"/>
                      <a:lumOff val="15000"/>
                      <a:alpha val="0"/>
                    </a:srgbClr>
                  </a:solidFill>
                </a:ln>
                <a:solidFill>
                  <a:srgbClr val="000000"/>
                </a:solidFill>
                <a:effectLst/>
                <a:uLnTx/>
                <a:uFillTx/>
              </a:rPr>
              <a:t>기존 시스템을 전환 시 자원의 효율성을 높여  구매 및 운영관리 비용을 절감</a:t>
            </a:r>
            <a:endParaRPr kumimoji="0" lang="en-US" sz="1000" b="0" i="0" u="none" strike="noStrike" kern="0" cap="none" spc="-150" normalizeH="0" baseline="0" noProof="0" dirty="0">
              <a:ln>
                <a:solidFill>
                  <a:srgbClr val="000000">
                    <a:lumMod val="85000"/>
                    <a:lumOff val="15000"/>
                    <a:alpha val="0"/>
                  </a:srgbClr>
                </a:solidFill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38" name="Rectangle 18">
            <a:extLst>
              <a:ext uri="{FF2B5EF4-FFF2-40B4-BE49-F238E27FC236}">
                <a16:creationId xmlns:a16="http://schemas.microsoft.com/office/drawing/2014/main" id="{7818A9D3-3A02-483B-9B0F-1B618A5C08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62470" y="2866222"/>
            <a:ext cx="3710571" cy="386893"/>
          </a:xfrm>
          <a:prstGeom prst="rect">
            <a:avLst/>
          </a:prstGeom>
          <a:solidFill>
            <a:srgbClr val="FFFFFF"/>
          </a:solidFill>
          <a:ln w="10795" cap="flat" cmpd="sng" algn="ctr">
            <a:solidFill>
              <a:srgbClr val="000000">
                <a:lumMod val="85000"/>
                <a:lumOff val="15000"/>
                <a:alpha val="0"/>
              </a:srgbClr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0" fontAlgn="auto" latinLnBrk="0" hangingPunct="0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>
                <a:srgbClr val="0078B8"/>
              </a:buClr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0" cap="none" spc="-150" normalizeH="0" baseline="0" noProof="0" dirty="0">
                <a:ln>
                  <a:solidFill>
                    <a:srgbClr val="000000">
                      <a:lumMod val="85000"/>
                      <a:lumOff val="15000"/>
                      <a:alpha val="0"/>
                    </a:srgbClr>
                  </a:solidFill>
                </a:ln>
                <a:solidFill>
                  <a:srgbClr val="0078B8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운영관리 관점</a:t>
            </a:r>
            <a:endParaRPr kumimoji="0" lang="en-US" sz="1400" b="0" i="0" u="none" strike="noStrike" kern="0" cap="none" spc="-150" normalizeH="0" baseline="0" noProof="0" dirty="0">
              <a:ln>
                <a:solidFill>
                  <a:srgbClr val="000000">
                    <a:lumMod val="85000"/>
                    <a:lumOff val="15000"/>
                    <a:alpha val="0"/>
                  </a:srgbClr>
                </a:solidFill>
              </a:ln>
              <a:solidFill>
                <a:srgbClr val="0078B8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9" name="Rectangle 24">
            <a:extLst>
              <a:ext uri="{FF2B5EF4-FFF2-40B4-BE49-F238E27FC236}">
                <a16:creationId xmlns:a16="http://schemas.microsoft.com/office/drawing/2014/main" id="{14541C3D-099E-4079-B328-8647250C5F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22346" y="3268502"/>
            <a:ext cx="3810158" cy="397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488" tIns="44450" rIns="90488" bIns="4445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0" cap="none" spc="-150" normalizeH="0" baseline="0" noProof="0" dirty="0">
                <a:ln>
                  <a:solidFill>
                    <a:srgbClr val="000000">
                      <a:lumMod val="85000"/>
                      <a:lumOff val="15000"/>
                      <a:alpha val="0"/>
                    </a:srgbClr>
                  </a:solidFill>
                </a:ln>
                <a:solidFill>
                  <a:srgbClr val="000000"/>
                </a:solidFill>
                <a:effectLst/>
                <a:uLnTx/>
                <a:uFillTx/>
              </a:rPr>
              <a:t>인프라 및 하드웨어 관리가 필요 없기 때문에 관리의 편리성이 높고</a:t>
            </a:r>
            <a:r>
              <a:rPr kumimoji="0" lang="en-US" altLang="ko-KR" sz="1000" b="0" i="0" u="none" strike="noStrike" kern="0" cap="none" spc="-150" normalizeH="0" baseline="0" noProof="0" dirty="0">
                <a:ln>
                  <a:solidFill>
                    <a:srgbClr val="000000">
                      <a:lumMod val="85000"/>
                      <a:lumOff val="15000"/>
                      <a:alpha val="0"/>
                    </a:srgbClr>
                  </a:solidFill>
                </a:ln>
                <a:solidFill>
                  <a:srgbClr val="000000"/>
                </a:solidFill>
                <a:effectLst/>
                <a:uLnTx/>
                <a:uFillTx/>
              </a:rPr>
              <a:t>, </a:t>
            </a:r>
            <a:r>
              <a:rPr kumimoji="0" lang="ko-KR" altLang="en-US" sz="1000" b="0" i="0" u="none" strike="noStrike" kern="0" cap="none" spc="-150" normalizeH="0" baseline="0" noProof="0" dirty="0">
                <a:ln>
                  <a:solidFill>
                    <a:srgbClr val="000000">
                      <a:lumMod val="85000"/>
                      <a:lumOff val="15000"/>
                      <a:alpha val="0"/>
                    </a:srgbClr>
                  </a:solidFill>
                </a:ln>
                <a:solidFill>
                  <a:srgbClr val="000000"/>
                </a:solidFill>
                <a:effectLst/>
                <a:uLnTx/>
                <a:uFillTx/>
              </a:rPr>
              <a:t>안정성이 강화되고 </a:t>
            </a:r>
            <a:r>
              <a:rPr kumimoji="0" lang="en-US" altLang="ko-KR" sz="1000" b="0" i="0" u="none" strike="noStrike" kern="0" cap="none" spc="-150" normalizeH="0" baseline="0" noProof="0" dirty="0">
                <a:ln>
                  <a:solidFill>
                    <a:srgbClr val="000000">
                      <a:lumMod val="85000"/>
                      <a:lumOff val="15000"/>
                      <a:alpha val="0"/>
                    </a:srgbClr>
                  </a:solidFill>
                </a:ln>
                <a:solidFill>
                  <a:srgbClr val="000000"/>
                </a:solidFill>
                <a:effectLst/>
                <a:uLnTx/>
                <a:uFillTx/>
              </a:rPr>
              <a:t>, </a:t>
            </a:r>
            <a:r>
              <a:rPr kumimoji="0" lang="ko-KR" altLang="en-US" sz="1000" b="0" i="0" u="none" strike="noStrike" kern="0" cap="none" spc="-150" normalizeH="0" baseline="0" noProof="0" dirty="0">
                <a:ln>
                  <a:solidFill>
                    <a:srgbClr val="000000">
                      <a:lumMod val="85000"/>
                      <a:lumOff val="15000"/>
                      <a:alpha val="0"/>
                    </a:srgbClr>
                  </a:solidFill>
                </a:ln>
                <a:solidFill>
                  <a:srgbClr val="000000"/>
                </a:solidFill>
                <a:effectLst/>
                <a:uLnTx/>
                <a:uFillTx/>
              </a:rPr>
              <a:t>운영 비용의 절감 가능</a:t>
            </a:r>
          </a:p>
        </p:txBody>
      </p:sp>
      <p:sp>
        <p:nvSpPr>
          <p:cNvPr id="40" name="Rectangle 18">
            <a:extLst>
              <a:ext uri="{FF2B5EF4-FFF2-40B4-BE49-F238E27FC236}">
                <a16:creationId xmlns:a16="http://schemas.microsoft.com/office/drawing/2014/main" id="{5CD19FB9-80D9-47AB-A231-7831B6076E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62470" y="3730318"/>
            <a:ext cx="3719489" cy="386893"/>
          </a:xfrm>
          <a:prstGeom prst="rect">
            <a:avLst/>
          </a:prstGeom>
          <a:solidFill>
            <a:srgbClr val="FFFFFF"/>
          </a:solidFill>
          <a:ln w="10795" cap="flat" cmpd="sng" algn="ctr">
            <a:solidFill>
              <a:srgbClr val="000000">
                <a:lumMod val="85000"/>
                <a:lumOff val="15000"/>
                <a:alpha val="0"/>
              </a:srgbClr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0" fontAlgn="auto" latinLnBrk="0" hangingPunct="0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>
                <a:srgbClr val="0078B8"/>
              </a:buClr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0" cap="none" spc="-150" normalizeH="0" baseline="0" noProof="0" dirty="0">
                <a:ln>
                  <a:solidFill>
                    <a:srgbClr val="000000">
                      <a:lumMod val="85000"/>
                      <a:lumOff val="15000"/>
                      <a:alpha val="0"/>
                    </a:srgbClr>
                  </a:solidFill>
                </a:ln>
                <a:solidFill>
                  <a:srgbClr val="0078B8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글로벌 서비스의 빠른 배포</a:t>
            </a:r>
            <a:endParaRPr kumimoji="0" lang="en-US" sz="1400" b="0" i="0" u="none" strike="noStrike" kern="0" cap="none" spc="-150" normalizeH="0" baseline="0" noProof="0" dirty="0">
              <a:ln>
                <a:solidFill>
                  <a:srgbClr val="000000">
                    <a:lumMod val="85000"/>
                    <a:lumOff val="15000"/>
                    <a:alpha val="0"/>
                  </a:srgbClr>
                </a:solidFill>
              </a:ln>
              <a:solidFill>
                <a:srgbClr val="0078B8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1" name="Rectangle 24">
            <a:extLst>
              <a:ext uri="{FF2B5EF4-FFF2-40B4-BE49-F238E27FC236}">
                <a16:creationId xmlns:a16="http://schemas.microsoft.com/office/drawing/2014/main" id="{8F99BD0F-D77B-406B-AB71-B311BB3A4A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22346" y="4121330"/>
            <a:ext cx="3810158" cy="4283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488" tIns="44450" rIns="90488" bIns="44450">
            <a:spAutoFit/>
          </a:bodyPr>
          <a:lstStyle/>
          <a:p>
            <a:pPr marL="0" marR="0" lvl="1" indent="-2117" defTabSz="914363" eaLnBrk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78B8"/>
              </a:buClr>
              <a:buSzPct val="90000"/>
              <a:buFontTx/>
              <a:buNone/>
              <a:tabLst>
                <a:tab pos="6094213" algn="r"/>
              </a:tabLst>
              <a:defRPr/>
            </a:pPr>
            <a:r>
              <a:rPr kumimoji="0" lang="ko-KR" altLang="en-US" sz="1000" b="0" i="0" u="none" strike="noStrike" kern="0" cap="none" spc="-150" normalizeH="0" baseline="0" noProof="0" dirty="0">
                <a:ln>
                  <a:solidFill>
                    <a:srgbClr val="000000">
                      <a:lumMod val="85000"/>
                      <a:lumOff val="15000"/>
                      <a:alpha val="0"/>
                    </a:srgbClr>
                  </a:solidFill>
                </a:ln>
                <a:solidFill>
                  <a:srgbClr val="000000"/>
                </a:solidFill>
                <a:effectLst/>
                <a:uLnTx/>
                <a:uFillTx/>
              </a:rPr>
              <a:t>클라우드를 이용하면 해외에 직접  구축을 하지 않고도 빠르게  </a:t>
            </a:r>
            <a:r>
              <a:rPr kumimoji="0" lang="en-US" altLang="ko-KR" sz="1000" b="0" i="0" u="none" strike="noStrike" kern="0" cap="none" spc="-150" normalizeH="0" baseline="0" noProof="0" dirty="0">
                <a:ln>
                  <a:solidFill>
                    <a:srgbClr val="000000">
                      <a:lumMod val="85000"/>
                      <a:lumOff val="15000"/>
                      <a:alpha val="0"/>
                    </a:srgbClr>
                  </a:solidFill>
                </a:ln>
                <a:solidFill>
                  <a:srgbClr val="000000"/>
                </a:solidFill>
                <a:effectLst/>
                <a:uLnTx/>
                <a:uFillTx/>
              </a:rPr>
              <a:t>IT</a:t>
            </a:r>
            <a:r>
              <a:rPr kumimoji="0" lang="ko-KR" altLang="en-US" sz="1000" b="0" i="0" u="none" strike="noStrike" kern="0" cap="none" spc="-150" normalizeH="0" baseline="0" noProof="0" dirty="0">
                <a:ln>
                  <a:solidFill>
                    <a:srgbClr val="000000">
                      <a:lumMod val="85000"/>
                      <a:lumOff val="15000"/>
                      <a:alpha val="0"/>
                    </a:srgbClr>
                  </a:solidFill>
                </a:ln>
                <a:solidFill>
                  <a:srgbClr val="000000"/>
                </a:solidFill>
                <a:effectLst/>
                <a:uLnTx/>
                <a:uFillTx/>
              </a:rPr>
              <a:t>자원을 만들 수 있고 운영할 수 있음</a:t>
            </a:r>
            <a:endParaRPr kumimoji="0" lang="en-US" sz="1000" b="0" i="0" u="none" strike="noStrike" kern="0" cap="none" spc="-150" normalizeH="0" baseline="0" noProof="0" dirty="0">
              <a:ln>
                <a:solidFill>
                  <a:srgbClr val="000000">
                    <a:lumMod val="85000"/>
                    <a:lumOff val="15000"/>
                    <a:alpha val="0"/>
                  </a:srgbClr>
                </a:solidFill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42" name="Rounded Rectangle 22">
            <a:extLst>
              <a:ext uri="{FF2B5EF4-FFF2-40B4-BE49-F238E27FC236}">
                <a16:creationId xmlns:a16="http://schemas.microsoft.com/office/drawing/2014/main" id="{9E6A626A-EB45-4031-A75E-3B8C9B395104}"/>
              </a:ext>
            </a:extLst>
          </p:cNvPr>
          <p:cNvSpPr/>
          <p:nvPr/>
        </p:nvSpPr>
        <p:spPr bwMode="auto">
          <a:xfrm>
            <a:off x="1506538" y="5129546"/>
            <a:ext cx="4136762" cy="839688"/>
          </a:xfrm>
          <a:prstGeom prst="rect">
            <a:avLst/>
          </a:prstGeom>
          <a:solidFill>
            <a:srgbClr val="FFFFFF">
              <a:lumMod val="95000"/>
            </a:srgbClr>
          </a:solidFill>
          <a:ln w="6350" algn="ctr">
            <a:noFill/>
            <a:miter lim="800000"/>
            <a:headEnd/>
            <a:tailEnd/>
          </a:ln>
        </p:spPr>
        <p:txBody>
          <a:bodyPr wrap="square" lIns="180000" tIns="0" rIns="0" bIns="0" rtlCol="0" anchor="ctr" anchorCtr="0">
            <a:noAutofit/>
            <a:scene3d>
              <a:camera prst="orthographicFront"/>
              <a:lightRig rig="threePt" dir="t"/>
            </a:scene3d>
            <a:sp3d>
              <a:bevelT w="0" h="0"/>
              <a:bevelB w="0" h="0"/>
              <a:extrusionClr>
                <a:schemeClr val="tx1"/>
              </a:extrusionClr>
              <a:contourClr>
                <a:schemeClr val="tx1"/>
              </a:contourClr>
            </a:sp3d>
          </a:bodyPr>
          <a:lstStyle/>
          <a:p>
            <a:pPr marL="895350" marR="0" lvl="0" indent="0" algn="ctr" defTabSz="914400" eaLnBrk="0" fontAlgn="auto" latinLnBrk="0" hangingPunct="0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>
                <a:srgbClr val="0078D7"/>
              </a:buClr>
              <a:buSzTx/>
              <a:buFontTx/>
              <a:buNone/>
              <a:tabLst>
                <a:tab pos="87313" algn="l"/>
                <a:tab pos="219075" algn="l"/>
              </a:tabLst>
              <a:defRPr/>
            </a:pPr>
            <a:endParaRPr kumimoji="0" lang="en-US" altLang="ko-KR" sz="1600" b="0" i="0" u="none" strike="noStrike" kern="0" cap="none" spc="-150" normalizeH="0" baseline="0" noProof="0" dirty="0">
              <a:ln>
                <a:solidFill>
                  <a:srgbClr val="000000">
                    <a:lumMod val="75000"/>
                    <a:lumOff val="25000"/>
                    <a:alpha val="0"/>
                  </a:srgbClr>
                </a:solidFill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맑은 고딕"/>
            </a:endParaRPr>
          </a:p>
          <a:p>
            <a:pPr marL="895350" marR="0" lvl="0" indent="0" algn="ctr" defTabSz="914400" eaLnBrk="0" fontAlgn="auto" latinLnBrk="0" hangingPunct="0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>
                <a:srgbClr val="0078D7"/>
              </a:buClr>
              <a:buSzTx/>
              <a:buFontTx/>
              <a:buNone/>
              <a:tabLst>
                <a:tab pos="87313" algn="l"/>
                <a:tab pos="219075" algn="l"/>
              </a:tabLst>
              <a:defRPr/>
            </a:pPr>
            <a:r>
              <a:rPr kumimoji="0" lang="ko-KR" altLang="en-US" sz="1600" b="0" i="0" u="none" strike="noStrike" kern="0" cap="none" spc="-150" normalizeH="0" baseline="0" noProof="0" dirty="0">
                <a:ln>
                  <a:solidFill>
                    <a:srgbClr val="000000">
                      <a:lumMod val="75000"/>
                      <a:lumOff val="25000"/>
                      <a:alpha val="0"/>
                    </a:srgbClr>
                  </a:solidFill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맑은 고딕"/>
              </a:rPr>
              <a:t>기업의 비즈니스에 집중 할 수 있는 환경 제공 </a:t>
            </a:r>
            <a:r>
              <a:rPr kumimoji="0" lang="en-US" altLang="ko-KR" sz="1600" b="0" i="0" u="none" strike="noStrike" kern="0" cap="none" spc="-150" normalizeH="0" baseline="0" noProof="0" dirty="0">
                <a:ln>
                  <a:solidFill>
                    <a:srgbClr val="000000">
                      <a:lumMod val="75000"/>
                      <a:lumOff val="25000"/>
                      <a:alpha val="0"/>
                    </a:srgbClr>
                  </a:solidFill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맑은 고딕"/>
              </a:rPr>
              <a:t>(Focus)</a:t>
            </a:r>
            <a:endParaRPr kumimoji="0" lang="ko-KR" altLang="en-US" sz="1600" b="0" i="0" u="none" strike="noStrike" kern="0" cap="none" spc="-150" normalizeH="0" baseline="0" noProof="0" dirty="0">
              <a:ln>
                <a:solidFill>
                  <a:srgbClr val="000000">
                    <a:lumMod val="75000"/>
                    <a:lumOff val="25000"/>
                    <a:alpha val="0"/>
                  </a:srgbClr>
                </a:solidFill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맑은 고딕"/>
            </a:endParaRPr>
          </a:p>
          <a:p>
            <a:pPr marL="895350" marR="0" lvl="0" indent="0" algn="ctr" defTabSz="914400" eaLnBrk="0" fontAlgn="auto" latinLnBrk="0" hangingPunct="0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>
                <a:srgbClr val="0078D7"/>
              </a:buClr>
              <a:buSzTx/>
              <a:buFontTx/>
              <a:buNone/>
              <a:tabLst>
                <a:tab pos="87313" algn="l"/>
                <a:tab pos="219075" algn="l"/>
              </a:tabLst>
              <a:defRPr/>
            </a:pPr>
            <a:endParaRPr kumimoji="0" lang="en-US" altLang="ko-KR" sz="1600" b="0" i="0" u="none" strike="noStrike" kern="0" cap="none" spc="-150" normalizeH="0" baseline="0" noProof="0" dirty="0">
              <a:ln>
                <a:solidFill>
                  <a:srgbClr val="000000">
                    <a:lumMod val="75000"/>
                    <a:lumOff val="25000"/>
                    <a:alpha val="0"/>
                  </a:srgbClr>
                </a:solidFill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맑은 고딕"/>
            </a:endParaRPr>
          </a:p>
        </p:txBody>
      </p:sp>
      <p:sp>
        <p:nvSpPr>
          <p:cNvPr id="43" name="Rounded Rectangle 44">
            <a:extLst>
              <a:ext uri="{FF2B5EF4-FFF2-40B4-BE49-F238E27FC236}">
                <a16:creationId xmlns:a16="http://schemas.microsoft.com/office/drawing/2014/main" id="{CD70589F-00CC-436A-968F-6AE2C138B618}"/>
              </a:ext>
            </a:extLst>
          </p:cNvPr>
          <p:cNvSpPr/>
          <p:nvPr/>
        </p:nvSpPr>
        <p:spPr bwMode="auto">
          <a:xfrm>
            <a:off x="1506538" y="2806041"/>
            <a:ext cx="4140550" cy="877021"/>
          </a:xfrm>
          <a:prstGeom prst="rect">
            <a:avLst/>
          </a:prstGeom>
          <a:solidFill>
            <a:srgbClr val="FFFFFF">
              <a:lumMod val="95000"/>
            </a:srgbClr>
          </a:solidFill>
          <a:ln w="6350" algn="ctr">
            <a:noFill/>
            <a:miter lim="800000"/>
            <a:headEnd/>
            <a:tailEnd/>
          </a:ln>
        </p:spPr>
        <p:txBody>
          <a:bodyPr wrap="square" lIns="180000" tIns="0" rIns="0" bIns="0" rtlCol="0" anchor="ctr" anchorCtr="0">
            <a:noAutofit/>
            <a:scene3d>
              <a:camera prst="orthographicFront"/>
              <a:lightRig rig="threePt" dir="t"/>
            </a:scene3d>
            <a:sp3d>
              <a:bevelT w="0" h="0"/>
              <a:bevelB w="0" h="0"/>
              <a:extrusionClr>
                <a:schemeClr val="tx1"/>
              </a:extrusionClr>
              <a:contourClr>
                <a:schemeClr val="tx1"/>
              </a:contourClr>
            </a:sp3d>
          </a:bodyPr>
          <a:lstStyle/>
          <a:p>
            <a:pPr marL="0" marR="0" lvl="0" indent="447675" algn="ctr" defTabSz="914400" eaLnBrk="0" fontAlgn="auto" latinLnBrk="0" hangingPunct="0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>
                <a:srgbClr val="0078D7"/>
              </a:buClr>
              <a:buSzTx/>
              <a:buFontTx/>
              <a:buNone/>
              <a:tabLst>
                <a:tab pos="87313" algn="l"/>
                <a:tab pos="219075" algn="l"/>
              </a:tabLst>
              <a:defRPr/>
            </a:pPr>
            <a:r>
              <a:rPr kumimoji="0" lang="en-US" altLang="ko-KR" sz="1600" b="0" i="0" u="none" strike="noStrike" kern="0" cap="none" spc="-150" normalizeH="0" baseline="0" noProof="0" dirty="0">
                <a:ln>
                  <a:solidFill>
                    <a:srgbClr val="000000">
                      <a:lumMod val="75000"/>
                      <a:lumOff val="25000"/>
                      <a:alpha val="0"/>
                    </a:srgbClr>
                  </a:solidFill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맑은 고딕"/>
              </a:rPr>
              <a:t> </a:t>
            </a:r>
            <a:r>
              <a:rPr kumimoji="0" lang="ko-KR" altLang="en-US" sz="1600" b="0" i="0" u="none" strike="noStrike" kern="0" cap="none" spc="-150" normalizeH="0" baseline="0" noProof="0" dirty="0">
                <a:ln>
                  <a:solidFill>
                    <a:srgbClr val="000000">
                      <a:lumMod val="75000"/>
                      <a:lumOff val="25000"/>
                      <a:alpha val="0"/>
                    </a:srgbClr>
                  </a:solidFill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맑은 고딕"/>
              </a:rPr>
              <a:t>경제성 </a:t>
            </a:r>
            <a:r>
              <a:rPr kumimoji="0" lang="en-US" altLang="ko-KR" sz="1600" b="0" i="0" u="none" strike="noStrike" kern="0" cap="none" spc="-150" normalizeH="0" baseline="0" noProof="0" dirty="0">
                <a:ln>
                  <a:solidFill>
                    <a:srgbClr val="000000">
                      <a:lumMod val="75000"/>
                      <a:lumOff val="25000"/>
                      <a:alpha val="0"/>
                    </a:srgbClr>
                  </a:solidFill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맑은 고딕"/>
              </a:rPr>
              <a:t>(Economics)</a:t>
            </a:r>
          </a:p>
        </p:txBody>
      </p:sp>
      <p:sp>
        <p:nvSpPr>
          <p:cNvPr id="44" name="Rounded Rectangle 47">
            <a:extLst>
              <a:ext uri="{FF2B5EF4-FFF2-40B4-BE49-F238E27FC236}">
                <a16:creationId xmlns:a16="http://schemas.microsoft.com/office/drawing/2014/main" id="{6CD145FE-FD0A-479D-8188-25D8A2B91E27}"/>
              </a:ext>
            </a:extLst>
          </p:cNvPr>
          <p:cNvSpPr/>
          <p:nvPr/>
        </p:nvSpPr>
        <p:spPr bwMode="auto">
          <a:xfrm>
            <a:off x="1506539" y="4001910"/>
            <a:ext cx="4113439" cy="844162"/>
          </a:xfrm>
          <a:prstGeom prst="rect">
            <a:avLst/>
          </a:prstGeom>
          <a:solidFill>
            <a:srgbClr val="FFFFFF">
              <a:lumMod val="95000"/>
            </a:srgbClr>
          </a:solidFill>
          <a:ln w="6350" algn="ctr">
            <a:noFill/>
            <a:miter lim="800000"/>
            <a:headEnd/>
            <a:tailEnd/>
          </a:ln>
        </p:spPr>
        <p:txBody>
          <a:bodyPr wrap="square" lIns="180000" tIns="0" rIns="0" bIns="0" rtlCol="0" anchor="ctr" anchorCtr="0">
            <a:noAutofit/>
            <a:scene3d>
              <a:camera prst="orthographicFront"/>
              <a:lightRig rig="threePt" dir="t"/>
            </a:scene3d>
            <a:sp3d>
              <a:bevelT w="0" h="0"/>
              <a:bevelB w="0" h="0"/>
              <a:extrusionClr>
                <a:schemeClr val="tx1"/>
              </a:extrusionClr>
              <a:contourClr>
                <a:schemeClr val="tx1"/>
              </a:contourClr>
            </a:sp3d>
          </a:bodyPr>
          <a:lstStyle/>
          <a:p>
            <a:pPr marL="0" marR="0" lvl="0" indent="542925" algn="ctr" defTabSz="914400" eaLnBrk="0" fontAlgn="auto" latinLnBrk="0" hangingPunct="0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>
                <a:srgbClr val="0078D7"/>
              </a:buClr>
              <a:buSzTx/>
              <a:buFontTx/>
              <a:buNone/>
              <a:tabLst>
                <a:tab pos="87313" algn="l"/>
                <a:tab pos="219075" algn="l"/>
              </a:tabLst>
              <a:defRPr/>
            </a:pPr>
            <a:r>
              <a:rPr kumimoji="0" lang="en-US" altLang="zh-CN" sz="1200" b="0" i="0" u="none" strike="noStrike" kern="0" cap="none" spc="-150" normalizeH="0" baseline="0" noProof="0" dirty="0">
                <a:ln>
                  <a:solidFill>
                    <a:srgbClr val="000000">
                      <a:lumMod val="75000"/>
                      <a:lumOff val="25000"/>
                      <a:alpha val="0"/>
                    </a:srgbClr>
                  </a:solidFill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맑은 고딕"/>
              </a:rPr>
              <a:t> </a:t>
            </a:r>
            <a:r>
              <a:rPr kumimoji="0" lang="ko-KR" altLang="en-US" sz="1600" b="0" i="0" u="none" strike="noStrike" kern="0" cap="none" spc="-150" normalizeH="0" baseline="0" noProof="0" dirty="0">
                <a:ln>
                  <a:solidFill>
                    <a:srgbClr val="000000">
                      <a:lumMod val="75000"/>
                      <a:lumOff val="25000"/>
                      <a:alpha val="0"/>
                    </a:srgbClr>
                  </a:solidFill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맑은 고딕"/>
              </a:rPr>
              <a:t>민첩성 </a:t>
            </a:r>
            <a:r>
              <a:rPr kumimoji="0" lang="en-US" altLang="ko-KR" sz="1600" b="0" i="0" u="none" strike="noStrike" kern="0" cap="none" spc="-150" normalizeH="0" baseline="0" noProof="0" dirty="0">
                <a:ln>
                  <a:solidFill>
                    <a:srgbClr val="000000">
                      <a:lumMod val="75000"/>
                      <a:lumOff val="25000"/>
                      <a:alpha val="0"/>
                    </a:srgbClr>
                  </a:solidFill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맑은 고딕"/>
              </a:rPr>
              <a:t>(Agility)</a:t>
            </a:r>
          </a:p>
        </p:txBody>
      </p:sp>
      <p:sp>
        <p:nvSpPr>
          <p:cNvPr id="45" name="내용 개체 틀 2">
            <a:extLst>
              <a:ext uri="{FF2B5EF4-FFF2-40B4-BE49-F238E27FC236}">
                <a16:creationId xmlns:a16="http://schemas.microsoft.com/office/drawing/2014/main" id="{303E39C0-BDEF-4763-B731-2CDB45B3F191}"/>
              </a:ext>
            </a:extLst>
          </p:cNvPr>
          <p:cNvSpPr txBox="1">
            <a:spLocks/>
          </p:cNvSpPr>
          <p:nvPr/>
        </p:nvSpPr>
        <p:spPr>
          <a:xfrm>
            <a:off x="1487488" y="2000411"/>
            <a:ext cx="4536504" cy="5057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1" indent="-2117" algn="l" defTabSz="914363" rtl="0" eaLnBrk="0" fontAlgn="auto" latinLnBrk="0" hangingPunct="0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>
                <a:srgbClr val="0078B8"/>
              </a:buClr>
              <a:buSzPct val="90000"/>
              <a:buFont typeface="Arial" pitchFamily="34" charset="0"/>
              <a:buNone/>
              <a:tabLst>
                <a:tab pos="6094213" algn="r"/>
              </a:tabLst>
              <a:defRPr/>
            </a:pPr>
            <a:r>
              <a:rPr kumimoji="0" lang="ko-KR" altLang="en-US" sz="1200" b="0" i="0" u="none" strike="noStrike" kern="1200" cap="none" spc="-150" normalizeH="0" baseline="0" noProof="0" dirty="0">
                <a:ln>
                  <a:solidFill>
                    <a:srgbClr val="000000">
                      <a:lumMod val="85000"/>
                      <a:lumOff val="15000"/>
                      <a:alpha val="0"/>
                    </a:srgbClr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클라우드 활용을 통해 얻을 수 있는 최고의 가치는 “기업의 비즈니스에 집중 할 수 있는 환경 제공”이라는 것임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BB016C6-BB76-45E2-A959-6CBA5F5D3FAD}"/>
              </a:ext>
            </a:extLst>
          </p:cNvPr>
          <p:cNvSpPr txBox="1"/>
          <p:nvPr/>
        </p:nvSpPr>
        <p:spPr>
          <a:xfrm>
            <a:off x="1487489" y="1498069"/>
            <a:ext cx="26829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95325" latinLnBrk="0">
              <a:spcBef>
                <a:spcPts val="300"/>
              </a:spcBef>
              <a:buClr>
                <a:srgbClr val="0078D7"/>
              </a:buClr>
              <a:buSzPct val="90000"/>
              <a:tabLst>
                <a:tab pos="87313" algn="l"/>
                <a:tab pos="219075" algn="l"/>
              </a:tabLst>
              <a:defRPr/>
            </a:pPr>
            <a:r>
              <a:rPr lang="ko-KR" altLang="en-US" sz="1600" b="1" kern="0" spc="-10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0078B8"/>
                </a:solidFill>
                <a:latin typeface="Segoe UI"/>
              </a:rPr>
              <a:t>역량 집중 영역</a:t>
            </a:r>
          </a:p>
        </p:txBody>
      </p: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820C1F38-D8F8-4A34-AFE5-DF6F77E837DF}"/>
              </a:ext>
            </a:extLst>
          </p:cNvPr>
          <p:cNvCxnSpPr/>
          <p:nvPr/>
        </p:nvCxnSpPr>
        <p:spPr bwMode="auto">
          <a:xfrm flipV="1">
            <a:off x="5807969" y="1498615"/>
            <a:ext cx="789539" cy="375762"/>
          </a:xfrm>
          <a:prstGeom prst="line">
            <a:avLst/>
          </a:prstGeom>
          <a:solidFill>
            <a:srgbClr val="E6E6E6"/>
          </a:solidFill>
          <a:ln w="19050" cap="flat" cmpd="sng" algn="ctr">
            <a:solidFill>
              <a:srgbClr val="0078B8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F9EF9336-B0E9-4AAD-BFC6-97293222747F}"/>
              </a:ext>
            </a:extLst>
          </p:cNvPr>
          <p:cNvGrpSpPr/>
          <p:nvPr/>
        </p:nvGrpSpPr>
        <p:grpSpPr>
          <a:xfrm>
            <a:off x="5752381" y="4021616"/>
            <a:ext cx="685948" cy="838200"/>
            <a:chOff x="7361478" y="4962983"/>
            <a:chExt cx="525381" cy="482887"/>
          </a:xfrm>
          <a:solidFill>
            <a:srgbClr val="FFFFFF">
              <a:lumMod val="50000"/>
              <a:alpha val="50196"/>
            </a:srgbClr>
          </a:solidFill>
        </p:grpSpPr>
        <p:sp>
          <p:nvSpPr>
            <p:cNvPr id="49" name="이등변 삼각형 48">
              <a:extLst>
                <a:ext uri="{FF2B5EF4-FFF2-40B4-BE49-F238E27FC236}">
                  <a16:creationId xmlns:a16="http://schemas.microsoft.com/office/drawing/2014/main" id="{744DCD8B-9D23-4D33-9E69-30BA071BBE88}"/>
                </a:ext>
              </a:extLst>
            </p:cNvPr>
            <p:cNvSpPr/>
            <p:nvPr/>
          </p:nvSpPr>
          <p:spPr>
            <a:xfrm rot="5400000">
              <a:off x="7437276" y="4996285"/>
              <a:ext cx="482886" cy="416281"/>
            </a:xfrm>
            <a:prstGeom prst="triangle">
              <a:avLst/>
            </a:prstGeom>
            <a:grpFill/>
            <a:ln w="6350" algn="ctr">
              <a:noFill/>
              <a:miter lim="800000"/>
              <a:headEnd/>
              <a:tailEnd/>
            </a:ln>
          </p:spPr>
          <p:txBody>
            <a:bodyPr wrap="square" lIns="0" tIns="0" rIns="0" bIns="0" rtlCol="0" anchor="ctr" anchorCtr="0">
              <a:noAutofit/>
              <a:scene3d>
                <a:camera prst="orthographicFront"/>
                <a:lightRig rig="threePt" dir="t"/>
              </a:scene3d>
              <a:sp3d>
                <a:bevelT w="0" h="0"/>
                <a:bevelB w="0" h="0"/>
                <a:extrusionClr>
                  <a:schemeClr val="tx1"/>
                </a:extrusionClr>
                <a:contourClr>
                  <a:schemeClr val="tx1"/>
                </a:contourClr>
              </a:sp3d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-100" normalizeH="0" baseline="0" noProof="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FFFFFF"/>
                </a:solidFill>
                <a:effectLst/>
                <a:uLnTx/>
                <a:uFillTx/>
                <a:latin typeface="Segoe UI"/>
              </a:endParaRPr>
            </a:p>
          </p:txBody>
        </p:sp>
        <p:sp>
          <p:nvSpPr>
            <p:cNvPr id="50" name="이등변 삼각형 49">
              <a:extLst>
                <a:ext uri="{FF2B5EF4-FFF2-40B4-BE49-F238E27FC236}">
                  <a16:creationId xmlns:a16="http://schemas.microsoft.com/office/drawing/2014/main" id="{EE0FCA86-2EE4-4F5F-B987-41C6419348A0}"/>
                </a:ext>
              </a:extLst>
            </p:cNvPr>
            <p:cNvSpPr/>
            <p:nvPr/>
          </p:nvSpPr>
          <p:spPr>
            <a:xfrm rot="5400000">
              <a:off x="7328176" y="4996286"/>
              <a:ext cx="482886" cy="416281"/>
            </a:xfrm>
            <a:prstGeom prst="triangle">
              <a:avLst/>
            </a:prstGeom>
            <a:grpFill/>
            <a:ln w="6350" algn="ctr">
              <a:noFill/>
              <a:miter lim="800000"/>
              <a:headEnd/>
              <a:tailEnd/>
            </a:ln>
          </p:spPr>
          <p:txBody>
            <a:bodyPr wrap="square" lIns="0" tIns="0" rIns="0" bIns="0" rtlCol="0" anchor="ctr" anchorCtr="0">
              <a:noAutofit/>
              <a:scene3d>
                <a:camera prst="orthographicFront"/>
                <a:lightRig rig="threePt" dir="t"/>
              </a:scene3d>
              <a:sp3d>
                <a:bevelT w="0" h="0"/>
                <a:bevelB w="0" h="0"/>
                <a:extrusionClr>
                  <a:schemeClr val="tx1"/>
                </a:extrusionClr>
                <a:contourClr>
                  <a:schemeClr val="tx1"/>
                </a:contourClr>
              </a:sp3d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-100" normalizeH="0" baseline="0" noProof="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FFFFFF"/>
                </a:solidFill>
                <a:effectLst/>
                <a:uLnTx/>
                <a:uFillTx/>
                <a:latin typeface="Segoe UI"/>
              </a:endParaRPr>
            </a:p>
          </p:txBody>
        </p:sp>
      </p:grpSp>
      <p:sp>
        <p:nvSpPr>
          <p:cNvPr id="51" name="타원 50">
            <a:extLst>
              <a:ext uri="{FF2B5EF4-FFF2-40B4-BE49-F238E27FC236}">
                <a16:creationId xmlns:a16="http://schemas.microsoft.com/office/drawing/2014/main" id="{6339B020-BEE7-4939-BA08-F83EE03B04ED}"/>
              </a:ext>
            </a:extLst>
          </p:cNvPr>
          <p:cNvSpPr/>
          <p:nvPr/>
        </p:nvSpPr>
        <p:spPr>
          <a:xfrm>
            <a:off x="6744072" y="2004566"/>
            <a:ext cx="216024" cy="231016"/>
          </a:xfrm>
          <a:prstGeom prst="ellipse">
            <a:avLst/>
          </a:prstGeom>
          <a:solidFill>
            <a:srgbClr val="FFFFFF">
              <a:lumMod val="95000"/>
            </a:srgbClr>
          </a:solidFill>
          <a:ln w="38100" algn="ctr">
            <a:solidFill>
              <a:srgbClr val="0099CC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0"/>
              </a:prstClr>
            </a:outerShdw>
          </a:effectLst>
        </p:spPr>
        <p:txBody>
          <a:bodyPr wrap="none" lIns="36000" tIns="36000" rIns="36000" bIns="36000" anchor="ctr"/>
          <a:lstStyle/>
          <a:p>
            <a:pPr marL="0" marR="0" lvl="0" indent="0" algn="ctr" defTabSz="914400" eaLnBrk="0" fontAlgn="auto" latinLnBrk="0" hangingPunct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Pct val="85000"/>
              <a:buFontTx/>
              <a:buNone/>
              <a:tabLst/>
              <a:defRPr/>
            </a:pPr>
            <a:r>
              <a:rPr kumimoji="0" lang="en-US" sz="1400" b="0" i="0" u="none" strike="noStrike" kern="0" cap="none" spc="-300" normalizeH="0" baseline="0" noProof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Segoe UI"/>
              </a:rPr>
              <a:t>1  </a:t>
            </a:r>
            <a:endParaRPr kumimoji="0" lang="en-US" sz="1400" b="0" i="0" u="none" strike="noStrike" kern="0" cap="none" spc="-300" normalizeH="0" baseline="0" noProof="0" dirty="0">
              <a:ln>
                <a:solidFill>
                  <a:srgbClr val="000000">
                    <a:alpha val="0"/>
                  </a:srgbClr>
                </a:solidFill>
              </a:ln>
              <a:solidFill>
                <a:srgbClr val="000000"/>
              </a:solidFill>
              <a:effectLst/>
              <a:uLnTx/>
              <a:uFillTx/>
              <a:latin typeface="Segoe UI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C2F127C8-87E6-4214-9C83-6A429636504F}"/>
              </a:ext>
            </a:extLst>
          </p:cNvPr>
          <p:cNvSpPr/>
          <p:nvPr/>
        </p:nvSpPr>
        <p:spPr>
          <a:xfrm>
            <a:off x="6771801" y="2964030"/>
            <a:ext cx="216024" cy="231016"/>
          </a:xfrm>
          <a:prstGeom prst="ellipse">
            <a:avLst/>
          </a:prstGeom>
          <a:solidFill>
            <a:srgbClr val="FFFFFF">
              <a:lumMod val="95000"/>
            </a:srgbClr>
          </a:solidFill>
          <a:ln w="38100" algn="ctr">
            <a:solidFill>
              <a:srgbClr val="0099CC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0"/>
              </a:prstClr>
            </a:outerShdw>
          </a:effectLst>
        </p:spPr>
        <p:txBody>
          <a:bodyPr wrap="none" lIns="36000" tIns="36000" rIns="36000" bIns="36000" anchor="ctr"/>
          <a:lstStyle/>
          <a:p>
            <a:pPr marL="0" marR="0" lvl="0" indent="0" algn="ctr" defTabSz="914400" eaLnBrk="0" fontAlgn="auto" latinLnBrk="0" hangingPunct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Pct val="85000"/>
              <a:buFontTx/>
              <a:buNone/>
              <a:tabLst/>
              <a:defRPr/>
            </a:pPr>
            <a:r>
              <a:rPr kumimoji="0" lang="en-US" sz="1400" b="0" i="0" u="none" strike="noStrike" kern="0" cap="none" spc="-300" normalizeH="0" baseline="0" noProof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굴림" charset="-127"/>
              </a:rPr>
              <a:t>2  </a:t>
            </a:r>
            <a:endParaRPr kumimoji="0" lang="en-US" sz="1400" b="0" i="0" u="none" strike="noStrike" kern="0" cap="none" spc="-300" normalizeH="0" baseline="0" noProof="0" dirty="0">
              <a:ln>
                <a:solidFill>
                  <a:srgbClr val="000000">
                    <a:alpha val="0"/>
                  </a:srgbClr>
                </a:solidFill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굴림" charset="-127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4881F3D9-3471-4E94-8EAD-FA714ED680E9}"/>
              </a:ext>
            </a:extLst>
          </p:cNvPr>
          <p:cNvSpPr/>
          <p:nvPr/>
        </p:nvSpPr>
        <p:spPr>
          <a:xfrm>
            <a:off x="6742392" y="3808255"/>
            <a:ext cx="216024" cy="231016"/>
          </a:xfrm>
          <a:prstGeom prst="ellipse">
            <a:avLst/>
          </a:prstGeom>
          <a:solidFill>
            <a:srgbClr val="FFFFFF">
              <a:lumMod val="95000"/>
            </a:srgbClr>
          </a:solidFill>
          <a:ln w="38100" algn="ctr">
            <a:solidFill>
              <a:srgbClr val="0099CC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0"/>
              </a:prstClr>
            </a:outerShdw>
          </a:effectLst>
        </p:spPr>
        <p:txBody>
          <a:bodyPr wrap="none" lIns="36000" tIns="36000" rIns="36000" bIns="36000" anchor="ctr"/>
          <a:lstStyle/>
          <a:p>
            <a:pPr marL="0" marR="0" lvl="0" indent="0" algn="ctr" defTabSz="914400" eaLnBrk="0" fontAlgn="auto" latinLnBrk="0" hangingPunct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Pct val="85000"/>
              <a:buFontTx/>
              <a:buNone/>
              <a:tabLst/>
              <a:defRPr/>
            </a:pPr>
            <a:r>
              <a:rPr kumimoji="0" lang="en-US" sz="1400" b="0" i="0" u="none" strike="noStrike" kern="0" cap="none" spc="-300" normalizeH="0" baseline="0" noProof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굴림" charset="-127"/>
              </a:rPr>
              <a:t>3  </a:t>
            </a:r>
            <a:endParaRPr kumimoji="0" lang="en-US" sz="1400" b="0" i="0" u="none" strike="noStrike" kern="0" cap="none" spc="-300" normalizeH="0" baseline="0" noProof="0" dirty="0">
              <a:ln>
                <a:solidFill>
                  <a:srgbClr val="000000">
                    <a:alpha val="0"/>
                  </a:srgbClr>
                </a:solidFill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굴림" charset="-127"/>
            </a:endParaRPr>
          </a:p>
        </p:txBody>
      </p:sp>
      <p:pic>
        <p:nvPicPr>
          <p:cNvPr id="54" name="Picture 4" descr="C:\Users\공유폴더\운영효율화.png">
            <a:extLst>
              <a:ext uri="{FF2B5EF4-FFF2-40B4-BE49-F238E27FC236}">
                <a16:creationId xmlns:a16="http://schemas.microsoft.com/office/drawing/2014/main" id="{CD9AC81E-F8C3-4D00-9A4B-72B80D7BF4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52219" y="2933258"/>
            <a:ext cx="434341" cy="594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6" descr="\\LACIE-5BIG\2013_Projects\0101 Microsoft _ Office 365 (PPT2010, 신희)\03 PSD\사례1.png">
            <a:extLst>
              <a:ext uri="{FF2B5EF4-FFF2-40B4-BE49-F238E27FC236}">
                <a16:creationId xmlns:a16="http://schemas.microsoft.com/office/drawing/2014/main" id="{57804283-C5D6-4FB0-86EB-EC10C26F09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684821" y="4129325"/>
            <a:ext cx="612068" cy="576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12" descr="\\LACIE-5BIG\2013_Projects\0101 Microsoft _ Office 365 (PPT2010, 신희)\03 PSD\사례1.png">
            <a:extLst>
              <a:ext uri="{FF2B5EF4-FFF2-40B4-BE49-F238E27FC236}">
                <a16:creationId xmlns:a16="http://schemas.microsoft.com/office/drawing/2014/main" id="{E0CE6CD4-A628-4E1D-B3F8-F41ED32CBB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email">
            <a:duotone>
              <a:prstClr val="black"/>
              <a:srgbClr val="00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573344" y="5167239"/>
            <a:ext cx="792088" cy="612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Rectangle 18">
            <a:extLst>
              <a:ext uri="{FF2B5EF4-FFF2-40B4-BE49-F238E27FC236}">
                <a16:creationId xmlns:a16="http://schemas.microsoft.com/office/drawing/2014/main" id="{B7CA8F9E-BB83-4D77-B1F1-366782BE05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49779" y="4600116"/>
            <a:ext cx="3710571" cy="386893"/>
          </a:xfrm>
          <a:prstGeom prst="rect">
            <a:avLst/>
          </a:prstGeom>
          <a:solidFill>
            <a:srgbClr val="FFFFFF"/>
          </a:solidFill>
          <a:ln w="10795" cap="flat" cmpd="sng" algn="ctr">
            <a:solidFill>
              <a:srgbClr val="000000">
                <a:lumMod val="85000"/>
                <a:lumOff val="15000"/>
                <a:alpha val="0"/>
              </a:srgbClr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0" fontAlgn="auto" latinLnBrk="0" hangingPunct="0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>
                <a:srgbClr val="0078B8"/>
              </a:buClr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0" cap="none" spc="-150" normalizeH="0" baseline="0" noProof="0" dirty="0">
                <a:ln>
                  <a:solidFill>
                    <a:srgbClr val="000000">
                      <a:lumMod val="85000"/>
                      <a:lumOff val="15000"/>
                      <a:alpha val="0"/>
                    </a:srgbClr>
                  </a:solidFill>
                </a:ln>
                <a:solidFill>
                  <a:srgbClr val="0078B8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빠르고 쉬운 확장성 및 민첩성</a:t>
            </a:r>
            <a:endParaRPr kumimoji="0" lang="en-US" sz="1400" b="0" i="0" u="none" strike="noStrike" kern="0" cap="none" spc="-150" normalizeH="0" baseline="0" noProof="0" dirty="0">
              <a:ln>
                <a:solidFill>
                  <a:srgbClr val="000000">
                    <a:lumMod val="85000"/>
                    <a:lumOff val="15000"/>
                    <a:alpha val="0"/>
                  </a:srgbClr>
                </a:solidFill>
              </a:ln>
              <a:solidFill>
                <a:srgbClr val="0078B8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8" name="Rectangle 24">
            <a:extLst>
              <a:ext uri="{FF2B5EF4-FFF2-40B4-BE49-F238E27FC236}">
                <a16:creationId xmlns:a16="http://schemas.microsoft.com/office/drawing/2014/main" id="{58AC3782-D90F-4E0F-BA58-346D795049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09655" y="5002395"/>
            <a:ext cx="3810158" cy="4283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488" tIns="44450" rIns="90488" bIns="44450">
            <a:spAutoFit/>
          </a:bodyPr>
          <a:lstStyle/>
          <a:p>
            <a:pPr marL="0" marR="0" lvl="1" indent="-2117" defTabSz="914363" eaLnBrk="0" fontAlgn="auto" latinLnBrk="0" hangingPunct="0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>
                <a:srgbClr val="0078B8"/>
              </a:buClr>
              <a:buSzPct val="90000"/>
              <a:buFontTx/>
              <a:buNone/>
              <a:tabLst>
                <a:tab pos="6094213" algn="r"/>
              </a:tabLst>
              <a:defRPr/>
            </a:pPr>
            <a:r>
              <a:rPr kumimoji="0" lang="ko-KR" altLang="en-US" sz="1000" b="0" i="0" u="none" strike="noStrike" kern="0" cap="none" spc="-150" normalizeH="0" baseline="0" noProof="0" dirty="0">
                <a:ln>
                  <a:solidFill>
                    <a:srgbClr val="000000">
                      <a:lumMod val="85000"/>
                      <a:lumOff val="15000"/>
                      <a:alpha val="0"/>
                    </a:srgbClr>
                  </a:solidFill>
                </a:ln>
                <a:solidFill>
                  <a:srgbClr val="000000"/>
                </a:solidFill>
                <a:effectLst/>
                <a:uLnTx/>
                <a:uFillTx/>
              </a:rPr>
              <a:t>자원을 미리 준비하지 않아도 요구에 따라 빠르게 확장 및 자원 배포가 가능하여 생산성이 향상 </a:t>
            </a:r>
            <a:endParaRPr kumimoji="0" lang="en-US" sz="1000" b="0" i="0" u="none" strike="noStrike" kern="0" cap="none" spc="-150" normalizeH="0" baseline="0" noProof="0" dirty="0">
              <a:ln>
                <a:solidFill>
                  <a:srgbClr val="000000">
                    <a:lumMod val="85000"/>
                    <a:lumOff val="15000"/>
                    <a:alpha val="0"/>
                  </a:srgbClr>
                </a:solidFill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59" name="Rectangle 18">
            <a:extLst>
              <a:ext uri="{FF2B5EF4-FFF2-40B4-BE49-F238E27FC236}">
                <a16:creationId xmlns:a16="http://schemas.microsoft.com/office/drawing/2014/main" id="{D066B041-6F24-4D32-B722-62E21AD56A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49779" y="5464212"/>
            <a:ext cx="3719489" cy="386893"/>
          </a:xfrm>
          <a:prstGeom prst="rect">
            <a:avLst/>
          </a:prstGeom>
          <a:solidFill>
            <a:srgbClr val="FFFFFF"/>
          </a:solidFill>
          <a:ln w="10795" cap="flat" cmpd="sng" algn="ctr">
            <a:solidFill>
              <a:srgbClr val="000000">
                <a:lumMod val="85000"/>
                <a:lumOff val="15000"/>
                <a:alpha val="0"/>
              </a:srgbClr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0" fontAlgn="auto" latinLnBrk="0" hangingPunct="0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>
                <a:srgbClr val="0078B8"/>
              </a:buClr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0" cap="none" spc="-150" normalizeH="0" baseline="0" noProof="0" dirty="0">
                <a:ln>
                  <a:solidFill>
                    <a:srgbClr val="000000">
                      <a:lumMod val="85000"/>
                      <a:lumOff val="15000"/>
                      <a:alpha val="0"/>
                    </a:srgbClr>
                  </a:solidFill>
                </a:ln>
                <a:solidFill>
                  <a:srgbClr val="0078B8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r>
              <a:rPr kumimoji="0" lang="en-US" altLang="ko-KR" sz="1400" b="0" i="0" u="none" strike="noStrike" kern="0" cap="none" spc="-150" normalizeH="0" baseline="0" noProof="0" dirty="0">
                <a:ln>
                  <a:solidFill>
                    <a:srgbClr val="000000">
                      <a:lumMod val="85000"/>
                      <a:lumOff val="15000"/>
                      <a:alpha val="0"/>
                    </a:srgbClr>
                  </a:solidFill>
                </a:ln>
                <a:solidFill>
                  <a:srgbClr val="0078B8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IT </a:t>
            </a:r>
            <a:r>
              <a:rPr kumimoji="0" lang="ko-KR" altLang="en-US" sz="1400" b="0" i="0" u="none" strike="noStrike" kern="0" cap="none" spc="-150" normalizeH="0" baseline="0" noProof="0" dirty="0">
                <a:ln>
                  <a:solidFill>
                    <a:srgbClr val="000000">
                      <a:lumMod val="85000"/>
                      <a:lumOff val="15000"/>
                      <a:alpha val="0"/>
                    </a:srgbClr>
                  </a:solidFill>
                </a:ln>
                <a:solidFill>
                  <a:srgbClr val="0078B8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신기술 도입의 용이성</a:t>
            </a:r>
            <a:endParaRPr kumimoji="0" lang="en-US" sz="1400" b="0" i="0" u="none" strike="noStrike" kern="0" cap="none" spc="-150" normalizeH="0" baseline="0" noProof="0" dirty="0">
              <a:ln>
                <a:solidFill>
                  <a:srgbClr val="000000">
                    <a:lumMod val="85000"/>
                    <a:lumOff val="15000"/>
                    <a:alpha val="0"/>
                  </a:srgbClr>
                </a:solidFill>
              </a:ln>
              <a:solidFill>
                <a:srgbClr val="0078B8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0" name="Rectangle 24">
            <a:extLst>
              <a:ext uri="{FF2B5EF4-FFF2-40B4-BE49-F238E27FC236}">
                <a16:creationId xmlns:a16="http://schemas.microsoft.com/office/drawing/2014/main" id="{DBBE2860-F00D-4FBB-8485-60720B6274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09655" y="5855224"/>
            <a:ext cx="3810158" cy="4283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488" tIns="44450" rIns="90488" bIns="44450">
            <a:spAutoFit/>
          </a:bodyPr>
          <a:lstStyle/>
          <a:p>
            <a:pPr marL="0" marR="0" lvl="1" indent="-2117" defTabSz="914363" eaLnBrk="0" fontAlgn="auto" latinLnBrk="0" hangingPunct="0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>
                <a:srgbClr val="0078B8"/>
              </a:buClr>
              <a:buSzPct val="90000"/>
              <a:buFontTx/>
              <a:buNone/>
              <a:tabLst>
                <a:tab pos="6094213" algn="r"/>
              </a:tabLst>
              <a:defRPr/>
            </a:pPr>
            <a:r>
              <a:rPr kumimoji="0" lang="ko-KR" altLang="en-US" sz="1000" b="0" i="0" u="none" strike="noStrike" kern="0" cap="none" spc="-150" normalizeH="0" baseline="0" noProof="0" dirty="0">
                <a:ln>
                  <a:solidFill>
                    <a:srgbClr val="000000">
                      <a:lumMod val="85000"/>
                      <a:lumOff val="15000"/>
                      <a:alpha val="0"/>
                    </a:srgbClr>
                  </a:solidFill>
                </a:ln>
                <a:solidFill>
                  <a:srgbClr val="000000"/>
                </a:solidFill>
                <a:effectLst/>
                <a:uLnTx/>
                <a:uFillTx/>
              </a:rPr>
              <a:t>클라우드를 통해  빅데이터</a:t>
            </a:r>
            <a:r>
              <a:rPr kumimoji="0" lang="en-US" altLang="ko-KR" sz="1000" b="0" i="0" u="none" strike="noStrike" kern="0" cap="none" spc="-150" normalizeH="0" baseline="0" noProof="0" dirty="0">
                <a:ln>
                  <a:solidFill>
                    <a:srgbClr val="000000">
                      <a:lumMod val="85000"/>
                      <a:lumOff val="15000"/>
                      <a:alpha val="0"/>
                    </a:srgbClr>
                  </a:solidFill>
                </a:ln>
                <a:solidFill>
                  <a:srgbClr val="000000"/>
                </a:solidFill>
                <a:effectLst/>
                <a:uLnTx/>
                <a:uFillTx/>
              </a:rPr>
              <a:t>, </a:t>
            </a:r>
            <a:r>
              <a:rPr kumimoji="0" lang="en-US" altLang="ko-KR" sz="1000" b="0" i="0" u="none" strike="noStrike" kern="0" cap="none" spc="-150" normalizeH="0" baseline="0" noProof="0" dirty="0" err="1">
                <a:ln>
                  <a:solidFill>
                    <a:srgbClr val="000000">
                      <a:lumMod val="85000"/>
                      <a:lumOff val="15000"/>
                      <a:alpha val="0"/>
                    </a:srgbClr>
                  </a:solidFill>
                </a:ln>
                <a:solidFill>
                  <a:srgbClr val="000000"/>
                </a:solidFill>
                <a:effectLst/>
                <a:uLnTx/>
                <a:uFillTx/>
              </a:rPr>
              <a:t>IoT</a:t>
            </a:r>
            <a:r>
              <a:rPr kumimoji="0" lang="en-US" altLang="ko-KR" sz="1000" b="0" i="0" u="none" strike="noStrike" kern="0" cap="none" spc="-150" normalizeH="0" baseline="0" noProof="0" dirty="0">
                <a:ln>
                  <a:solidFill>
                    <a:srgbClr val="000000">
                      <a:lumMod val="85000"/>
                      <a:lumOff val="15000"/>
                      <a:alpha val="0"/>
                    </a:srgbClr>
                  </a:solidFill>
                </a:ln>
                <a:solidFill>
                  <a:srgbClr val="000000"/>
                </a:solidFill>
                <a:effectLst/>
                <a:uLnTx/>
                <a:uFillTx/>
              </a:rPr>
              <a:t>, </a:t>
            </a:r>
            <a:r>
              <a:rPr kumimoji="0" lang="ko-KR" altLang="en-US" sz="1000" b="0" i="0" u="none" strike="noStrike" kern="0" cap="none" spc="-150" normalizeH="0" baseline="0" noProof="0" dirty="0">
                <a:ln>
                  <a:solidFill>
                    <a:srgbClr val="000000">
                      <a:lumMod val="85000"/>
                      <a:lumOff val="15000"/>
                      <a:alpha val="0"/>
                    </a:srgbClr>
                  </a:solidFill>
                </a:ln>
                <a:solidFill>
                  <a:srgbClr val="000000"/>
                </a:solidFill>
                <a:effectLst/>
                <a:uLnTx/>
                <a:uFillTx/>
              </a:rPr>
              <a:t>인공지능 등의 복잡한 </a:t>
            </a:r>
            <a:r>
              <a:rPr kumimoji="0" lang="en-US" altLang="ko-KR" sz="1000" b="0" i="0" u="none" strike="noStrike" kern="0" cap="none" spc="-150" normalizeH="0" baseline="0" noProof="0" dirty="0">
                <a:ln>
                  <a:solidFill>
                    <a:srgbClr val="000000">
                      <a:lumMod val="85000"/>
                      <a:lumOff val="15000"/>
                      <a:alpha val="0"/>
                    </a:srgbClr>
                  </a:solidFill>
                </a:ln>
                <a:solidFill>
                  <a:srgbClr val="000000"/>
                </a:solidFill>
                <a:effectLst/>
                <a:uLnTx/>
                <a:uFillTx/>
              </a:rPr>
              <a:t>IT </a:t>
            </a:r>
            <a:r>
              <a:rPr kumimoji="0" lang="ko-KR" altLang="en-US" sz="1000" b="0" i="0" u="none" strike="noStrike" kern="0" cap="none" spc="-150" normalizeH="0" baseline="0" noProof="0" dirty="0">
                <a:ln>
                  <a:solidFill>
                    <a:srgbClr val="000000">
                      <a:lumMod val="85000"/>
                      <a:lumOff val="15000"/>
                      <a:alpha val="0"/>
                    </a:srgbClr>
                  </a:solidFill>
                </a:ln>
                <a:solidFill>
                  <a:srgbClr val="000000"/>
                </a:solidFill>
                <a:effectLst/>
                <a:uLnTx/>
                <a:uFillTx/>
              </a:rPr>
              <a:t>신기술을 쉽게 사용할 수 있음</a:t>
            </a:r>
            <a:endParaRPr kumimoji="0" lang="en-US" sz="1000" b="0" i="0" u="none" strike="noStrike" kern="0" cap="none" spc="-150" normalizeH="0" baseline="0" noProof="0" dirty="0">
              <a:ln>
                <a:solidFill>
                  <a:srgbClr val="000000">
                    <a:lumMod val="85000"/>
                    <a:lumOff val="15000"/>
                    <a:alpha val="0"/>
                  </a:srgbClr>
                </a:solidFill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61" name="타원 85">
            <a:extLst>
              <a:ext uri="{FF2B5EF4-FFF2-40B4-BE49-F238E27FC236}">
                <a16:creationId xmlns:a16="http://schemas.microsoft.com/office/drawing/2014/main" id="{D9E66D98-D736-4FC1-9956-265384D3DA84}"/>
              </a:ext>
            </a:extLst>
          </p:cNvPr>
          <p:cNvSpPr/>
          <p:nvPr/>
        </p:nvSpPr>
        <p:spPr>
          <a:xfrm>
            <a:off x="6759110" y="4697924"/>
            <a:ext cx="216024" cy="231016"/>
          </a:xfrm>
          <a:prstGeom prst="ellipse">
            <a:avLst/>
          </a:prstGeom>
          <a:solidFill>
            <a:srgbClr val="FFFFFF">
              <a:lumMod val="95000"/>
            </a:srgbClr>
          </a:solidFill>
          <a:ln w="38100" algn="ctr">
            <a:solidFill>
              <a:srgbClr val="0099CC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0"/>
              </a:prstClr>
            </a:outerShdw>
          </a:effectLst>
        </p:spPr>
        <p:txBody>
          <a:bodyPr wrap="none" lIns="36000" tIns="36000" rIns="36000" bIns="36000" anchor="ctr"/>
          <a:lstStyle/>
          <a:p>
            <a:pPr marL="0" marR="0" lvl="0" indent="0" algn="ctr" defTabSz="914400" eaLnBrk="0" fontAlgn="auto" latinLnBrk="0" hangingPunct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Pct val="85000"/>
              <a:buFontTx/>
              <a:buNone/>
              <a:tabLst/>
              <a:defRPr/>
            </a:pPr>
            <a:r>
              <a:rPr kumimoji="0" lang="en-US" sz="1400" b="0" i="0" u="none" strike="noStrike" kern="0" cap="none" spc="-300" normalizeH="0" baseline="0" noProof="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굴림" charset="-127"/>
              </a:rPr>
              <a:t>4  </a:t>
            </a:r>
          </a:p>
        </p:txBody>
      </p:sp>
      <p:sp>
        <p:nvSpPr>
          <p:cNvPr id="62" name="타원 86">
            <a:extLst>
              <a:ext uri="{FF2B5EF4-FFF2-40B4-BE49-F238E27FC236}">
                <a16:creationId xmlns:a16="http://schemas.microsoft.com/office/drawing/2014/main" id="{69E4E91F-BF9D-469C-A2CB-771EC81602F0}"/>
              </a:ext>
            </a:extLst>
          </p:cNvPr>
          <p:cNvSpPr/>
          <p:nvPr/>
        </p:nvSpPr>
        <p:spPr>
          <a:xfrm>
            <a:off x="6729701" y="5542149"/>
            <a:ext cx="216024" cy="231016"/>
          </a:xfrm>
          <a:prstGeom prst="ellipse">
            <a:avLst/>
          </a:prstGeom>
          <a:solidFill>
            <a:srgbClr val="FFFFFF">
              <a:lumMod val="95000"/>
            </a:srgbClr>
          </a:solidFill>
          <a:ln w="38100" algn="ctr">
            <a:solidFill>
              <a:srgbClr val="0099CC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0"/>
              </a:prstClr>
            </a:outerShdw>
          </a:effectLst>
        </p:spPr>
        <p:txBody>
          <a:bodyPr wrap="none" lIns="36000" tIns="36000" rIns="36000" bIns="36000" anchor="ctr"/>
          <a:lstStyle/>
          <a:p>
            <a:pPr marL="0" marR="0" lvl="0" indent="0" algn="ctr" defTabSz="914400" eaLnBrk="0" fontAlgn="auto" latinLnBrk="0" hangingPunct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Pct val="85000"/>
              <a:buFontTx/>
              <a:buNone/>
              <a:tabLst/>
              <a:defRPr/>
            </a:pPr>
            <a:r>
              <a:rPr kumimoji="0" lang="en-US" sz="1400" b="0" i="0" u="none" strike="noStrike" kern="0" cap="none" spc="-300" normalizeH="0" baseline="0" noProof="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굴림" charset="-127"/>
              </a:rPr>
              <a:t>5  </a:t>
            </a:r>
          </a:p>
        </p:txBody>
      </p:sp>
    </p:spTree>
    <p:extLst>
      <p:ext uri="{BB962C8B-B14F-4D97-AF65-F5344CB8AC3E}">
        <p14:creationId xmlns:p14="http://schemas.microsoft.com/office/powerpoint/2010/main" val="19561807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7B3AE2B-B76E-FD70-8A73-D38387A029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325350" cy="6874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126199"/>
      </p:ext>
    </p:extLst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FD99380-ACCC-4C2B-BC92-EF1CD5AC71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8723" y="173581"/>
            <a:ext cx="9694553" cy="577127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B04F96D-F341-4510-9528-C2375FB282C0}"/>
              </a:ext>
            </a:extLst>
          </p:cNvPr>
          <p:cNvSpPr txBox="1"/>
          <p:nvPr/>
        </p:nvSpPr>
        <p:spPr>
          <a:xfrm>
            <a:off x="1374362" y="6093863"/>
            <a:ext cx="609777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Microsoft</a:t>
            </a:r>
            <a:r>
              <a:rPr lang="ko-KR" altLang="en-US" dirty="0"/>
              <a:t> </a:t>
            </a:r>
            <a:r>
              <a:rPr lang="en-US" altLang="ko-KR" dirty="0"/>
              <a:t>Learn</a:t>
            </a:r>
          </a:p>
          <a:p>
            <a:r>
              <a:rPr lang="ko-KR" altLang="en-US" dirty="0">
                <a:hlinkClick r:id="rId4"/>
              </a:rPr>
              <a:t>https://docs.microsoft.com/ko-kr/learn/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51070255"/>
      </p:ext>
    </p:extLst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35B460-3D0D-BFAD-70A0-ED7C790ADC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350" y="2766218"/>
            <a:ext cx="10515600" cy="1325563"/>
          </a:xfrm>
        </p:spPr>
        <p:txBody>
          <a:bodyPr/>
          <a:lstStyle/>
          <a:p>
            <a:r>
              <a:rPr lang="en-US" altLang="ko-KR" dirty="0"/>
              <a:t>Azure </a:t>
            </a:r>
            <a:r>
              <a:rPr lang="ko-KR" altLang="en-US" dirty="0"/>
              <a:t>실습 </a:t>
            </a:r>
            <a:r>
              <a:rPr lang="en-US" altLang="ko-KR" dirty="0"/>
              <a:t>– VM </a:t>
            </a:r>
            <a:r>
              <a:rPr lang="ko-KR" altLang="en-US" dirty="0"/>
              <a:t>생성</a:t>
            </a:r>
          </a:p>
        </p:txBody>
      </p:sp>
    </p:spTree>
    <p:extLst>
      <p:ext uri="{BB962C8B-B14F-4D97-AF65-F5344CB8AC3E}">
        <p14:creationId xmlns:p14="http://schemas.microsoft.com/office/powerpoint/2010/main" val="293348086"/>
      </p:ext>
    </p:extLst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94EF90-98EC-48B8-A60C-D4CD16F3530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3" name="Group 5">
            <a:extLst>
              <a:ext uri="{FF2B5EF4-FFF2-40B4-BE49-F238E27FC236}">
                <a16:creationId xmlns:a16="http://schemas.microsoft.com/office/drawing/2014/main" id="{08AE8FCD-09F5-4F1E-A2FB-76B1F43B6BC0}"/>
              </a:ext>
            </a:extLst>
          </p:cNvPr>
          <p:cNvGrpSpPr/>
          <p:nvPr/>
        </p:nvGrpSpPr>
        <p:grpSpPr>
          <a:xfrm>
            <a:off x="-246023" y="-37082"/>
            <a:ext cx="12598981" cy="6932164"/>
            <a:chOff x="-250765" y="-153"/>
            <a:chExt cx="12855263" cy="7073174"/>
          </a:xfrm>
        </p:grpSpPr>
        <p:sp>
          <p:nvSpPr>
            <p:cNvPr id="4" name="Rectangle 6">
              <a:extLst>
                <a:ext uri="{FF2B5EF4-FFF2-40B4-BE49-F238E27FC236}">
                  <a16:creationId xmlns:a16="http://schemas.microsoft.com/office/drawing/2014/main" id="{474E8BCF-B0B0-4D13-A45A-4A4AC6E1E7A7}"/>
                </a:ext>
              </a:extLst>
            </p:cNvPr>
            <p:cNvSpPr/>
            <p:nvPr/>
          </p:nvSpPr>
          <p:spPr bwMode="auto">
            <a:xfrm>
              <a:off x="602" y="-153"/>
              <a:ext cx="12436475" cy="7073174"/>
            </a:xfrm>
            <a:prstGeom prst="rect">
              <a:avLst/>
            </a:prstGeom>
            <a:solidFill>
              <a:srgbClr val="032E4F"/>
            </a:solidFill>
            <a:ln w="12700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square" lIns="0" tIns="45706" rIns="0" bIns="45706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3679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61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6814">
                      <a:srgbClr val="FFFFFF"/>
                    </a:gs>
                    <a:gs pos="46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맑은 고딕" panose="020F0502020204030204"/>
                <a:ea typeface="+mn-ea"/>
                <a:cs typeface="+mn-cs"/>
              </a:endParaRPr>
            </a:p>
          </p:txBody>
        </p:sp>
        <p:sp>
          <p:nvSpPr>
            <p:cNvPr id="5" name="Rectangle 7">
              <a:extLst>
                <a:ext uri="{FF2B5EF4-FFF2-40B4-BE49-F238E27FC236}">
                  <a16:creationId xmlns:a16="http://schemas.microsoft.com/office/drawing/2014/main" id="{6689CAB3-D061-451F-A255-CE4C26226599}"/>
                </a:ext>
              </a:extLst>
            </p:cNvPr>
            <p:cNvSpPr/>
            <p:nvPr/>
          </p:nvSpPr>
          <p:spPr bwMode="auto">
            <a:xfrm>
              <a:off x="127875" y="92314"/>
              <a:ext cx="12115666" cy="4716921"/>
            </a:xfrm>
            <a:prstGeom prst="rect">
              <a:avLst/>
            </a:prstGeom>
            <a:solidFill>
              <a:srgbClr val="005695"/>
            </a:solidFill>
            <a:ln w="6350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5711" tIns="140569" rIns="175711" bIns="140569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895579" eaLnBrk="1" fontAlgn="base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70" b="1" i="0" u="none" strike="noStrike" kern="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ea typeface="Segoe UI" pitchFamily="34" charset="0"/>
                  <a:cs typeface="Segoe UI" pitchFamily="34" charset="0"/>
                </a:rPr>
                <a:t>Platform Services</a:t>
              </a:r>
            </a:p>
          </p:txBody>
        </p:sp>
        <p:sp>
          <p:nvSpPr>
            <p:cNvPr id="6" name="Rectangle 8">
              <a:extLst>
                <a:ext uri="{FF2B5EF4-FFF2-40B4-BE49-F238E27FC236}">
                  <a16:creationId xmlns:a16="http://schemas.microsoft.com/office/drawing/2014/main" id="{7B938860-19D1-4DF4-B958-B00FD0F09164}"/>
                </a:ext>
              </a:extLst>
            </p:cNvPr>
            <p:cNvSpPr/>
            <p:nvPr/>
          </p:nvSpPr>
          <p:spPr bwMode="auto">
            <a:xfrm>
              <a:off x="602" y="4589960"/>
              <a:ext cx="12436475" cy="2420721"/>
            </a:xfrm>
            <a:prstGeom prst="rect">
              <a:avLst/>
            </a:prstGeom>
            <a:solidFill>
              <a:srgbClr val="4472C4">
                <a:lumMod val="75000"/>
              </a:srgbClr>
            </a:solidFill>
            <a:ln w="6350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5711" tIns="89617" rIns="175711" bIns="140569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895579" eaLnBrk="1" fontAlgn="base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70" b="1" i="0" u="none" strike="noStrike" kern="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ea typeface="Segoe UI" pitchFamily="34" charset="0"/>
                  <a:cs typeface="Segoe UI" pitchFamily="34" charset="0"/>
                </a:rPr>
                <a:t>Infrastructure Services</a:t>
              </a:r>
            </a:p>
          </p:txBody>
        </p:sp>
        <p:sp>
          <p:nvSpPr>
            <p:cNvPr id="7" name="Rectangle 9">
              <a:extLst>
                <a:ext uri="{FF2B5EF4-FFF2-40B4-BE49-F238E27FC236}">
                  <a16:creationId xmlns:a16="http://schemas.microsoft.com/office/drawing/2014/main" id="{76952BC1-3636-4F43-B57C-8DAC4D5C2303}"/>
                </a:ext>
              </a:extLst>
            </p:cNvPr>
            <p:cNvSpPr/>
            <p:nvPr/>
          </p:nvSpPr>
          <p:spPr bwMode="auto">
            <a:xfrm>
              <a:off x="127875" y="4930870"/>
              <a:ext cx="2629171" cy="789394"/>
            </a:xfrm>
            <a:prstGeom prst="rect">
              <a:avLst/>
            </a:prstGeom>
            <a:solidFill>
              <a:srgbClr val="4472C4"/>
            </a:solidFill>
            <a:ln w="6350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89617" tIns="44808" rIns="89617" bIns="140569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895579" eaLnBrk="1" fontAlgn="base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74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ea typeface="Segoe UI" pitchFamily="34" charset="0"/>
                  <a:cs typeface="Segoe UI" pitchFamily="34" charset="0"/>
                </a:rPr>
                <a:t>Compute</a:t>
              </a:r>
            </a:p>
          </p:txBody>
        </p:sp>
        <p:sp>
          <p:nvSpPr>
            <p:cNvPr id="8" name="Rectangle 10">
              <a:extLst>
                <a:ext uri="{FF2B5EF4-FFF2-40B4-BE49-F238E27FC236}">
                  <a16:creationId xmlns:a16="http://schemas.microsoft.com/office/drawing/2014/main" id="{C1668018-607E-460B-B514-52E2B1785EF0}"/>
                </a:ext>
              </a:extLst>
            </p:cNvPr>
            <p:cNvSpPr/>
            <p:nvPr/>
          </p:nvSpPr>
          <p:spPr bwMode="auto">
            <a:xfrm>
              <a:off x="2938263" y="4930870"/>
              <a:ext cx="2892122" cy="789804"/>
            </a:xfrm>
            <a:prstGeom prst="rect">
              <a:avLst/>
            </a:prstGeom>
            <a:solidFill>
              <a:srgbClr val="4472C4"/>
            </a:solidFill>
            <a:ln w="6350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89617" tIns="44808" rIns="89617" bIns="140569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895579" eaLnBrk="1" fontAlgn="base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74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ea typeface="Segoe UI" pitchFamily="34" charset="0"/>
                  <a:cs typeface="Segoe UI" pitchFamily="34" charset="0"/>
                </a:rPr>
                <a:t>Storage</a:t>
              </a:r>
            </a:p>
          </p:txBody>
        </p:sp>
        <p:sp>
          <p:nvSpPr>
            <p:cNvPr id="9" name="Rectangle 11">
              <a:extLst>
                <a:ext uri="{FF2B5EF4-FFF2-40B4-BE49-F238E27FC236}">
                  <a16:creationId xmlns:a16="http://schemas.microsoft.com/office/drawing/2014/main" id="{B218773D-D5E5-45F7-8358-53C6A2F86495}"/>
                </a:ext>
              </a:extLst>
            </p:cNvPr>
            <p:cNvSpPr/>
            <p:nvPr/>
          </p:nvSpPr>
          <p:spPr bwMode="auto">
            <a:xfrm>
              <a:off x="-142611" y="5849407"/>
              <a:ext cx="12641920" cy="1097416"/>
            </a:xfrm>
            <a:prstGeom prst="rect">
              <a:avLst/>
            </a:prstGeom>
            <a:solidFill>
              <a:srgbClr val="002846"/>
            </a:solidFill>
            <a:ln w="6350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5711" tIns="89617" rIns="175711" bIns="140569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895579" eaLnBrk="1" fontAlgn="base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70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ea typeface="Segoe UI" pitchFamily="34" charset="0"/>
                  <a:cs typeface="Segoe UI" pitchFamily="34" charset="0"/>
                </a:rPr>
                <a:t>Datacenter Infrastructure (54 Regions Announced)</a:t>
              </a:r>
            </a:p>
          </p:txBody>
        </p:sp>
        <p:pic>
          <p:nvPicPr>
            <p:cNvPr id="10" name="Picture 12">
              <a:extLst>
                <a:ext uri="{FF2B5EF4-FFF2-40B4-BE49-F238E27FC236}">
                  <a16:creationId xmlns:a16="http://schemas.microsoft.com/office/drawing/2014/main" id="{9351742A-4BA8-41D7-A50A-0A07A5471F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9853" y="6292731"/>
              <a:ext cx="780290" cy="780290"/>
            </a:xfrm>
            <a:prstGeom prst="rect">
              <a:avLst/>
            </a:prstGeom>
          </p:spPr>
        </p:pic>
        <p:pic>
          <p:nvPicPr>
            <p:cNvPr id="11" name="Picture 13">
              <a:extLst>
                <a:ext uri="{FF2B5EF4-FFF2-40B4-BE49-F238E27FC236}">
                  <a16:creationId xmlns:a16="http://schemas.microsoft.com/office/drawing/2014/main" id="{5200DEAB-CFEC-4BB4-9365-A0F355D485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65162" y="6292731"/>
              <a:ext cx="780290" cy="780290"/>
            </a:xfrm>
            <a:prstGeom prst="rect">
              <a:avLst/>
            </a:prstGeom>
          </p:spPr>
        </p:pic>
        <p:pic>
          <p:nvPicPr>
            <p:cNvPr id="12" name="Picture 14">
              <a:extLst>
                <a:ext uri="{FF2B5EF4-FFF2-40B4-BE49-F238E27FC236}">
                  <a16:creationId xmlns:a16="http://schemas.microsoft.com/office/drawing/2014/main" id="{270B8EB5-0461-4CD8-89BA-7F447FEC28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70471" y="6292731"/>
              <a:ext cx="780290" cy="780290"/>
            </a:xfrm>
            <a:prstGeom prst="rect">
              <a:avLst/>
            </a:prstGeom>
          </p:spPr>
        </p:pic>
        <p:pic>
          <p:nvPicPr>
            <p:cNvPr id="13" name="Picture 15">
              <a:extLst>
                <a:ext uri="{FF2B5EF4-FFF2-40B4-BE49-F238E27FC236}">
                  <a16:creationId xmlns:a16="http://schemas.microsoft.com/office/drawing/2014/main" id="{99F00D29-B913-428B-8B2B-F89FEB2F76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1118" y="6292731"/>
              <a:ext cx="780290" cy="780290"/>
            </a:xfrm>
            <a:prstGeom prst="rect">
              <a:avLst/>
            </a:prstGeom>
          </p:spPr>
        </p:pic>
        <p:pic>
          <p:nvPicPr>
            <p:cNvPr id="14" name="Picture 16">
              <a:extLst>
                <a:ext uri="{FF2B5EF4-FFF2-40B4-BE49-F238E27FC236}">
                  <a16:creationId xmlns:a16="http://schemas.microsoft.com/office/drawing/2014/main" id="{47A5FC37-2AEC-4814-8266-D57408C77E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6427" y="6292731"/>
              <a:ext cx="780290" cy="780290"/>
            </a:xfrm>
            <a:prstGeom prst="rect">
              <a:avLst/>
            </a:prstGeom>
          </p:spPr>
        </p:pic>
        <p:pic>
          <p:nvPicPr>
            <p:cNvPr id="15" name="Picture 17">
              <a:extLst>
                <a:ext uri="{FF2B5EF4-FFF2-40B4-BE49-F238E27FC236}">
                  <a16:creationId xmlns:a16="http://schemas.microsoft.com/office/drawing/2014/main" id="{FE4B6C0B-1809-42B8-9DE1-E3F96497BB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81736" y="6292731"/>
              <a:ext cx="780290" cy="780290"/>
            </a:xfrm>
            <a:prstGeom prst="rect">
              <a:avLst/>
            </a:prstGeom>
          </p:spPr>
        </p:pic>
        <p:pic>
          <p:nvPicPr>
            <p:cNvPr id="16" name="Picture 18">
              <a:extLst>
                <a:ext uri="{FF2B5EF4-FFF2-40B4-BE49-F238E27FC236}">
                  <a16:creationId xmlns:a16="http://schemas.microsoft.com/office/drawing/2014/main" id="{41069185-FB92-489A-AA79-3326AF6B414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87045" y="6292731"/>
              <a:ext cx="780290" cy="780290"/>
            </a:xfrm>
            <a:prstGeom prst="rect">
              <a:avLst/>
            </a:prstGeom>
          </p:spPr>
        </p:pic>
        <p:pic>
          <p:nvPicPr>
            <p:cNvPr id="17" name="Picture 19">
              <a:extLst>
                <a:ext uri="{FF2B5EF4-FFF2-40B4-BE49-F238E27FC236}">
                  <a16:creationId xmlns:a16="http://schemas.microsoft.com/office/drawing/2014/main" id="{F79B6A3C-3CBC-4EBD-BF8D-FC22E95676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92354" y="6292731"/>
              <a:ext cx="780290" cy="780290"/>
            </a:xfrm>
            <a:prstGeom prst="rect">
              <a:avLst/>
            </a:prstGeom>
          </p:spPr>
        </p:pic>
        <p:pic>
          <p:nvPicPr>
            <p:cNvPr id="18" name="Picture 20">
              <a:extLst>
                <a:ext uri="{FF2B5EF4-FFF2-40B4-BE49-F238E27FC236}">
                  <a16:creationId xmlns:a16="http://schemas.microsoft.com/office/drawing/2014/main" id="{7137D4C8-7E62-4C2D-A9A9-A772FB0BC7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97663" y="6292731"/>
              <a:ext cx="780290" cy="780290"/>
            </a:xfrm>
            <a:prstGeom prst="rect">
              <a:avLst/>
            </a:prstGeom>
          </p:spPr>
        </p:pic>
        <p:pic>
          <p:nvPicPr>
            <p:cNvPr id="19" name="Picture 21">
              <a:extLst>
                <a:ext uri="{FF2B5EF4-FFF2-40B4-BE49-F238E27FC236}">
                  <a16:creationId xmlns:a16="http://schemas.microsoft.com/office/drawing/2014/main" id="{D6CEEEC0-93EC-4475-B4AE-90333F2627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02972" y="6292731"/>
              <a:ext cx="780290" cy="780290"/>
            </a:xfrm>
            <a:prstGeom prst="rect">
              <a:avLst/>
            </a:prstGeom>
          </p:spPr>
        </p:pic>
        <p:pic>
          <p:nvPicPr>
            <p:cNvPr id="20" name="Picture 22">
              <a:extLst>
                <a:ext uri="{FF2B5EF4-FFF2-40B4-BE49-F238E27FC236}">
                  <a16:creationId xmlns:a16="http://schemas.microsoft.com/office/drawing/2014/main" id="{F1DB39F8-8A26-4181-AF30-E596E113A6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08281" y="6292731"/>
              <a:ext cx="780290" cy="780290"/>
            </a:xfrm>
            <a:prstGeom prst="rect">
              <a:avLst/>
            </a:prstGeom>
          </p:spPr>
        </p:pic>
        <p:pic>
          <p:nvPicPr>
            <p:cNvPr id="21" name="Picture 23">
              <a:extLst>
                <a:ext uri="{FF2B5EF4-FFF2-40B4-BE49-F238E27FC236}">
                  <a16:creationId xmlns:a16="http://schemas.microsoft.com/office/drawing/2014/main" id="{C96F90B9-9AA7-4A13-9F18-EEE2551505B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13590" y="6292731"/>
              <a:ext cx="780290" cy="780290"/>
            </a:xfrm>
            <a:prstGeom prst="rect">
              <a:avLst/>
            </a:prstGeom>
          </p:spPr>
        </p:pic>
        <p:pic>
          <p:nvPicPr>
            <p:cNvPr id="22" name="Picture 24">
              <a:extLst>
                <a:ext uri="{FF2B5EF4-FFF2-40B4-BE49-F238E27FC236}">
                  <a16:creationId xmlns:a16="http://schemas.microsoft.com/office/drawing/2014/main" id="{F9B4B2AD-CDA7-4542-89C3-B35FC79E3BC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18899" y="6292731"/>
              <a:ext cx="780290" cy="780290"/>
            </a:xfrm>
            <a:prstGeom prst="rect">
              <a:avLst/>
            </a:prstGeom>
          </p:spPr>
        </p:pic>
        <p:pic>
          <p:nvPicPr>
            <p:cNvPr id="23" name="Picture 25">
              <a:extLst>
                <a:ext uri="{FF2B5EF4-FFF2-40B4-BE49-F238E27FC236}">
                  <a16:creationId xmlns:a16="http://schemas.microsoft.com/office/drawing/2014/main" id="{77B38054-3CF3-4450-ACC1-0E1A45F3C5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24208" y="6292731"/>
              <a:ext cx="780290" cy="780290"/>
            </a:xfrm>
            <a:prstGeom prst="rect">
              <a:avLst/>
            </a:prstGeom>
          </p:spPr>
        </p:pic>
        <p:pic>
          <p:nvPicPr>
            <p:cNvPr id="24" name="Picture 26">
              <a:extLst>
                <a:ext uri="{FF2B5EF4-FFF2-40B4-BE49-F238E27FC236}">
                  <a16:creationId xmlns:a16="http://schemas.microsoft.com/office/drawing/2014/main" id="{4BBA1837-3589-4240-BF7C-C449CB47E8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50765" y="6292731"/>
              <a:ext cx="780290" cy="780290"/>
            </a:xfrm>
            <a:prstGeom prst="rect">
              <a:avLst/>
            </a:prstGeom>
          </p:spPr>
        </p:pic>
        <p:pic>
          <p:nvPicPr>
            <p:cNvPr id="25" name="Picture 27">
              <a:extLst>
                <a:ext uri="{FF2B5EF4-FFF2-40B4-BE49-F238E27FC236}">
                  <a16:creationId xmlns:a16="http://schemas.microsoft.com/office/drawing/2014/main" id="{F58CDA9B-F7EC-4645-B14A-91F55AE1F97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4544" y="6292731"/>
              <a:ext cx="780290" cy="780290"/>
            </a:xfrm>
            <a:prstGeom prst="rect">
              <a:avLst/>
            </a:prstGeom>
          </p:spPr>
        </p:pic>
        <p:sp>
          <p:nvSpPr>
            <p:cNvPr id="26" name="Rectangle 28">
              <a:extLst>
                <a:ext uri="{FF2B5EF4-FFF2-40B4-BE49-F238E27FC236}">
                  <a16:creationId xmlns:a16="http://schemas.microsoft.com/office/drawing/2014/main" id="{C5DF0772-B1A5-4451-A4D7-00EB4C4B6B6E}"/>
                </a:ext>
              </a:extLst>
            </p:cNvPr>
            <p:cNvSpPr/>
            <p:nvPr/>
          </p:nvSpPr>
          <p:spPr bwMode="auto">
            <a:xfrm>
              <a:off x="4422464" y="532204"/>
              <a:ext cx="2193137" cy="2184965"/>
            </a:xfrm>
            <a:prstGeom prst="rect">
              <a:avLst/>
            </a:prstGeom>
            <a:solidFill>
              <a:srgbClr val="4472C4"/>
            </a:solidFill>
            <a:ln w="6350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5711" tIns="140569" rIns="175711" bIns="140569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895579" eaLnBrk="1" fontAlgn="base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74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ea typeface="Segoe UI" pitchFamily="34" charset="0"/>
                  <a:cs typeface="Segoe UI" pitchFamily="34" charset="0"/>
                </a:rPr>
                <a:t>Application Platform</a:t>
              </a:r>
            </a:p>
          </p:txBody>
        </p:sp>
        <p:grpSp>
          <p:nvGrpSpPr>
            <p:cNvPr id="27" name="Group 29">
              <a:extLst>
                <a:ext uri="{FF2B5EF4-FFF2-40B4-BE49-F238E27FC236}">
                  <a16:creationId xmlns:a16="http://schemas.microsoft.com/office/drawing/2014/main" id="{C6F5E3C5-B7CE-486E-9BB5-EE3F3AF58662}"/>
                </a:ext>
              </a:extLst>
            </p:cNvPr>
            <p:cNvGrpSpPr/>
            <p:nvPr/>
          </p:nvGrpSpPr>
          <p:grpSpPr>
            <a:xfrm>
              <a:off x="4687644" y="1028128"/>
              <a:ext cx="1008542" cy="316971"/>
              <a:chOff x="5710243" y="2026656"/>
              <a:chExt cx="1008542" cy="316971"/>
            </a:xfrm>
          </p:grpSpPr>
          <p:sp>
            <p:nvSpPr>
              <p:cNvPr id="240" name="TextBox 239">
                <a:extLst>
                  <a:ext uri="{FF2B5EF4-FFF2-40B4-BE49-F238E27FC236}">
                    <a16:creationId xmlns:a16="http://schemas.microsoft.com/office/drawing/2014/main" id="{D0D210D4-CC37-44C8-9D65-698274EB3F4D}"/>
                  </a:ext>
                </a:extLst>
              </p:cNvPr>
              <p:cNvSpPr txBox="1"/>
              <p:nvPr/>
            </p:nvSpPr>
            <p:spPr>
              <a:xfrm>
                <a:off x="6059629" y="2042521"/>
                <a:ext cx="659156" cy="3011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27413" rIns="0" bIns="0" rtlCol="0" anchor="t">
                <a:noAutofit/>
              </a:bodyPr>
              <a:lstStyle/>
              <a:p>
                <a:pPr marL="0" marR="0" lvl="0" indent="0" defTabSz="913599" eaLnBrk="0" fontAlgn="base" latinLnBrk="0" hangingPunct="0">
                  <a:lnSpc>
                    <a:spcPts val="8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75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Light" panose="020B0502040204020203" pitchFamily="34" charset="0"/>
                    <a:ea typeface="Arial Unicode MS" panose="020B0604020202020204" pitchFamily="34" charset="-128"/>
                    <a:cs typeface="Segoe UI Light" panose="020B0502040204020203" pitchFamily="34" charset="0"/>
                  </a:rPr>
                  <a:t>Web</a:t>
                </a:r>
              </a:p>
              <a:p>
                <a:pPr marL="0" marR="0" lvl="0" indent="0" defTabSz="913599" eaLnBrk="0" fontAlgn="base" latinLnBrk="0" hangingPunct="0">
                  <a:lnSpc>
                    <a:spcPts val="8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75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Light" panose="020B0502040204020203" pitchFamily="34" charset="0"/>
                    <a:ea typeface="Arial Unicode MS" panose="020B0604020202020204" pitchFamily="34" charset="-128"/>
                    <a:cs typeface="Segoe UI Light" panose="020B0502040204020203" pitchFamily="34" charset="0"/>
                  </a:rPr>
                  <a:t>Apps</a:t>
                </a:r>
              </a:p>
              <a:p>
                <a:pPr marL="0" marR="0" lvl="0" indent="0" defTabSz="913599" eaLnBrk="0" fontAlgn="base" latinLnBrk="0" hangingPunct="0">
                  <a:lnSpc>
                    <a:spcPts val="8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75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Light" panose="020B0502040204020203" pitchFamily="34" charset="0"/>
                  <a:ea typeface="Arial Unicode MS" panose="020B0604020202020204" pitchFamily="34" charset="-128"/>
                  <a:cs typeface="Segoe UI Light" panose="020B0502040204020203" pitchFamily="34" charset="0"/>
                </a:endParaRPr>
              </a:p>
            </p:txBody>
          </p:sp>
          <p:pic>
            <p:nvPicPr>
              <p:cNvPr id="241" name="Picture 243">
                <a:extLst>
                  <a:ext uri="{FF2B5EF4-FFF2-40B4-BE49-F238E27FC236}">
                    <a16:creationId xmlns:a16="http://schemas.microsoft.com/office/drawing/2014/main" id="{7642B0D4-15C9-4F6B-9A76-62C41D2417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biLevel thresh="2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10243" y="2026656"/>
                <a:ext cx="286784" cy="286785"/>
              </a:xfrm>
              <a:prstGeom prst="rect">
                <a:avLst/>
              </a:prstGeom>
            </p:spPr>
          </p:pic>
        </p:grpSp>
        <p:grpSp>
          <p:nvGrpSpPr>
            <p:cNvPr id="28" name="Group 30">
              <a:extLst>
                <a:ext uri="{FF2B5EF4-FFF2-40B4-BE49-F238E27FC236}">
                  <a16:creationId xmlns:a16="http://schemas.microsoft.com/office/drawing/2014/main" id="{580F7EF9-7AE2-4B89-8534-0B58C9A2A9F3}"/>
                </a:ext>
              </a:extLst>
            </p:cNvPr>
            <p:cNvGrpSpPr/>
            <p:nvPr/>
          </p:nvGrpSpPr>
          <p:grpSpPr>
            <a:xfrm>
              <a:off x="5600417" y="993142"/>
              <a:ext cx="1016034" cy="291093"/>
              <a:chOff x="6623016" y="1991670"/>
              <a:chExt cx="1016034" cy="291093"/>
            </a:xfrm>
          </p:grpSpPr>
          <p:sp>
            <p:nvSpPr>
              <p:cNvPr id="238" name="TextBox 237">
                <a:extLst>
                  <a:ext uri="{FF2B5EF4-FFF2-40B4-BE49-F238E27FC236}">
                    <a16:creationId xmlns:a16="http://schemas.microsoft.com/office/drawing/2014/main" id="{D04DC10F-59B5-4635-A997-C0D40083E2FA}"/>
                  </a:ext>
                </a:extLst>
              </p:cNvPr>
              <p:cNvSpPr txBox="1"/>
              <p:nvPr/>
            </p:nvSpPr>
            <p:spPr>
              <a:xfrm>
                <a:off x="6979894" y="2017974"/>
                <a:ext cx="659156" cy="26163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27413" rIns="0" bIns="0" rtlCol="0" anchor="t">
                <a:noAutofit/>
              </a:bodyPr>
              <a:lstStyle/>
              <a:p>
                <a:pPr marL="0" marR="0" lvl="0" indent="0" defTabSz="913599" eaLnBrk="0" fontAlgn="base" latinLnBrk="0" hangingPunct="0">
                  <a:lnSpc>
                    <a:spcPts val="8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75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Light" panose="020B0502040204020203" pitchFamily="34" charset="0"/>
                    <a:ea typeface="Arial Unicode MS" panose="020B0604020202020204" pitchFamily="34" charset="-128"/>
                    <a:cs typeface="Segoe UI Light" panose="020B0502040204020203" pitchFamily="34" charset="0"/>
                  </a:rPr>
                  <a:t>Mobile</a:t>
                </a:r>
              </a:p>
              <a:p>
                <a:pPr marL="0" marR="0" lvl="0" indent="0" defTabSz="913599" eaLnBrk="0" fontAlgn="base" latinLnBrk="0" hangingPunct="0">
                  <a:lnSpc>
                    <a:spcPts val="8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75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Light" panose="020B0502040204020203" pitchFamily="34" charset="0"/>
                    <a:ea typeface="Arial Unicode MS" panose="020B0604020202020204" pitchFamily="34" charset="-128"/>
                    <a:cs typeface="Segoe UI Light" panose="020B0502040204020203" pitchFamily="34" charset="0"/>
                  </a:rPr>
                  <a:t>Apps</a:t>
                </a:r>
              </a:p>
            </p:txBody>
          </p:sp>
          <p:pic>
            <p:nvPicPr>
              <p:cNvPr id="239" name="Picture 241">
                <a:extLst>
                  <a:ext uri="{FF2B5EF4-FFF2-40B4-BE49-F238E27FC236}">
                    <a16:creationId xmlns:a16="http://schemas.microsoft.com/office/drawing/2014/main" id="{1AEB8490-0E68-4503-8A79-65321D07B5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biLevel thresh="2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23016" y="1991670"/>
                <a:ext cx="291092" cy="291093"/>
              </a:xfrm>
              <a:prstGeom prst="rect">
                <a:avLst/>
              </a:prstGeom>
            </p:spPr>
          </p:pic>
        </p:grpSp>
        <p:grpSp>
          <p:nvGrpSpPr>
            <p:cNvPr id="29" name="Group 31">
              <a:extLst>
                <a:ext uri="{FF2B5EF4-FFF2-40B4-BE49-F238E27FC236}">
                  <a16:creationId xmlns:a16="http://schemas.microsoft.com/office/drawing/2014/main" id="{E30528E6-695C-49C0-9ECE-3697C5DF773E}"/>
                </a:ext>
              </a:extLst>
            </p:cNvPr>
            <p:cNvGrpSpPr/>
            <p:nvPr/>
          </p:nvGrpSpPr>
          <p:grpSpPr>
            <a:xfrm>
              <a:off x="4736500" y="1550374"/>
              <a:ext cx="1018326" cy="294805"/>
              <a:chOff x="5759099" y="2548902"/>
              <a:chExt cx="1018326" cy="294805"/>
            </a:xfrm>
          </p:grpSpPr>
          <p:sp>
            <p:nvSpPr>
              <p:cNvPr id="236" name="TextBox 235">
                <a:extLst>
                  <a:ext uri="{FF2B5EF4-FFF2-40B4-BE49-F238E27FC236}">
                    <a16:creationId xmlns:a16="http://schemas.microsoft.com/office/drawing/2014/main" id="{512719DB-43EE-40D8-96C0-60721BE9FA0D}"/>
                  </a:ext>
                </a:extLst>
              </p:cNvPr>
              <p:cNvSpPr txBox="1"/>
              <p:nvPr/>
            </p:nvSpPr>
            <p:spPr>
              <a:xfrm>
                <a:off x="6118269" y="2568628"/>
                <a:ext cx="659156" cy="25660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27413" rIns="0" bIns="0" rtlCol="0" anchor="t">
                <a:noAutofit/>
              </a:bodyPr>
              <a:lstStyle/>
              <a:p>
                <a:pPr marL="0" marR="0" lvl="0" indent="0" defTabSz="913599" eaLnBrk="0" fontAlgn="base" latinLnBrk="0" hangingPunct="0">
                  <a:lnSpc>
                    <a:spcPts val="8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75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Light" panose="020B0502040204020203" pitchFamily="34" charset="0"/>
                    <a:ea typeface="Arial Unicode MS" panose="020B0604020202020204" pitchFamily="34" charset="-128"/>
                    <a:cs typeface="Segoe UI Light" panose="020B0502040204020203" pitchFamily="34" charset="0"/>
                  </a:rPr>
                  <a:t>API </a:t>
                </a:r>
              </a:p>
              <a:p>
                <a:pPr marL="0" marR="0" lvl="0" indent="0" defTabSz="913599" eaLnBrk="0" fontAlgn="base" latinLnBrk="0" hangingPunct="0">
                  <a:lnSpc>
                    <a:spcPts val="8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75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Light" panose="020B0502040204020203" pitchFamily="34" charset="0"/>
                    <a:ea typeface="Arial Unicode MS" panose="020B0604020202020204" pitchFamily="34" charset="-128"/>
                    <a:cs typeface="Segoe UI Light" panose="020B0502040204020203" pitchFamily="34" charset="0"/>
                  </a:rPr>
                  <a:t>Apps</a:t>
                </a:r>
              </a:p>
            </p:txBody>
          </p:sp>
          <p:pic>
            <p:nvPicPr>
              <p:cNvPr id="237" name="Picture 239">
                <a:extLst>
                  <a:ext uri="{FF2B5EF4-FFF2-40B4-BE49-F238E27FC236}">
                    <a16:creationId xmlns:a16="http://schemas.microsoft.com/office/drawing/2014/main" id="{95052998-64D7-485F-8AFB-2240CB90ED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biLevel thresh="2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59099" y="2548902"/>
                <a:ext cx="294804" cy="294805"/>
              </a:xfrm>
              <a:prstGeom prst="rect">
                <a:avLst/>
              </a:prstGeom>
            </p:spPr>
          </p:pic>
        </p:grpSp>
        <p:grpSp>
          <p:nvGrpSpPr>
            <p:cNvPr id="30" name="Group 32">
              <a:extLst>
                <a:ext uri="{FF2B5EF4-FFF2-40B4-BE49-F238E27FC236}">
                  <a16:creationId xmlns:a16="http://schemas.microsoft.com/office/drawing/2014/main" id="{B677AA0D-0839-4FB0-B24E-9A9B05653718}"/>
                </a:ext>
              </a:extLst>
            </p:cNvPr>
            <p:cNvGrpSpPr/>
            <p:nvPr/>
          </p:nvGrpSpPr>
          <p:grpSpPr>
            <a:xfrm>
              <a:off x="5608845" y="2013847"/>
              <a:ext cx="1003560" cy="328116"/>
              <a:chOff x="6631444" y="3012375"/>
              <a:chExt cx="1003560" cy="328116"/>
            </a:xfrm>
          </p:grpSpPr>
          <p:sp>
            <p:nvSpPr>
              <p:cNvPr id="234" name="TextBox 233">
                <a:extLst>
                  <a:ext uri="{FF2B5EF4-FFF2-40B4-BE49-F238E27FC236}">
                    <a16:creationId xmlns:a16="http://schemas.microsoft.com/office/drawing/2014/main" id="{CB9F40BD-BEDC-4D10-9149-F89B9BCA6CD4}"/>
                  </a:ext>
                </a:extLst>
              </p:cNvPr>
              <p:cNvSpPr txBox="1"/>
              <p:nvPr/>
            </p:nvSpPr>
            <p:spPr>
              <a:xfrm>
                <a:off x="6975848" y="3039385"/>
                <a:ext cx="659156" cy="3011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27413" rIns="0" bIns="0" rtlCol="0" anchor="t">
                <a:noAutofit/>
              </a:bodyPr>
              <a:lstStyle/>
              <a:p>
                <a:pPr marL="0" marR="0" lvl="0" indent="0" defTabSz="913599" eaLnBrk="0" fontAlgn="base" latinLnBrk="0" hangingPunct="0">
                  <a:lnSpc>
                    <a:spcPts val="8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75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Light" panose="020B0502040204020203" pitchFamily="34" charset="0"/>
                    <a:ea typeface="Arial Unicode MS" panose="020B0604020202020204" pitchFamily="34" charset="-128"/>
                    <a:cs typeface="Segoe UI Light" panose="020B0502040204020203" pitchFamily="34" charset="0"/>
                  </a:rPr>
                  <a:t>Notification </a:t>
                </a:r>
              </a:p>
              <a:p>
                <a:pPr marL="0" marR="0" lvl="0" indent="0" defTabSz="913599" eaLnBrk="0" fontAlgn="base" latinLnBrk="0" hangingPunct="0">
                  <a:lnSpc>
                    <a:spcPts val="8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75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Light" panose="020B0502040204020203" pitchFamily="34" charset="0"/>
                    <a:ea typeface="Arial Unicode MS" panose="020B0604020202020204" pitchFamily="34" charset="-128"/>
                    <a:cs typeface="Segoe UI Light" panose="020B0502040204020203" pitchFamily="34" charset="0"/>
                  </a:rPr>
                  <a:t>Hubs</a:t>
                </a:r>
              </a:p>
            </p:txBody>
          </p:sp>
          <p:pic>
            <p:nvPicPr>
              <p:cNvPr id="235" name="Picture 237">
                <a:extLst>
                  <a:ext uri="{FF2B5EF4-FFF2-40B4-BE49-F238E27FC236}">
                    <a16:creationId xmlns:a16="http://schemas.microsoft.com/office/drawing/2014/main" id="{A41B4BAB-4D4D-46CA-9864-27F8F43ADF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biLevel thresh="2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31444" y="3012375"/>
                <a:ext cx="289263" cy="289263"/>
              </a:xfrm>
              <a:prstGeom prst="rect">
                <a:avLst/>
              </a:prstGeom>
            </p:spPr>
          </p:pic>
        </p:grpSp>
        <p:sp>
          <p:nvSpPr>
            <p:cNvPr id="31" name="Rectangle 33">
              <a:extLst>
                <a:ext uri="{FF2B5EF4-FFF2-40B4-BE49-F238E27FC236}">
                  <a16:creationId xmlns:a16="http://schemas.microsoft.com/office/drawing/2014/main" id="{08E7D82A-A69D-404E-9713-0E81B7A1B399}"/>
                </a:ext>
              </a:extLst>
            </p:cNvPr>
            <p:cNvSpPr/>
            <p:nvPr/>
          </p:nvSpPr>
          <p:spPr bwMode="auto">
            <a:xfrm>
              <a:off x="10439952" y="195306"/>
              <a:ext cx="1569938" cy="4606420"/>
            </a:xfrm>
            <a:prstGeom prst="rect">
              <a:avLst/>
            </a:prstGeom>
            <a:solidFill>
              <a:srgbClr val="1B3C72"/>
            </a:solidFill>
            <a:ln w="6350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5711" tIns="140569" rIns="175711" bIns="140569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895579" eaLnBrk="1" fontAlgn="base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74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ea typeface="Segoe UI" pitchFamily="34" charset="0"/>
                  <a:cs typeface="Segoe UI" pitchFamily="34" charset="0"/>
                </a:rPr>
                <a:t>Hybrid</a:t>
              </a:r>
            </a:p>
            <a:p>
              <a:pPr marL="0" marR="0" lvl="0" indent="0" algn="ctr" defTabSz="895579" eaLnBrk="1" fontAlgn="base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72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ea typeface="Segoe UI" pitchFamily="34" charset="0"/>
                  <a:cs typeface="Segoe UI" pitchFamily="34" charset="0"/>
                </a:rPr>
                <a:t>Cloud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9115FB4-F1DD-45EC-B9FB-1AF09409E772}"/>
                </a:ext>
              </a:extLst>
            </p:cNvPr>
            <p:cNvSpPr txBox="1"/>
            <p:nvPr/>
          </p:nvSpPr>
          <p:spPr>
            <a:xfrm>
              <a:off x="11045032" y="2310831"/>
              <a:ext cx="659156" cy="301106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27413" rIns="0" bIns="0" rtlCol="0">
              <a:noAutofit/>
            </a:bodyPr>
            <a:lstStyle/>
            <a:p>
              <a:pPr marL="0" marR="0" lvl="0" indent="0" defTabSz="913599" eaLnBrk="0" fontAlgn="base" latinLnBrk="0" hangingPunct="0">
                <a:lnSpc>
                  <a:spcPts val="8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5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Light" panose="020B0502040204020203" pitchFamily="34" charset="0"/>
                  <a:ea typeface="Arial Unicode MS" panose="020B0604020202020204" pitchFamily="34" charset="-128"/>
                  <a:cs typeface="Segoe UI Light" panose="020B0502040204020203" pitchFamily="34" charset="0"/>
                </a:rPr>
                <a:t>Backup</a:t>
              </a:r>
            </a:p>
          </p:txBody>
        </p:sp>
        <p:pic>
          <p:nvPicPr>
            <p:cNvPr id="33" name="Picture 35" descr="Backup Service.png">
              <a:extLst>
                <a:ext uri="{FF2B5EF4-FFF2-40B4-BE49-F238E27FC236}">
                  <a16:creationId xmlns:a16="http://schemas.microsoft.com/office/drawing/2014/main" id="{B2D8649F-32EA-4331-AF9F-DE152A34499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97472" y="2254415"/>
              <a:ext cx="296408" cy="296408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EF3D89BA-5B24-415D-BF67-5D26EAC94319}"/>
                </a:ext>
              </a:extLst>
            </p:cNvPr>
            <p:cNvSpPr txBox="1"/>
            <p:nvPr/>
          </p:nvSpPr>
          <p:spPr>
            <a:xfrm>
              <a:off x="11053641" y="4318866"/>
              <a:ext cx="659156" cy="301106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27413" rIns="0" bIns="0" rtlCol="0">
              <a:noAutofit/>
            </a:bodyPr>
            <a:lstStyle/>
            <a:p>
              <a:pPr marL="0" marR="0" lvl="0" indent="0" defTabSz="913599" eaLnBrk="0" fontAlgn="base" latinLnBrk="0" hangingPunct="0">
                <a:lnSpc>
                  <a:spcPts val="8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5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Light" panose="020B0502040204020203" pitchFamily="34" charset="0"/>
                  <a:ea typeface="Arial Unicode MS" panose="020B0604020202020204" pitchFamily="34" charset="-128"/>
                  <a:cs typeface="Segoe UI Light" panose="020B0502040204020203" pitchFamily="34" charset="0"/>
                </a:rPr>
                <a:t>StorSimple</a:t>
              </a:r>
              <a:endParaRPr kumimoji="0" lang="en-US" sz="75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Arial Unicode MS" panose="020B0604020202020204" pitchFamily="34" charset="-128"/>
                <a:cs typeface="Segoe UI Light" panose="020B0502040204020203" pitchFamily="34" charset="0"/>
              </a:endParaRPr>
            </a:p>
            <a:p>
              <a:pPr marL="0" marR="0" lvl="0" indent="0" defTabSz="913599" eaLnBrk="0" fontAlgn="base" latinLnBrk="0" hangingPunct="0">
                <a:lnSpc>
                  <a:spcPts val="8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75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Arial Unicode MS" panose="020B0604020202020204" pitchFamily="34" charset="-128"/>
                <a:cs typeface="Segoe UI Light" panose="020B0502040204020203" pitchFamily="34" charset="0"/>
              </a:endParaRPr>
            </a:p>
          </p:txBody>
        </p:sp>
        <p:pic>
          <p:nvPicPr>
            <p:cNvPr id="35" name="Picture 37" descr="StorSimple.png">
              <a:extLst>
                <a:ext uri="{FF2B5EF4-FFF2-40B4-BE49-F238E27FC236}">
                  <a16:creationId xmlns:a16="http://schemas.microsoft.com/office/drawing/2014/main" id="{EBFD7C3F-2B21-48B5-976A-E292750DD00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07052" y="4288943"/>
              <a:ext cx="286828" cy="286828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030281B-9CD1-4901-B944-1B5F3A7A6A52}"/>
                </a:ext>
              </a:extLst>
            </p:cNvPr>
            <p:cNvSpPr txBox="1"/>
            <p:nvPr/>
          </p:nvSpPr>
          <p:spPr>
            <a:xfrm>
              <a:off x="11060762" y="3828543"/>
              <a:ext cx="659156" cy="301106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27413" rIns="0" bIns="0" rtlCol="0">
              <a:noAutofit/>
            </a:bodyPr>
            <a:lstStyle/>
            <a:p>
              <a:pPr marL="0" marR="0" lvl="0" indent="0" defTabSz="913599" eaLnBrk="0" fontAlgn="base" latinLnBrk="0" hangingPunct="0">
                <a:lnSpc>
                  <a:spcPts val="8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5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Light" panose="020B0502040204020203" pitchFamily="34" charset="0"/>
                  <a:ea typeface="Arial Unicode MS" panose="020B0604020202020204" pitchFamily="34" charset="-128"/>
                  <a:cs typeface="Segoe UI Light" panose="020B0502040204020203" pitchFamily="34" charset="0"/>
                </a:rPr>
                <a:t>Azure Site</a:t>
              </a:r>
            </a:p>
            <a:p>
              <a:pPr marL="0" marR="0" lvl="0" indent="0" defTabSz="913599" eaLnBrk="0" fontAlgn="base" latinLnBrk="0" hangingPunct="0">
                <a:lnSpc>
                  <a:spcPts val="8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5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Light" panose="020B0502040204020203" pitchFamily="34" charset="0"/>
                  <a:ea typeface="Arial Unicode MS" panose="020B0604020202020204" pitchFamily="34" charset="-128"/>
                  <a:cs typeface="Segoe UI Light" panose="020B0502040204020203" pitchFamily="34" charset="0"/>
                </a:rPr>
                <a:t>Recovery </a:t>
              </a:r>
            </a:p>
          </p:txBody>
        </p:sp>
        <p:pic>
          <p:nvPicPr>
            <p:cNvPr id="37" name="Picture 39" descr="Site Recovery.png">
              <a:extLst>
                <a:ext uri="{FF2B5EF4-FFF2-40B4-BE49-F238E27FC236}">
                  <a16:creationId xmlns:a16="http://schemas.microsoft.com/office/drawing/2014/main" id="{6B4FCFAB-975A-42BC-B69D-6816416F388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16639" y="3784086"/>
              <a:ext cx="285842" cy="285842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B9C0A798-9787-482C-ADCA-E3435364C6AD}"/>
                </a:ext>
              </a:extLst>
            </p:cNvPr>
            <p:cNvSpPr txBox="1"/>
            <p:nvPr/>
          </p:nvSpPr>
          <p:spPr>
            <a:xfrm>
              <a:off x="11045517" y="3358602"/>
              <a:ext cx="659156" cy="301106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27413" rIns="0" bIns="0" rtlCol="0">
              <a:noAutofit/>
            </a:bodyPr>
            <a:lstStyle/>
            <a:p>
              <a:pPr marL="0" marR="0" lvl="0" indent="0" defTabSz="913599" eaLnBrk="0" fontAlgn="base" latinLnBrk="0" hangingPunct="0">
                <a:lnSpc>
                  <a:spcPts val="8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5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Light" panose="020B0502040204020203" pitchFamily="34" charset="0"/>
                  <a:ea typeface="Arial Unicode MS" panose="020B0604020202020204" pitchFamily="34" charset="-128"/>
                  <a:cs typeface="Segoe UI Light" panose="020B0502040204020203" pitchFamily="34" charset="0"/>
                </a:rPr>
                <a:t>Import/Export</a:t>
              </a:r>
            </a:p>
          </p:txBody>
        </p:sp>
        <p:pic>
          <p:nvPicPr>
            <p:cNvPr id="39" name="Picture 41" descr="Storage (Azure).png">
              <a:extLst>
                <a:ext uri="{FF2B5EF4-FFF2-40B4-BE49-F238E27FC236}">
                  <a16:creationId xmlns:a16="http://schemas.microsoft.com/office/drawing/2014/main" id="{C18F7E0D-D623-4A92-8F11-B6F29D97DEF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07697" y="3338544"/>
              <a:ext cx="286753" cy="286753"/>
            </a:xfrm>
            <a:prstGeom prst="rect">
              <a:avLst/>
            </a:prstGeom>
          </p:spPr>
        </p:pic>
        <p:sp>
          <p:nvSpPr>
            <p:cNvPr id="40" name="Rectangle 42">
              <a:extLst>
                <a:ext uri="{FF2B5EF4-FFF2-40B4-BE49-F238E27FC236}">
                  <a16:creationId xmlns:a16="http://schemas.microsoft.com/office/drawing/2014/main" id="{7846B485-4D10-49DD-8B8B-BAA1EFECB98A}"/>
                </a:ext>
              </a:extLst>
            </p:cNvPr>
            <p:cNvSpPr/>
            <p:nvPr/>
          </p:nvSpPr>
          <p:spPr bwMode="auto">
            <a:xfrm>
              <a:off x="6011602" y="4930460"/>
              <a:ext cx="6291748" cy="789804"/>
            </a:xfrm>
            <a:prstGeom prst="rect">
              <a:avLst/>
            </a:prstGeom>
            <a:solidFill>
              <a:srgbClr val="4472C4"/>
            </a:solidFill>
            <a:ln w="6350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89617" tIns="44808" rIns="89617" bIns="140569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895579" eaLnBrk="1" fontAlgn="base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74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ea typeface="Segoe UI" pitchFamily="34" charset="0"/>
                  <a:cs typeface="Segoe UI" pitchFamily="34" charset="0"/>
                </a:rPr>
                <a:t>Networking</a:t>
              </a:r>
            </a:p>
          </p:txBody>
        </p:sp>
        <p:sp>
          <p:nvSpPr>
            <p:cNvPr id="41" name="Rectangle 43">
              <a:extLst>
                <a:ext uri="{FF2B5EF4-FFF2-40B4-BE49-F238E27FC236}">
                  <a16:creationId xmlns:a16="http://schemas.microsoft.com/office/drawing/2014/main" id="{E6614955-9FDE-4381-8574-4F2731AF44D7}"/>
                </a:ext>
              </a:extLst>
            </p:cNvPr>
            <p:cNvSpPr/>
            <p:nvPr/>
          </p:nvSpPr>
          <p:spPr bwMode="auto">
            <a:xfrm>
              <a:off x="6742874" y="532204"/>
              <a:ext cx="3539738" cy="1335747"/>
            </a:xfrm>
            <a:prstGeom prst="rect">
              <a:avLst/>
            </a:prstGeom>
            <a:solidFill>
              <a:srgbClr val="4472C4"/>
            </a:solidFill>
            <a:ln w="6350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5711" tIns="140569" rIns="175711" bIns="140569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895579" eaLnBrk="1" fontAlgn="base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74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ea typeface="Segoe UI" pitchFamily="34" charset="0"/>
                  <a:cs typeface="Segoe UI" pitchFamily="34" charset="0"/>
                </a:rPr>
                <a:t>Data</a:t>
              </a:r>
            </a:p>
          </p:txBody>
        </p:sp>
        <p:grpSp>
          <p:nvGrpSpPr>
            <p:cNvPr id="42" name="Group 44">
              <a:extLst>
                <a:ext uri="{FF2B5EF4-FFF2-40B4-BE49-F238E27FC236}">
                  <a16:creationId xmlns:a16="http://schemas.microsoft.com/office/drawing/2014/main" id="{2FFC6CAB-5452-4180-970E-5763B6D17E9B}"/>
                </a:ext>
              </a:extLst>
            </p:cNvPr>
            <p:cNvGrpSpPr/>
            <p:nvPr/>
          </p:nvGrpSpPr>
          <p:grpSpPr>
            <a:xfrm>
              <a:off x="6923783" y="889774"/>
              <a:ext cx="1052323" cy="324187"/>
              <a:chOff x="8470741" y="3254791"/>
              <a:chExt cx="1052323" cy="324187"/>
            </a:xfrm>
          </p:grpSpPr>
          <p:sp>
            <p:nvSpPr>
              <p:cNvPr id="232" name="TextBox 231">
                <a:extLst>
                  <a:ext uri="{FF2B5EF4-FFF2-40B4-BE49-F238E27FC236}">
                    <a16:creationId xmlns:a16="http://schemas.microsoft.com/office/drawing/2014/main" id="{AB09FCCA-60F0-46A0-BA9C-50FF3D763877}"/>
                  </a:ext>
                </a:extLst>
              </p:cNvPr>
              <p:cNvSpPr txBox="1"/>
              <p:nvPr/>
            </p:nvSpPr>
            <p:spPr>
              <a:xfrm>
                <a:off x="8863908" y="3277873"/>
                <a:ext cx="659156" cy="30110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27413" rIns="0" bIns="0" rtlCol="0">
                <a:noAutofit/>
              </a:bodyPr>
              <a:lstStyle/>
              <a:p>
                <a:pPr marL="0" marR="0" lvl="0" indent="0" defTabSz="913599" eaLnBrk="0" fontAlgn="base" latinLnBrk="0" hangingPunct="0">
                  <a:lnSpc>
                    <a:spcPts val="8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75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Light" panose="020B0502040204020203" pitchFamily="34" charset="0"/>
                    <a:ea typeface="Arial Unicode MS" panose="020B0604020202020204" pitchFamily="34" charset="-128"/>
                    <a:cs typeface="Segoe UI Light" panose="020B0502040204020203" pitchFamily="34" charset="0"/>
                  </a:rPr>
                  <a:t>SQL </a:t>
                </a:r>
              </a:p>
              <a:p>
                <a:pPr marL="0" marR="0" lvl="0" indent="0" defTabSz="913599" eaLnBrk="0" fontAlgn="base" latinLnBrk="0" hangingPunct="0">
                  <a:lnSpc>
                    <a:spcPts val="8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75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Light" panose="020B0502040204020203" pitchFamily="34" charset="0"/>
                    <a:ea typeface="Arial Unicode MS" panose="020B0604020202020204" pitchFamily="34" charset="-128"/>
                    <a:cs typeface="Segoe UI Light" panose="020B0502040204020203" pitchFamily="34" charset="0"/>
                  </a:rPr>
                  <a:t>Database</a:t>
                </a:r>
              </a:p>
            </p:txBody>
          </p:sp>
          <p:pic>
            <p:nvPicPr>
              <p:cNvPr id="233" name="Picture 235">
                <a:extLst>
                  <a:ext uri="{FF2B5EF4-FFF2-40B4-BE49-F238E27FC236}">
                    <a16:creationId xmlns:a16="http://schemas.microsoft.com/office/drawing/2014/main" id="{52402BE9-E76B-4840-9847-9F6C317905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print">
                <a:biLevel thresh="2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470741" y="3254791"/>
                <a:ext cx="296809" cy="296809"/>
              </a:xfrm>
              <a:prstGeom prst="rect">
                <a:avLst/>
              </a:prstGeom>
            </p:spPr>
          </p:pic>
        </p:grp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7A2AFDDD-3981-4CDC-AE55-83123F2B1A40}"/>
                </a:ext>
              </a:extLst>
            </p:cNvPr>
            <p:cNvSpPr txBox="1"/>
            <p:nvPr/>
          </p:nvSpPr>
          <p:spPr>
            <a:xfrm>
              <a:off x="9379613" y="981148"/>
              <a:ext cx="659155" cy="30110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27413" rIns="0" bIns="0" rtlCol="0">
              <a:noAutofit/>
            </a:bodyPr>
            <a:lstStyle/>
            <a:p>
              <a:pPr marL="0" marR="0" lvl="0" indent="0" defTabSz="913599" eaLnBrk="0" fontAlgn="base" latinLnBrk="0" hangingPunct="0">
                <a:lnSpc>
                  <a:spcPts val="8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5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Light" panose="020B0502040204020203" pitchFamily="34" charset="0"/>
                  <a:ea typeface="Arial Unicode MS" panose="020B0604020202020204" pitchFamily="34" charset="-128"/>
                  <a:cs typeface="Segoe UI Light" panose="020B0502040204020203" pitchFamily="34" charset="0"/>
                </a:rPr>
                <a:t>CosmosDB</a:t>
              </a:r>
              <a:endParaRPr kumimoji="0" lang="en-US" sz="75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Arial Unicode MS" panose="020B0604020202020204" pitchFamily="34" charset="-128"/>
                <a:cs typeface="Segoe UI Light" panose="020B0502040204020203" pitchFamily="34" charset="0"/>
              </a:endParaRPr>
            </a:p>
          </p:txBody>
        </p:sp>
        <p:grpSp>
          <p:nvGrpSpPr>
            <p:cNvPr id="44" name="Group 46">
              <a:extLst>
                <a:ext uri="{FF2B5EF4-FFF2-40B4-BE49-F238E27FC236}">
                  <a16:creationId xmlns:a16="http://schemas.microsoft.com/office/drawing/2014/main" id="{F71F5078-3084-4147-B255-46116CBAE965}"/>
                </a:ext>
              </a:extLst>
            </p:cNvPr>
            <p:cNvGrpSpPr/>
            <p:nvPr/>
          </p:nvGrpSpPr>
          <p:grpSpPr>
            <a:xfrm>
              <a:off x="8045777" y="1414488"/>
              <a:ext cx="1011763" cy="318839"/>
              <a:chOff x="9523064" y="3779505"/>
              <a:chExt cx="1011763" cy="318839"/>
            </a:xfrm>
          </p:grpSpPr>
          <p:sp>
            <p:nvSpPr>
              <p:cNvPr id="230" name="TextBox 229">
                <a:extLst>
                  <a:ext uri="{FF2B5EF4-FFF2-40B4-BE49-F238E27FC236}">
                    <a16:creationId xmlns:a16="http://schemas.microsoft.com/office/drawing/2014/main" id="{DE466B54-8DD6-4220-9F47-F8CB733D2BAF}"/>
                  </a:ext>
                </a:extLst>
              </p:cNvPr>
              <p:cNvSpPr txBox="1"/>
              <p:nvPr/>
            </p:nvSpPr>
            <p:spPr>
              <a:xfrm>
                <a:off x="9875671" y="3797239"/>
                <a:ext cx="659156" cy="30110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27413" rIns="0" bIns="0" rtlCol="0">
                <a:noAutofit/>
              </a:bodyPr>
              <a:lstStyle/>
              <a:p>
                <a:pPr marL="0" marR="0" lvl="0" indent="0" defTabSz="913599" eaLnBrk="0" fontAlgn="base" latinLnBrk="0" hangingPunct="0">
                  <a:lnSpc>
                    <a:spcPts val="8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75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Light" panose="020B0502040204020203" pitchFamily="34" charset="0"/>
                    <a:ea typeface="Arial Unicode MS" panose="020B0604020202020204" pitchFamily="34" charset="-128"/>
                    <a:cs typeface="Segoe UI Light" panose="020B0502040204020203" pitchFamily="34" charset="0"/>
                  </a:rPr>
                  <a:t>Redis </a:t>
                </a:r>
              </a:p>
              <a:p>
                <a:pPr marL="0" marR="0" lvl="0" indent="0" defTabSz="913599" eaLnBrk="0" fontAlgn="base" latinLnBrk="0" hangingPunct="0">
                  <a:lnSpc>
                    <a:spcPts val="8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75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Light" panose="020B0502040204020203" pitchFamily="34" charset="0"/>
                    <a:ea typeface="Arial Unicode MS" panose="020B0604020202020204" pitchFamily="34" charset="-128"/>
                    <a:cs typeface="Segoe UI Light" panose="020B0502040204020203" pitchFamily="34" charset="0"/>
                  </a:rPr>
                  <a:t>Cache</a:t>
                </a:r>
              </a:p>
            </p:txBody>
          </p:sp>
          <p:pic>
            <p:nvPicPr>
              <p:cNvPr id="231" name="Picture 233">
                <a:extLst>
                  <a:ext uri="{FF2B5EF4-FFF2-40B4-BE49-F238E27FC236}">
                    <a16:creationId xmlns:a16="http://schemas.microsoft.com/office/drawing/2014/main" id="{D6FF738B-4AC0-4A60-9A76-1239A8FA79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print">
                <a:biLevel thresh="2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523064" y="3779505"/>
                <a:ext cx="289282" cy="289282"/>
              </a:xfrm>
              <a:prstGeom prst="rect">
                <a:avLst/>
              </a:prstGeom>
            </p:spPr>
          </p:pic>
        </p:grpSp>
        <p:grpSp>
          <p:nvGrpSpPr>
            <p:cNvPr id="45" name="Group 47">
              <a:extLst>
                <a:ext uri="{FF2B5EF4-FFF2-40B4-BE49-F238E27FC236}">
                  <a16:creationId xmlns:a16="http://schemas.microsoft.com/office/drawing/2014/main" id="{8ECAD354-1959-44DB-823B-059665D8813E}"/>
                </a:ext>
              </a:extLst>
            </p:cNvPr>
            <p:cNvGrpSpPr/>
            <p:nvPr/>
          </p:nvGrpSpPr>
          <p:grpSpPr>
            <a:xfrm>
              <a:off x="9559960" y="1410308"/>
              <a:ext cx="1011560" cy="324689"/>
              <a:chOff x="11106918" y="3775325"/>
              <a:chExt cx="1011560" cy="324689"/>
            </a:xfrm>
          </p:grpSpPr>
          <p:sp>
            <p:nvSpPr>
              <p:cNvPr id="228" name="TextBox 227">
                <a:extLst>
                  <a:ext uri="{FF2B5EF4-FFF2-40B4-BE49-F238E27FC236}">
                    <a16:creationId xmlns:a16="http://schemas.microsoft.com/office/drawing/2014/main" id="{3B4B87B6-437B-440D-B02D-A34F6B311837}"/>
                  </a:ext>
                </a:extLst>
              </p:cNvPr>
              <p:cNvSpPr txBox="1"/>
              <p:nvPr/>
            </p:nvSpPr>
            <p:spPr>
              <a:xfrm>
                <a:off x="11459322" y="3798909"/>
                <a:ext cx="659156" cy="30110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27413" rIns="0" bIns="0" rtlCol="0">
                <a:noAutofit/>
              </a:bodyPr>
              <a:lstStyle/>
              <a:p>
                <a:pPr marL="0" marR="0" lvl="0" indent="0" defTabSz="913599" eaLnBrk="0" fontAlgn="base" latinLnBrk="0" hangingPunct="0">
                  <a:lnSpc>
                    <a:spcPts val="8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75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Light" panose="020B0502040204020203" pitchFamily="34" charset="0"/>
                    <a:ea typeface="Arial Unicode MS" panose="020B0604020202020204" pitchFamily="34" charset="-128"/>
                    <a:cs typeface="Segoe UI Light" panose="020B0502040204020203" pitchFamily="34" charset="0"/>
                  </a:rPr>
                  <a:t>Azure</a:t>
                </a:r>
              </a:p>
              <a:p>
                <a:pPr marL="0" marR="0" lvl="0" indent="0" defTabSz="913599" eaLnBrk="0" fontAlgn="base" latinLnBrk="0" hangingPunct="0">
                  <a:lnSpc>
                    <a:spcPts val="8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75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Light" panose="020B0502040204020203" pitchFamily="34" charset="0"/>
                    <a:ea typeface="Arial Unicode MS" panose="020B0604020202020204" pitchFamily="34" charset="-128"/>
                    <a:cs typeface="Segoe UI Light" panose="020B0502040204020203" pitchFamily="34" charset="0"/>
                  </a:rPr>
                  <a:t>Search</a:t>
                </a:r>
              </a:p>
              <a:p>
                <a:pPr marL="0" marR="0" lvl="0" indent="0" defTabSz="913599" eaLnBrk="0" fontAlgn="base" latinLnBrk="0" hangingPunct="0">
                  <a:lnSpc>
                    <a:spcPts val="8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75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Light" panose="020B0502040204020203" pitchFamily="34" charset="0"/>
                  <a:ea typeface="Arial Unicode MS" panose="020B0604020202020204" pitchFamily="34" charset="-128"/>
                  <a:cs typeface="Segoe UI Light" panose="020B0502040204020203" pitchFamily="34" charset="0"/>
                </a:endParaRPr>
              </a:p>
            </p:txBody>
          </p:sp>
          <p:pic>
            <p:nvPicPr>
              <p:cNvPr id="229" name="Picture 231">
                <a:extLst>
                  <a:ext uri="{FF2B5EF4-FFF2-40B4-BE49-F238E27FC236}">
                    <a16:creationId xmlns:a16="http://schemas.microsoft.com/office/drawing/2014/main" id="{1B76729F-5CC0-4486-B7C2-83CD5E4485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 cstate="print">
                <a:biLevel thresh="2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106918" y="3775325"/>
                <a:ext cx="293993" cy="293993"/>
              </a:xfrm>
              <a:prstGeom prst="rect">
                <a:avLst/>
              </a:prstGeom>
            </p:spPr>
          </p:pic>
        </p:grpSp>
        <p:grpSp>
          <p:nvGrpSpPr>
            <p:cNvPr id="46" name="Group 48">
              <a:extLst>
                <a:ext uri="{FF2B5EF4-FFF2-40B4-BE49-F238E27FC236}">
                  <a16:creationId xmlns:a16="http://schemas.microsoft.com/office/drawing/2014/main" id="{94F2D82C-3F75-42DE-B154-E7C081F6B655}"/>
                </a:ext>
              </a:extLst>
            </p:cNvPr>
            <p:cNvGrpSpPr/>
            <p:nvPr/>
          </p:nvGrpSpPr>
          <p:grpSpPr>
            <a:xfrm>
              <a:off x="8767152" y="1412176"/>
              <a:ext cx="1037278" cy="318561"/>
              <a:chOff x="10314110" y="3777193"/>
              <a:chExt cx="1037278" cy="318561"/>
            </a:xfrm>
          </p:grpSpPr>
          <p:sp>
            <p:nvSpPr>
              <p:cNvPr id="226" name="TextBox 225">
                <a:extLst>
                  <a:ext uri="{FF2B5EF4-FFF2-40B4-BE49-F238E27FC236}">
                    <a16:creationId xmlns:a16="http://schemas.microsoft.com/office/drawing/2014/main" id="{F273E142-A369-4560-BEA2-51F64578D8E2}"/>
                  </a:ext>
                </a:extLst>
              </p:cNvPr>
              <p:cNvSpPr txBox="1"/>
              <p:nvPr/>
            </p:nvSpPr>
            <p:spPr>
              <a:xfrm>
                <a:off x="10692232" y="3794649"/>
                <a:ext cx="659156" cy="30110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27413" rIns="0" bIns="0" rtlCol="0">
                <a:noAutofit/>
              </a:bodyPr>
              <a:lstStyle/>
              <a:p>
                <a:pPr marL="0" marR="0" lvl="0" indent="0" defTabSz="913599" eaLnBrk="0" fontAlgn="base" latinLnBrk="0" hangingPunct="0">
                  <a:lnSpc>
                    <a:spcPts val="8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75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Light" panose="020B0502040204020203" pitchFamily="34" charset="0"/>
                    <a:ea typeface="Arial Unicode MS" panose="020B0604020202020204" pitchFamily="34" charset="-128"/>
                    <a:cs typeface="Segoe UI Light" panose="020B0502040204020203" pitchFamily="34" charset="0"/>
                  </a:rPr>
                  <a:t>Storage</a:t>
                </a:r>
              </a:p>
              <a:p>
                <a:pPr marL="0" marR="0" lvl="0" indent="0" defTabSz="913599" eaLnBrk="0" fontAlgn="base" latinLnBrk="0" hangingPunct="0">
                  <a:lnSpc>
                    <a:spcPts val="8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75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Light" panose="020B0502040204020203" pitchFamily="34" charset="0"/>
                    <a:ea typeface="Arial Unicode MS" panose="020B0604020202020204" pitchFamily="34" charset="-128"/>
                    <a:cs typeface="Segoe UI Light" panose="020B0502040204020203" pitchFamily="34" charset="0"/>
                  </a:rPr>
                  <a:t>Tables</a:t>
                </a:r>
              </a:p>
            </p:txBody>
          </p:sp>
          <p:pic>
            <p:nvPicPr>
              <p:cNvPr id="227" name="Picture 229" descr="Storage table.png">
                <a:extLst>
                  <a:ext uri="{FF2B5EF4-FFF2-40B4-BE49-F238E27FC236}">
                    <a16:creationId xmlns:a16="http://schemas.microsoft.com/office/drawing/2014/main" id="{64C79CF9-7226-4932-BC4E-0FD9FCC573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 cstate="print">
                <a:biLevel thresh="2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314110" y="3777193"/>
                <a:ext cx="288561" cy="288560"/>
              </a:xfrm>
              <a:prstGeom prst="rect">
                <a:avLst/>
              </a:prstGeom>
            </p:spPr>
          </p:pic>
        </p:grpSp>
        <p:grpSp>
          <p:nvGrpSpPr>
            <p:cNvPr id="47" name="Group 49">
              <a:extLst>
                <a:ext uri="{FF2B5EF4-FFF2-40B4-BE49-F238E27FC236}">
                  <a16:creationId xmlns:a16="http://schemas.microsoft.com/office/drawing/2014/main" id="{D8D448C0-5BC5-4C5B-BC2E-64CE06EF090F}"/>
                </a:ext>
              </a:extLst>
            </p:cNvPr>
            <p:cNvGrpSpPr/>
            <p:nvPr/>
          </p:nvGrpSpPr>
          <p:grpSpPr>
            <a:xfrm>
              <a:off x="8028919" y="927036"/>
              <a:ext cx="773361" cy="354046"/>
              <a:chOff x="9575877" y="3292053"/>
              <a:chExt cx="773361" cy="354046"/>
            </a:xfrm>
          </p:grpSpPr>
          <p:pic>
            <p:nvPicPr>
              <p:cNvPr id="224" name="Picture 226">
                <a:extLst>
                  <a:ext uri="{FF2B5EF4-FFF2-40B4-BE49-F238E27FC236}">
                    <a16:creationId xmlns:a16="http://schemas.microsoft.com/office/drawing/2014/main" id="{BED5B6DD-1EA2-43FC-A12A-0555FE0060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9575877" y="3292053"/>
                <a:ext cx="320616" cy="290558"/>
              </a:xfrm>
              <a:prstGeom prst="rect">
                <a:avLst/>
              </a:prstGeom>
            </p:spPr>
          </p:pic>
          <p:sp>
            <p:nvSpPr>
              <p:cNvPr id="225" name="TextBox 224">
                <a:extLst>
                  <a:ext uri="{FF2B5EF4-FFF2-40B4-BE49-F238E27FC236}">
                    <a16:creationId xmlns:a16="http://schemas.microsoft.com/office/drawing/2014/main" id="{3D9B269E-61DE-4A20-8AE9-6E13E690429C}"/>
                  </a:ext>
                </a:extLst>
              </p:cNvPr>
              <p:cNvSpPr txBox="1"/>
              <p:nvPr/>
            </p:nvSpPr>
            <p:spPr>
              <a:xfrm>
                <a:off x="9951425" y="3320023"/>
                <a:ext cx="397813" cy="3260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27413" rIns="0" bIns="0" rtlCol="0">
                <a:noAutofit/>
              </a:bodyPr>
              <a:lstStyle/>
              <a:p>
                <a:pPr marL="0" marR="0" lvl="0" indent="0" defTabSz="913599" eaLnBrk="0" fontAlgn="base" latinLnBrk="0" hangingPunct="0">
                  <a:lnSpc>
                    <a:spcPts val="8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75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Light" panose="020B0502040204020203" pitchFamily="34" charset="0"/>
                    <a:ea typeface="Arial Unicode MS" panose="020B0604020202020204" pitchFamily="34" charset="-128"/>
                    <a:cs typeface="Segoe UI Light" panose="020B0502040204020203" pitchFamily="34" charset="0"/>
                  </a:rPr>
                  <a:t>SQL Data</a:t>
                </a:r>
              </a:p>
              <a:p>
                <a:pPr marL="0" marR="0" lvl="0" indent="0" defTabSz="913599" eaLnBrk="0" fontAlgn="base" latinLnBrk="0" hangingPunct="0">
                  <a:lnSpc>
                    <a:spcPts val="8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75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Light" panose="020B0502040204020203" pitchFamily="34" charset="0"/>
                    <a:ea typeface="Arial Unicode MS" panose="020B0604020202020204" pitchFamily="34" charset="-128"/>
                    <a:cs typeface="Segoe UI Light" panose="020B0502040204020203" pitchFamily="34" charset="0"/>
                  </a:rPr>
                  <a:t>Warehouse</a:t>
                </a:r>
              </a:p>
            </p:txBody>
          </p:sp>
        </p:grpSp>
        <p:sp>
          <p:nvSpPr>
            <p:cNvPr id="48" name="Freeform 8">
              <a:extLst>
                <a:ext uri="{FF2B5EF4-FFF2-40B4-BE49-F238E27FC236}">
                  <a16:creationId xmlns:a16="http://schemas.microsoft.com/office/drawing/2014/main" id="{81E78F51-779E-426B-9634-996A4B4F2E31}"/>
                </a:ext>
              </a:extLst>
            </p:cNvPr>
            <p:cNvSpPr/>
            <p:nvPr/>
          </p:nvSpPr>
          <p:spPr bwMode="auto">
            <a:xfrm>
              <a:off x="11186705" y="2720539"/>
              <a:ext cx="69056" cy="38723"/>
            </a:xfrm>
            <a:custGeom>
              <a:avLst/>
              <a:gdLst>
                <a:gd name="connsiteX0" fmla="*/ 0 w 69056"/>
                <a:gd name="connsiteY0" fmla="*/ 16668 h 38723"/>
                <a:gd name="connsiteX1" fmla="*/ 26194 w 69056"/>
                <a:gd name="connsiteY1" fmla="*/ 7143 h 38723"/>
                <a:gd name="connsiteX2" fmla="*/ 28575 w 69056"/>
                <a:gd name="connsiteY2" fmla="*/ 0 h 38723"/>
                <a:gd name="connsiteX3" fmla="*/ 30956 w 69056"/>
                <a:gd name="connsiteY3" fmla="*/ 7143 h 38723"/>
                <a:gd name="connsiteX4" fmla="*/ 33337 w 69056"/>
                <a:gd name="connsiteY4" fmla="*/ 38100 h 38723"/>
                <a:gd name="connsiteX5" fmla="*/ 35719 w 69056"/>
                <a:gd name="connsiteY5" fmla="*/ 28575 h 38723"/>
                <a:gd name="connsiteX6" fmla="*/ 42862 w 69056"/>
                <a:gd name="connsiteY6" fmla="*/ 23812 h 38723"/>
                <a:gd name="connsiteX7" fmla="*/ 69056 w 69056"/>
                <a:gd name="connsiteY7" fmla="*/ 19050 h 38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9056" h="38723">
                  <a:moveTo>
                    <a:pt x="0" y="16668"/>
                  </a:moveTo>
                  <a:cubicBezTo>
                    <a:pt x="14329" y="14877"/>
                    <a:pt x="18768" y="18282"/>
                    <a:pt x="26194" y="7143"/>
                  </a:cubicBezTo>
                  <a:cubicBezTo>
                    <a:pt x="27586" y="5055"/>
                    <a:pt x="27781" y="2381"/>
                    <a:pt x="28575" y="0"/>
                  </a:cubicBezTo>
                  <a:cubicBezTo>
                    <a:pt x="29369" y="2381"/>
                    <a:pt x="30645" y="4653"/>
                    <a:pt x="30956" y="7143"/>
                  </a:cubicBezTo>
                  <a:cubicBezTo>
                    <a:pt x="32240" y="17413"/>
                    <a:pt x="31092" y="27997"/>
                    <a:pt x="33337" y="38100"/>
                  </a:cubicBezTo>
                  <a:cubicBezTo>
                    <a:pt x="34047" y="41295"/>
                    <a:pt x="33904" y="31298"/>
                    <a:pt x="35719" y="28575"/>
                  </a:cubicBezTo>
                  <a:cubicBezTo>
                    <a:pt x="37306" y="26194"/>
                    <a:pt x="40247" y="24974"/>
                    <a:pt x="42862" y="23812"/>
                  </a:cubicBezTo>
                  <a:cubicBezTo>
                    <a:pt x="56400" y="17795"/>
                    <a:pt x="55699" y="19050"/>
                    <a:pt x="69056" y="19050"/>
                  </a:cubicBezTo>
                </a:path>
              </a:pathLst>
            </a:custGeom>
            <a:noFill/>
            <a:ln w="6350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marL="0" marR="0" lvl="0" indent="0" algn="ctr" defTabSz="89604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F1E1C438-C6A6-4071-A4E6-FEF2E5928D87}"/>
                </a:ext>
              </a:extLst>
            </p:cNvPr>
            <p:cNvSpPr txBox="1"/>
            <p:nvPr/>
          </p:nvSpPr>
          <p:spPr>
            <a:xfrm>
              <a:off x="11062374" y="780083"/>
              <a:ext cx="659156" cy="30110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27413" rIns="0" bIns="0" rtlCol="0">
              <a:noAutofit/>
            </a:bodyPr>
            <a:lstStyle/>
            <a:p>
              <a:pPr marL="0" marR="0" lvl="0" indent="0" defTabSz="913599" eaLnBrk="0" fontAlgn="base" latinLnBrk="0" hangingPunct="0">
                <a:lnSpc>
                  <a:spcPts val="8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5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Light" panose="020B0502040204020203" pitchFamily="34" charset="0"/>
                  <a:ea typeface="Arial Unicode MS" panose="020B0604020202020204" pitchFamily="34" charset="-128"/>
                  <a:cs typeface="Segoe UI Light" panose="020B0502040204020203" pitchFamily="34" charset="0"/>
                </a:rPr>
                <a:t>Azure AD </a:t>
              </a:r>
            </a:p>
            <a:p>
              <a:pPr marL="0" marR="0" lvl="0" indent="0" defTabSz="913599" eaLnBrk="0" fontAlgn="base" latinLnBrk="0" hangingPunct="0">
                <a:lnSpc>
                  <a:spcPts val="8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5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Light" panose="020B0502040204020203" pitchFamily="34" charset="0"/>
                  <a:ea typeface="Arial Unicode MS" panose="020B0604020202020204" pitchFamily="34" charset="-128"/>
                  <a:cs typeface="Segoe UI Light" panose="020B0502040204020203" pitchFamily="34" charset="0"/>
                </a:rPr>
                <a:t>Health Monitoring</a:t>
              </a:r>
            </a:p>
          </p:txBody>
        </p:sp>
        <p:grpSp>
          <p:nvGrpSpPr>
            <p:cNvPr id="50" name="Group 52">
              <a:extLst>
                <a:ext uri="{FF2B5EF4-FFF2-40B4-BE49-F238E27FC236}">
                  <a16:creationId xmlns:a16="http://schemas.microsoft.com/office/drawing/2014/main" id="{9600A00E-D278-43EE-8B66-44A4483913BF}"/>
                </a:ext>
              </a:extLst>
            </p:cNvPr>
            <p:cNvGrpSpPr/>
            <p:nvPr/>
          </p:nvGrpSpPr>
          <p:grpSpPr>
            <a:xfrm>
              <a:off x="10701099" y="766052"/>
              <a:ext cx="310605" cy="667840"/>
              <a:chOff x="10740783" y="736599"/>
              <a:chExt cx="310605" cy="667839"/>
            </a:xfrm>
          </p:grpSpPr>
          <p:pic>
            <p:nvPicPr>
              <p:cNvPr id="216" name="Picture 218" descr="Azure Active Directory.png">
                <a:extLst>
                  <a:ext uri="{FF2B5EF4-FFF2-40B4-BE49-F238E27FC236}">
                    <a16:creationId xmlns:a16="http://schemas.microsoft.com/office/drawing/2014/main" id="{048D2F49-0095-41BE-A65F-BCF5CA36B3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 cstate="print">
                <a:biLevel thresh="2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740783" y="736599"/>
                <a:ext cx="262077" cy="262076"/>
              </a:xfrm>
              <a:prstGeom prst="rect">
                <a:avLst/>
              </a:prstGeom>
            </p:spPr>
          </p:pic>
          <p:sp>
            <p:nvSpPr>
              <p:cNvPr id="217" name="Heart 219">
                <a:extLst>
                  <a:ext uri="{FF2B5EF4-FFF2-40B4-BE49-F238E27FC236}">
                    <a16:creationId xmlns:a16="http://schemas.microsoft.com/office/drawing/2014/main" id="{D5025536-5CEF-4E9B-A136-D3D7BEA364FA}"/>
                  </a:ext>
                </a:extLst>
              </p:cNvPr>
              <p:cNvSpPr/>
              <p:nvPr/>
            </p:nvSpPr>
            <p:spPr bwMode="auto">
              <a:xfrm>
                <a:off x="10905025" y="1275030"/>
                <a:ext cx="146363" cy="129408"/>
              </a:xfrm>
              <a:prstGeom prst="hear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rgbClr val="005695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79234" tIns="143387" rIns="179234" bIns="14338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3751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61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/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218" name="Group 220">
                <a:extLst>
                  <a:ext uri="{FF2B5EF4-FFF2-40B4-BE49-F238E27FC236}">
                    <a16:creationId xmlns:a16="http://schemas.microsoft.com/office/drawing/2014/main" id="{A63AD778-3777-45B8-9D54-7C28AF7DA11A}"/>
                  </a:ext>
                </a:extLst>
              </p:cNvPr>
              <p:cNvGrpSpPr/>
              <p:nvPr/>
            </p:nvGrpSpPr>
            <p:grpSpPr>
              <a:xfrm>
                <a:off x="10911015" y="1312918"/>
                <a:ext cx="107890" cy="50915"/>
                <a:chOff x="11033154" y="1382736"/>
                <a:chExt cx="155481" cy="72283"/>
              </a:xfrm>
            </p:grpSpPr>
            <p:cxnSp>
              <p:nvCxnSpPr>
                <p:cNvPr id="219" name="Straight Connector 221">
                  <a:extLst>
                    <a:ext uri="{FF2B5EF4-FFF2-40B4-BE49-F238E27FC236}">
                      <a16:creationId xmlns:a16="http://schemas.microsoft.com/office/drawing/2014/main" id="{6ABA2CB8-DF74-4BA9-9EF6-F05BF5F2E1EB}"/>
                    </a:ext>
                  </a:extLst>
                </p:cNvPr>
                <p:cNvCxnSpPr/>
                <p:nvPr/>
              </p:nvCxnSpPr>
              <p:spPr>
                <a:xfrm flipV="1">
                  <a:off x="11033154" y="1413481"/>
                  <a:ext cx="50167" cy="1722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005695"/>
                  </a:solidFill>
                  <a:prstDash val="solid"/>
                  <a:miter lim="800000"/>
                  <a:headEnd type="none"/>
                  <a:tailEnd type="none"/>
                </a:ln>
                <a:effectLst/>
              </p:spPr>
            </p:cxnSp>
            <p:cxnSp>
              <p:nvCxnSpPr>
                <p:cNvPr id="220" name="Straight Connector 222">
                  <a:extLst>
                    <a:ext uri="{FF2B5EF4-FFF2-40B4-BE49-F238E27FC236}">
                      <a16:creationId xmlns:a16="http://schemas.microsoft.com/office/drawing/2014/main" id="{23C71E6E-9C26-4EF6-BF0F-C3DA3B33C603}"/>
                    </a:ext>
                  </a:extLst>
                </p:cNvPr>
                <p:cNvCxnSpPr/>
                <p:nvPr/>
              </p:nvCxnSpPr>
              <p:spPr>
                <a:xfrm flipV="1">
                  <a:off x="11138468" y="1418244"/>
                  <a:ext cx="50167" cy="1722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005695"/>
                  </a:solidFill>
                  <a:prstDash val="solid"/>
                  <a:miter lim="800000"/>
                  <a:headEnd type="none"/>
                  <a:tailEnd type="none"/>
                </a:ln>
                <a:effectLst/>
              </p:spPr>
            </p:cxnSp>
            <p:cxnSp>
              <p:nvCxnSpPr>
                <p:cNvPr id="221" name="Straight Connector 223">
                  <a:extLst>
                    <a:ext uri="{FF2B5EF4-FFF2-40B4-BE49-F238E27FC236}">
                      <a16:creationId xmlns:a16="http://schemas.microsoft.com/office/drawing/2014/main" id="{790ED7E0-A848-47FC-BA5D-3CAF90F0C7FB}"/>
                    </a:ext>
                  </a:extLst>
                </p:cNvPr>
                <p:cNvCxnSpPr/>
                <p:nvPr/>
              </p:nvCxnSpPr>
              <p:spPr>
                <a:xfrm>
                  <a:off x="11113046" y="1382736"/>
                  <a:ext cx="1" cy="70787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005695"/>
                  </a:solidFill>
                  <a:prstDash val="solid"/>
                  <a:miter lim="800000"/>
                  <a:headEnd type="none"/>
                  <a:tailEnd type="none"/>
                </a:ln>
                <a:effectLst/>
              </p:spPr>
            </p:cxnSp>
            <p:cxnSp>
              <p:nvCxnSpPr>
                <p:cNvPr id="222" name="Straight Connector 224">
                  <a:extLst>
                    <a:ext uri="{FF2B5EF4-FFF2-40B4-BE49-F238E27FC236}">
                      <a16:creationId xmlns:a16="http://schemas.microsoft.com/office/drawing/2014/main" id="{134F8177-E82B-4B8A-A61A-F75CA5BBBB43}"/>
                    </a:ext>
                  </a:extLst>
                </p:cNvPr>
                <p:cNvCxnSpPr/>
                <p:nvPr/>
              </p:nvCxnSpPr>
              <p:spPr>
                <a:xfrm flipV="1">
                  <a:off x="11080878" y="1387719"/>
                  <a:ext cx="25083" cy="27484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005695"/>
                  </a:solidFill>
                  <a:prstDash val="solid"/>
                  <a:miter lim="800000"/>
                  <a:headEnd type="none"/>
                  <a:tailEnd type="none"/>
                </a:ln>
                <a:effectLst/>
              </p:spPr>
            </p:cxnSp>
            <p:cxnSp>
              <p:nvCxnSpPr>
                <p:cNvPr id="223" name="Straight Connector 225">
                  <a:extLst>
                    <a:ext uri="{FF2B5EF4-FFF2-40B4-BE49-F238E27FC236}">
                      <a16:creationId xmlns:a16="http://schemas.microsoft.com/office/drawing/2014/main" id="{90F9DBA5-C536-4AEC-B509-BCDD2981A9E2}"/>
                    </a:ext>
                  </a:extLst>
                </p:cNvPr>
                <p:cNvCxnSpPr/>
                <p:nvPr/>
              </p:nvCxnSpPr>
              <p:spPr>
                <a:xfrm flipV="1">
                  <a:off x="11105959" y="1418129"/>
                  <a:ext cx="34927" cy="36890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005695"/>
                  </a:solidFill>
                  <a:prstDash val="solid"/>
                  <a:miter lim="800000"/>
                  <a:headEnd type="none"/>
                  <a:tailEnd type="none"/>
                </a:ln>
                <a:effectLst/>
              </p:spPr>
            </p:cxnSp>
          </p:grpSp>
        </p:grpSp>
        <p:sp>
          <p:nvSpPr>
            <p:cNvPr id="51" name="Rectangle 53">
              <a:extLst>
                <a:ext uri="{FF2B5EF4-FFF2-40B4-BE49-F238E27FC236}">
                  <a16:creationId xmlns:a16="http://schemas.microsoft.com/office/drawing/2014/main" id="{905DFDBA-CDD7-4D02-B504-FF758B7707BF}"/>
                </a:ext>
              </a:extLst>
            </p:cNvPr>
            <p:cNvSpPr/>
            <p:nvPr/>
          </p:nvSpPr>
          <p:spPr bwMode="auto">
            <a:xfrm>
              <a:off x="6072473" y="5231160"/>
              <a:ext cx="843562" cy="346180"/>
            </a:xfrm>
            <a:prstGeom prst="rect">
              <a:avLst/>
            </a:prstGeom>
            <a:solidFill>
              <a:srgbClr val="4472C4"/>
            </a:solidFill>
            <a:ln w="6350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304697" tIns="44808" rIns="0" bIns="140569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95579" eaLnBrk="1" fontAlgn="base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84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ea typeface="Segoe UI" pitchFamily="34" charset="0"/>
                  <a:cs typeface="Segoe UI" pitchFamily="34" charset="0"/>
                </a:rPr>
                <a:t>Virtual Network</a:t>
              </a:r>
            </a:p>
          </p:txBody>
        </p:sp>
        <p:pic>
          <p:nvPicPr>
            <p:cNvPr id="52" name="Picture 54">
              <a:extLst>
                <a:ext uri="{FF2B5EF4-FFF2-40B4-BE49-F238E27FC236}">
                  <a16:creationId xmlns:a16="http://schemas.microsoft.com/office/drawing/2014/main" id="{ACD9FC19-F5F6-41BB-9C73-31810DD8360B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82198" y="5251801"/>
              <a:ext cx="267702" cy="267702"/>
            </a:xfrm>
            <a:prstGeom prst="rect">
              <a:avLst/>
            </a:prstGeom>
            <a:solidFill>
              <a:srgbClr val="0072C6"/>
            </a:solidFill>
          </p:spPr>
        </p:pic>
        <p:sp>
          <p:nvSpPr>
            <p:cNvPr id="53" name="Rectangle 55">
              <a:extLst>
                <a:ext uri="{FF2B5EF4-FFF2-40B4-BE49-F238E27FC236}">
                  <a16:creationId xmlns:a16="http://schemas.microsoft.com/office/drawing/2014/main" id="{3C1C8F87-F2EB-431D-81A2-F2AECE6C27F6}"/>
                </a:ext>
              </a:extLst>
            </p:cNvPr>
            <p:cNvSpPr/>
            <p:nvPr/>
          </p:nvSpPr>
          <p:spPr bwMode="auto">
            <a:xfrm>
              <a:off x="8562711" y="5275218"/>
              <a:ext cx="925510" cy="346426"/>
            </a:xfrm>
            <a:prstGeom prst="rect">
              <a:avLst/>
            </a:prstGeom>
            <a:solidFill>
              <a:srgbClr val="4472C4"/>
            </a:solidFill>
            <a:ln w="6350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304697" tIns="17924" rIns="0" bIns="8961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95579" eaLnBrk="1" fontAlgn="base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84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ea typeface="Segoe UI" pitchFamily="34" charset="0"/>
                  <a:cs typeface="Segoe UI" pitchFamily="34" charset="0"/>
                </a:rPr>
                <a:t>Express</a:t>
              </a:r>
            </a:p>
            <a:p>
              <a:pPr marL="0" marR="0" lvl="0" indent="0" defTabSz="895579" eaLnBrk="1" fontAlgn="base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84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ea typeface="Segoe UI" pitchFamily="34" charset="0"/>
                  <a:cs typeface="Segoe UI" pitchFamily="34" charset="0"/>
                </a:rPr>
                <a:t>Route</a:t>
              </a:r>
            </a:p>
          </p:txBody>
        </p:sp>
        <p:pic>
          <p:nvPicPr>
            <p:cNvPr id="54" name="Picture 56">
              <a:extLst>
                <a:ext uri="{FF2B5EF4-FFF2-40B4-BE49-F238E27FC236}">
                  <a16:creationId xmlns:a16="http://schemas.microsoft.com/office/drawing/2014/main" id="{068D9E73-D881-49FD-B22E-124479A24D87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64935" y="5259772"/>
              <a:ext cx="251761" cy="251761"/>
            </a:xfrm>
            <a:prstGeom prst="rect">
              <a:avLst/>
            </a:prstGeom>
            <a:solidFill>
              <a:srgbClr val="0072C6"/>
            </a:solidFill>
          </p:spPr>
        </p:pic>
        <p:sp>
          <p:nvSpPr>
            <p:cNvPr id="55" name="Rectangle 57">
              <a:extLst>
                <a:ext uri="{FF2B5EF4-FFF2-40B4-BE49-F238E27FC236}">
                  <a16:creationId xmlns:a16="http://schemas.microsoft.com/office/drawing/2014/main" id="{EB1DD627-5EC1-4451-B5D3-CB88ADC68BC2}"/>
                </a:ext>
              </a:extLst>
            </p:cNvPr>
            <p:cNvSpPr/>
            <p:nvPr/>
          </p:nvSpPr>
          <p:spPr bwMode="auto">
            <a:xfrm>
              <a:off x="3021712" y="5284429"/>
              <a:ext cx="569842" cy="363427"/>
            </a:xfrm>
            <a:prstGeom prst="rect">
              <a:avLst/>
            </a:prstGeom>
            <a:solidFill>
              <a:srgbClr val="4472C4"/>
            </a:solidFill>
            <a:ln w="6350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304697" tIns="44808" rIns="0" bIns="140569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95579" eaLnBrk="1" fontAlgn="base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84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ea typeface="Segoe UI" pitchFamily="34" charset="0"/>
                  <a:cs typeface="Segoe UI" pitchFamily="34" charset="0"/>
                </a:rPr>
                <a:t>Blob</a:t>
              </a:r>
            </a:p>
          </p:txBody>
        </p:sp>
        <p:pic>
          <p:nvPicPr>
            <p:cNvPr id="56" name="Picture 58" descr="Storage blob.png">
              <a:extLst>
                <a:ext uri="{FF2B5EF4-FFF2-40B4-BE49-F238E27FC236}">
                  <a16:creationId xmlns:a16="http://schemas.microsoft.com/office/drawing/2014/main" id="{8733FFE8-3E1A-4465-900D-82FD4AB6162D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33370" y="5271155"/>
              <a:ext cx="247169" cy="247170"/>
            </a:xfrm>
            <a:prstGeom prst="rect">
              <a:avLst/>
            </a:prstGeom>
          </p:spPr>
        </p:pic>
        <p:sp>
          <p:nvSpPr>
            <p:cNvPr id="57" name="Rectangle 59">
              <a:extLst>
                <a:ext uri="{FF2B5EF4-FFF2-40B4-BE49-F238E27FC236}">
                  <a16:creationId xmlns:a16="http://schemas.microsoft.com/office/drawing/2014/main" id="{6276CACC-164C-406D-A148-8D83238C1973}"/>
                </a:ext>
              </a:extLst>
            </p:cNvPr>
            <p:cNvSpPr/>
            <p:nvPr/>
          </p:nvSpPr>
          <p:spPr bwMode="auto">
            <a:xfrm>
              <a:off x="4531845" y="5289354"/>
              <a:ext cx="571089" cy="363427"/>
            </a:xfrm>
            <a:prstGeom prst="rect">
              <a:avLst/>
            </a:prstGeom>
            <a:solidFill>
              <a:srgbClr val="4472C4"/>
            </a:solidFill>
            <a:ln w="6350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304697" tIns="44808" rIns="0" bIns="140569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95579" eaLnBrk="1" fontAlgn="base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84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ea typeface="Segoe UI" pitchFamily="34" charset="0"/>
                  <a:cs typeface="Segoe UI" pitchFamily="34" charset="0"/>
                </a:rPr>
                <a:t>Files</a:t>
              </a:r>
            </a:p>
          </p:txBody>
        </p:sp>
        <p:pic>
          <p:nvPicPr>
            <p:cNvPr id="58" name="Picture 60" descr="Storage blob.png">
              <a:extLst>
                <a:ext uri="{FF2B5EF4-FFF2-40B4-BE49-F238E27FC236}">
                  <a16:creationId xmlns:a16="http://schemas.microsoft.com/office/drawing/2014/main" id="{0DBB540D-57B5-49AC-ABE4-6736C622C10F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43126" y="5276081"/>
              <a:ext cx="247169" cy="247170"/>
            </a:xfrm>
            <a:prstGeom prst="rect">
              <a:avLst/>
            </a:prstGeom>
          </p:spPr>
        </p:pic>
        <p:sp>
          <p:nvSpPr>
            <p:cNvPr id="59" name="Rectangle 61">
              <a:extLst>
                <a:ext uri="{FF2B5EF4-FFF2-40B4-BE49-F238E27FC236}">
                  <a16:creationId xmlns:a16="http://schemas.microsoft.com/office/drawing/2014/main" id="{EB120B72-C1ED-4488-B625-CF5BAB79428A}"/>
                </a:ext>
              </a:extLst>
            </p:cNvPr>
            <p:cNvSpPr/>
            <p:nvPr/>
          </p:nvSpPr>
          <p:spPr bwMode="auto">
            <a:xfrm>
              <a:off x="5176861" y="5284427"/>
              <a:ext cx="615430" cy="363427"/>
            </a:xfrm>
            <a:prstGeom prst="rect">
              <a:avLst/>
            </a:prstGeom>
            <a:solidFill>
              <a:srgbClr val="4472C4"/>
            </a:solidFill>
            <a:ln w="6350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304697" tIns="44808" rIns="0" bIns="140569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95579" eaLnBrk="1" fontAlgn="base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84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ea typeface="Segoe UI" pitchFamily="34" charset="0"/>
                  <a:cs typeface="Segoe UI" pitchFamily="34" charset="0"/>
                </a:rPr>
                <a:t>Disks</a:t>
              </a:r>
            </a:p>
          </p:txBody>
        </p:sp>
        <p:pic>
          <p:nvPicPr>
            <p:cNvPr id="60" name="Picture 62" descr="Storage blob.png">
              <a:extLst>
                <a:ext uri="{FF2B5EF4-FFF2-40B4-BE49-F238E27FC236}">
                  <a16:creationId xmlns:a16="http://schemas.microsoft.com/office/drawing/2014/main" id="{B5DA3094-95F8-4348-97AF-717AE06594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80537" y="5271155"/>
              <a:ext cx="247169" cy="247170"/>
            </a:xfrm>
            <a:prstGeom prst="rect">
              <a:avLst/>
            </a:prstGeom>
          </p:spPr>
        </p:pic>
        <p:sp>
          <p:nvSpPr>
            <p:cNvPr id="61" name="Rectangle 63">
              <a:extLst>
                <a:ext uri="{FF2B5EF4-FFF2-40B4-BE49-F238E27FC236}">
                  <a16:creationId xmlns:a16="http://schemas.microsoft.com/office/drawing/2014/main" id="{C15F15FA-E06D-4867-9042-247E955E1F19}"/>
                </a:ext>
              </a:extLst>
            </p:cNvPr>
            <p:cNvSpPr/>
            <p:nvPr/>
          </p:nvSpPr>
          <p:spPr bwMode="auto">
            <a:xfrm>
              <a:off x="273828" y="5296256"/>
              <a:ext cx="1149786" cy="356066"/>
            </a:xfrm>
            <a:prstGeom prst="rect">
              <a:avLst/>
            </a:prstGeom>
            <a:solidFill>
              <a:srgbClr val="4472C4"/>
            </a:solidFill>
            <a:ln w="6350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304697" tIns="44808" rIns="0" bIns="140569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95579" eaLnBrk="1" fontAlgn="base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84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ea typeface="Segoe UI" pitchFamily="34" charset="0"/>
                  <a:cs typeface="Segoe UI" pitchFamily="34" charset="0"/>
                </a:rPr>
                <a:t>Virtual Machines</a:t>
              </a:r>
            </a:p>
          </p:txBody>
        </p:sp>
        <p:pic>
          <p:nvPicPr>
            <p:cNvPr id="62" name="Picture 64">
              <a:extLst>
                <a:ext uri="{FF2B5EF4-FFF2-40B4-BE49-F238E27FC236}">
                  <a16:creationId xmlns:a16="http://schemas.microsoft.com/office/drawing/2014/main" id="{6D820462-0160-42D6-BA40-B42D36248019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0303" y="5281215"/>
              <a:ext cx="261581" cy="261582"/>
            </a:xfrm>
            <a:prstGeom prst="rect">
              <a:avLst/>
            </a:prstGeom>
            <a:ln>
              <a:noFill/>
            </a:ln>
          </p:spPr>
        </p:pic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69B0332C-C45D-4456-BA7F-44F37E0DD9F9}"/>
                </a:ext>
              </a:extLst>
            </p:cNvPr>
            <p:cNvSpPr txBox="1"/>
            <p:nvPr/>
          </p:nvSpPr>
          <p:spPr>
            <a:xfrm>
              <a:off x="11062374" y="1231696"/>
              <a:ext cx="659156" cy="301106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27413" rIns="0" bIns="0" rtlCol="0">
              <a:noAutofit/>
            </a:bodyPr>
            <a:lstStyle/>
            <a:p>
              <a:pPr marL="0" marR="0" lvl="0" indent="0" defTabSz="913599" eaLnBrk="0" fontAlgn="base" latinLnBrk="0" hangingPunct="0">
                <a:lnSpc>
                  <a:spcPts val="8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5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Light" panose="020B0502040204020203" pitchFamily="34" charset="0"/>
                  <a:ea typeface="Arial Unicode MS" panose="020B0604020202020204" pitchFamily="34" charset="-128"/>
                  <a:cs typeface="Segoe UI Light" panose="020B0502040204020203" pitchFamily="34" charset="0"/>
                </a:rPr>
                <a:t>AD Privileged</a:t>
              </a:r>
            </a:p>
            <a:p>
              <a:pPr marL="0" marR="0" lvl="0" indent="0" defTabSz="913599" eaLnBrk="0" fontAlgn="base" latinLnBrk="0" hangingPunct="0">
                <a:lnSpc>
                  <a:spcPts val="8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5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Light" panose="020B0502040204020203" pitchFamily="34" charset="0"/>
                  <a:ea typeface="Arial Unicode MS" panose="020B0604020202020204" pitchFamily="34" charset="-128"/>
                  <a:cs typeface="Segoe UI Light" panose="020B0502040204020203" pitchFamily="34" charset="0"/>
                </a:rPr>
                <a:t>Identity </a:t>
              </a:r>
            </a:p>
            <a:p>
              <a:pPr marL="0" marR="0" lvl="0" indent="0" defTabSz="913599" eaLnBrk="0" fontAlgn="base" latinLnBrk="0" hangingPunct="0">
                <a:lnSpc>
                  <a:spcPts val="8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5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Light" panose="020B0502040204020203" pitchFamily="34" charset="0"/>
                  <a:ea typeface="Arial Unicode MS" panose="020B0604020202020204" pitchFamily="34" charset="-128"/>
                  <a:cs typeface="Segoe UI Light" panose="020B0502040204020203" pitchFamily="34" charset="0"/>
                </a:rPr>
                <a:t>Management</a:t>
              </a:r>
            </a:p>
          </p:txBody>
        </p:sp>
        <p:pic>
          <p:nvPicPr>
            <p:cNvPr id="64" name="Picture 66">
              <a:extLst>
                <a:ext uri="{FF2B5EF4-FFF2-40B4-BE49-F238E27FC236}">
                  <a16:creationId xmlns:a16="http://schemas.microsoft.com/office/drawing/2014/main" id="{23D6DC5B-7FFB-4EC8-A43C-57360B4F560C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10695453" y="1253262"/>
              <a:ext cx="245456" cy="317925"/>
            </a:xfrm>
            <a:prstGeom prst="rect">
              <a:avLst/>
            </a:prstGeom>
          </p:spPr>
        </p:pic>
        <p:sp>
          <p:nvSpPr>
            <p:cNvPr id="65" name="Rectangle 67">
              <a:extLst>
                <a:ext uri="{FF2B5EF4-FFF2-40B4-BE49-F238E27FC236}">
                  <a16:creationId xmlns:a16="http://schemas.microsoft.com/office/drawing/2014/main" id="{A265DFA7-1923-4110-9B27-4CC3D11272E2}"/>
                </a:ext>
              </a:extLst>
            </p:cNvPr>
            <p:cNvSpPr/>
            <p:nvPr/>
          </p:nvSpPr>
          <p:spPr bwMode="auto">
            <a:xfrm>
              <a:off x="9495794" y="5230828"/>
              <a:ext cx="921643" cy="346426"/>
            </a:xfrm>
            <a:prstGeom prst="rect">
              <a:avLst/>
            </a:prstGeom>
            <a:solidFill>
              <a:srgbClr val="4472C4"/>
            </a:solidFill>
            <a:ln w="6350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304697" tIns="44808" rIns="0" bIns="140569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95579" eaLnBrk="1" fontAlgn="base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84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ea typeface="Segoe UI" pitchFamily="34" charset="0"/>
                  <a:cs typeface="Segoe UI" pitchFamily="34" charset="0"/>
                </a:rPr>
                <a:t>Traffic Manager</a:t>
              </a:r>
            </a:p>
          </p:txBody>
        </p:sp>
        <p:pic>
          <p:nvPicPr>
            <p:cNvPr id="66" name="Picture 68">
              <a:extLst>
                <a:ext uri="{FF2B5EF4-FFF2-40B4-BE49-F238E27FC236}">
                  <a16:creationId xmlns:a16="http://schemas.microsoft.com/office/drawing/2014/main" id="{DCB83392-1099-4264-91C7-4B9F760A47EA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43599" y="5280589"/>
              <a:ext cx="210127" cy="210127"/>
            </a:xfrm>
            <a:prstGeom prst="rect">
              <a:avLst/>
            </a:prstGeom>
            <a:solidFill>
              <a:srgbClr val="0072C6"/>
            </a:solidFill>
          </p:spPr>
        </p:pic>
        <p:sp>
          <p:nvSpPr>
            <p:cNvPr id="67" name="Rectangle 69">
              <a:extLst>
                <a:ext uri="{FF2B5EF4-FFF2-40B4-BE49-F238E27FC236}">
                  <a16:creationId xmlns:a16="http://schemas.microsoft.com/office/drawing/2014/main" id="{DA1A46F0-2D6F-4CC4-A19B-C8F2256FE82A}"/>
                </a:ext>
              </a:extLst>
            </p:cNvPr>
            <p:cNvSpPr/>
            <p:nvPr/>
          </p:nvSpPr>
          <p:spPr bwMode="auto">
            <a:xfrm>
              <a:off x="11373143" y="5230828"/>
              <a:ext cx="870398" cy="346426"/>
            </a:xfrm>
            <a:prstGeom prst="rect">
              <a:avLst/>
            </a:prstGeom>
            <a:solidFill>
              <a:srgbClr val="4472C4"/>
            </a:solidFill>
            <a:ln w="6350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304697" tIns="35847" rIns="0" bIns="140569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95579" eaLnBrk="1" fontAlgn="base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84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ea typeface="Segoe UI" pitchFamily="34" charset="0"/>
                  <a:cs typeface="Segoe UI" pitchFamily="34" charset="0"/>
                </a:rPr>
                <a:t>App</a:t>
              </a:r>
            </a:p>
            <a:p>
              <a:pPr marL="0" marR="0" lvl="0" indent="0" defTabSz="895579" eaLnBrk="1" fontAlgn="base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84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ea typeface="Segoe UI" pitchFamily="34" charset="0"/>
                  <a:cs typeface="Segoe UI" pitchFamily="34" charset="0"/>
                </a:rPr>
                <a:t>Gateway</a:t>
              </a:r>
            </a:p>
          </p:txBody>
        </p:sp>
        <p:sp>
          <p:nvSpPr>
            <p:cNvPr id="68" name="Freeform 326">
              <a:extLst>
                <a:ext uri="{FF2B5EF4-FFF2-40B4-BE49-F238E27FC236}">
                  <a16:creationId xmlns:a16="http://schemas.microsoft.com/office/drawing/2014/main" id="{84343979-852C-4173-BFE8-3903FB03117E}"/>
                </a:ext>
              </a:extLst>
            </p:cNvPr>
            <p:cNvSpPr/>
            <p:nvPr/>
          </p:nvSpPr>
          <p:spPr bwMode="auto">
            <a:xfrm rot="2700000">
              <a:off x="11423302" y="5291608"/>
              <a:ext cx="188089" cy="188089"/>
            </a:xfrm>
            <a:custGeom>
              <a:avLst/>
              <a:gdLst>
                <a:gd name="connsiteX0" fmla="*/ 314803 w 613867"/>
                <a:gd name="connsiteY0" fmla="*/ 374281 h 613867"/>
                <a:gd name="connsiteX1" fmla="*/ 390557 w 613867"/>
                <a:gd name="connsiteY1" fmla="*/ 450035 h 613867"/>
                <a:gd name="connsiteX2" fmla="*/ 330696 w 613867"/>
                <a:gd name="connsiteY2" fmla="*/ 509896 h 613867"/>
                <a:gd name="connsiteX3" fmla="*/ 507842 w 613867"/>
                <a:gd name="connsiteY3" fmla="*/ 504902 h 613867"/>
                <a:gd name="connsiteX4" fmla="*/ 512837 w 613867"/>
                <a:gd name="connsiteY4" fmla="*/ 327756 h 613867"/>
                <a:gd name="connsiteX5" fmla="*/ 452975 w 613867"/>
                <a:gd name="connsiteY5" fmla="*/ 387617 h 613867"/>
                <a:gd name="connsiteX6" fmla="*/ 377221 w 613867"/>
                <a:gd name="connsiteY6" fmla="*/ 311863 h 613867"/>
                <a:gd name="connsiteX7" fmla="*/ 367619 w 613867"/>
                <a:gd name="connsiteY7" fmla="*/ 63753 h 613867"/>
                <a:gd name="connsiteX8" fmla="*/ 372612 w 613867"/>
                <a:gd name="connsiteY8" fmla="*/ 240900 h 613867"/>
                <a:gd name="connsiteX9" fmla="*/ 549761 w 613867"/>
                <a:gd name="connsiteY9" fmla="*/ 245895 h 613867"/>
                <a:gd name="connsiteX10" fmla="*/ 489898 w 613867"/>
                <a:gd name="connsiteY10" fmla="*/ 186033 h 613867"/>
                <a:gd name="connsiteX11" fmla="*/ 565652 w 613867"/>
                <a:gd name="connsiteY11" fmla="*/ 110279 h 613867"/>
                <a:gd name="connsiteX12" fmla="*/ 503234 w 613867"/>
                <a:gd name="connsiteY12" fmla="*/ 47861 h 613867"/>
                <a:gd name="connsiteX13" fmla="*/ 427480 w 613867"/>
                <a:gd name="connsiteY13" fmla="*/ 123615 h 613867"/>
                <a:gd name="connsiteX14" fmla="*/ 60550 w 613867"/>
                <a:gd name="connsiteY14" fmla="*/ 370823 h 613867"/>
                <a:gd name="connsiteX15" fmla="*/ 120411 w 613867"/>
                <a:gd name="connsiteY15" fmla="*/ 430684 h 613867"/>
                <a:gd name="connsiteX16" fmla="*/ 44657 w 613867"/>
                <a:gd name="connsiteY16" fmla="*/ 506438 h 613867"/>
                <a:gd name="connsiteX17" fmla="*/ 107075 w 613867"/>
                <a:gd name="connsiteY17" fmla="*/ 568856 h 613867"/>
                <a:gd name="connsiteX18" fmla="*/ 182829 w 613867"/>
                <a:gd name="connsiteY18" fmla="*/ 493102 h 613867"/>
                <a:gd name="connsiteX19" fmla="*/ 242691 w 613867"/>
                <a:gd name="connsiteY19" fmla="*/ 552964 h 613867"/>
                <a:gd name="connsiteX20" fmla="*/ 237696 w 613867"/>
                <a:gd name="connsiteY20" fmla="*/ 375818 h 613867"/>
                <a:gd name="connsiteX21" fmla="*/ 104519 w 613867"/>
                <a:gd name="connsiteY21" fmla="*/ 101580 h 613867"/>
                <a:gd name="connsiteX22" fmla="*/ 99524 w 613867"/>
                <a:gd name="connsiteY22" fmla="*/ 278727 h 613867"/>
                <a:gd name="connsiteX23" fmla="*/ 159386 w 613867"/>
                <a:gd name="connsiteY23" fmla="*/ 218865 h 613867"/>
                <a:gd name="connsiteX24" fmla="*/ 235140 w 613867"/>
                <a:gd name="connsiteY24" fmla="*/ 294619 h 613867"/>
                <a:gd name="connsiteX25" fmla="*/ 297558 w 613867"/>
                <a:gd name="connsiteY25" fmla="*/ 232201 h 613867"/>
                <a:gd name="connsiteX26" fmla="*/ 221804 w 613867"/>
                <a:gd name="connsiteY26" fmla="*/ 156447 h 613867"/>
                <a:gd name="connsiteX27" fmla="*/ 281665 w 613867"/>
                <a:gd name="connsiteY27" fmla="*/ 96586 h 613867"/>
                <a:gd name="connsiteX28" fmla="*/ 29967 w 613867"/>
                <a:gd name="connsiteY28" fmla="*/ 29967 h 613867"/>
                <a:gd name="connsiteX29" fmla="*/ 102313 w 613867"/>
                <a:gd name="connsiteY29" fmla="*/ 0 h 613867"/>
                <a:gd name="connsiteX30" fmla="*/ 511554 w 613867"/>
                <a:gd name="connsiteY30" fmla="*/ 0 h 613867"/>
                <a:gd name="connsiteX31" fmla="*/ 613867 w 613867"/>
                <a:gd name="connsiteY31" fmla="*/ 102313 h 613867"/>
                <a:gd name="connsiteX32" fmla="*/ 613867 w 613867"/>
                <a:gd name="connsiteY32" fmla="*/ 511554 h 613867"/>
                <a:gd name="connsiteX33" fmla="*/ 511554 w 613867"/>
                <a:gd name="connsiteY33" fmla="*/ 613867 h 613867"/>
                <a:gd name="connsiteX34" fmla="*/ 102313 w 613867"/>
                <a:gd name="connsiteY34" fmla="*/ 613867 h 613867"/>
                <a:gd name="connsiteX35" fmla="*/ 0 w 613867"/>
                <a:gd name="connsiteY35" fmla="*/ 511554 h 613867"/>
                <a:gd name="connsiteX36" fmla="*/ 0 w 613867"/>
                <a:gd name="connsiteY36" fmla="*/ 102313 h 613867"/>
                <a:gd name="connsiteX37" fmla="*/ 29967 w 613867"/>
                <a:gd name="connsiteY37" fmla="*/ 29967 h 613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613867" h="613867">
                  <a:moveTo>
                    <a:pt x="314803" y="374281"/>
                  </a:moveTo>
                  <a:lnTo>
                    <a:pt x="390557" y="450035"/>
                  </a:lnTo>
                  <a:lnTo>
                    <a:pt x="330696" y="509896"/>
                  </a:lnTo>
                  <a:lnTo>
                    <a:pt x="507842" y="504902"/>
                  </a:lnTo>
                  <a:lnTo>
                    <a:pt x="512837" y="327756"/>
                  </a:lnTo>
                  <a:lnTo>
                    <a:pt x="452975" y="387617"/>
                  </a:lnTo>
                  <a:lnTo>
                    <a:pt x="377221" y="311863"/>
                  </a:lnTo>
                  <a:close/>
                  <a:moveTo>
                    <a:pt x="367619" y="63753"/>
                  </a:moveTo>
                  <a:lnTo>
                    <a:pt x="372612" y="240900"/>
                  </a:lnTo>
                  <a:lnTo>
                    <a:pt x="549761" y="245895"/>
                  </a:lnTo>
                  <a:lnTo>
                    <a:pt x="489898" y="186033"/>
                  </a:lnTo>
                  <a:lnTo>
                    <a:pt x="565652" y="110279"/>
                  </a:lnTo>
                  <a:lnTo>
                    <a:pt x="503234" y="47861"/>
                  </a:lnTo>
                  <a:lnTo>
                    <a:pt x="427480" y="123615"/>
                  </a:lnTo>
                  <a:close/>
                  <a:moveTo>
                    <a:pt x="60550" y="370823"/>
                  </a:moveTo>
                  <a:lnTo>
                    <a:pt x="120411" y="430684"/>
                  </a:lnTo>
                  <a:lnTo>
                    <a:pt x="44657" y="506438"/>
                  </a:lnTo>
                  <a:lnTo>
                    <a:pt x="107075" y="568856"/>
                  </a:lnTo>
                  <a:lnTo>
                    <a:pt x="182829" y="493102"/>
                  </a:lnTo>
                  <a:lnTo>
                    <a:pt x="242691" y="552964"/>
                  </a:lnTo>
                  <a:lnTo>
                    <a:pt x="237696" y="375818"/>
                  </a:lnTo>
                  <a:close/>
                  <a:moveTo>
                    <a:pt x="104519" y="101580"/>
                  </a:moveTo>
                  <a:lnTo>
                    <a:pt x="99524" y="278727"/>
                  </a:lnTo>
                  <a:lnTo>
                    <a:pt x="159386" y="218865"/>
                  </a:lnTo>
                  <a:lnTo>
                    <a:pt x="235140" y="294619"/>
                  </a:lnTo>
                  <a:lnTo>
                    <a:pt x="297558" y="232201"/>
                  </a:lnTo>
                  <a:lnTo>
                    <a:pt x="221804" y="156447"/>
                  </a:lnTo>
                  <a:lnTo>
                    <a:pt x="281665" y="96586"/>
                  </a:lnTo>
                  <a:close/>
                  <a:moveTo>
                    <a:pt x="29967" y="29967"/>
                  </a:moveTo>
                  <a:cubicBezTo>
                    <a:pt x="48482" y="11452"/>
                    <a:pt x="74060" y="0"/>
                    <a:pt x="102313" y="0"/>
                  </a:cubicBezTo>
                  <a:lnTo>
                    <a:pt x="511554" y="0"/>
                  </a:lnTo>
                  <a:cubicBezTo>
                    <a:pt x="568060" y="0"/>
                    <a:pt x="613867" y="45807"/>
                    <a:pt x="613867" y="102313"/>
                  </a:cubicBezTo>
                  <a:lnTo>
                    <a:pt x="613867" y="511554"/>
                  </a:lnTo>
                  <a:cubicBezTo>
                    <a:pt x="613867" y="568060"/>
                    <a:pt x="568060" y="613867"/>
                    <a:pt x="511554" y="613867"/>
                  </a:cubicBezTo>
                  <a:lnTo>
                    <a:pt x="102313" y="613867"/>
                  </a:lnTo>
                  <a:cubicBezTo>
                    <a:pt x="45807" y="613867"/>
                    <a:pt x="0" y="568060"/>
                    <a:pt x="0" y="511554"/>
                  </a:cubicBezTo>
                  <a:lnTo>
                    <a:pt x="0" y="102313"/>
                  </a:lnTo>
                  <a:cubicBezTo>
                    <a:pt x="0" y="74060"/>
                    <a:pt x="11452" y="48482"/>
                    <a:pt x="29967" y="29967"/>
                  </a:cubicBezTo>
                  <a:close/>
                </a:path>
              </a:pathLst>
            </a:custGeom>
            <a:solidFill>
              <a:srgbClr val="0072C6"/>
            </a:solidFill>
            <a:ln w="6350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34" tIns="143387" rIns="179234" bIns="14338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751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61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F21176E4-8298-4392-8324-9CEC592D98C8}"/>
                </a:ext>
              </a:extLst>
            </p:cNvPr>
            <p:cNvSpPr txBox="1"/>
            <p:nvPr/>
          </p:nvSpPr>
          <p:spPr>
            <a:xfrm>
              <a:off x="11057160" y="2795981"/>
              <a:ext cx="659156" cy="301106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27413" rIns="0" bIns="0" rtlCol="0">
              <a:noAutofit/>
            </a:bodyPr>
            <a:lstStyle/>
            <a:p>
              <a:pPr marL="0" marR="0" lvl="0" indent="0" defTabSz="913599" eaLnBrk="0" fontAlgn="base" latinLnBrk="0" hangingPunct="0">
                <a:lnSpc>
                  <a:spcPts val="8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5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Light" panose="020B0502040204020203" pitchFamily="34" charset="0"/>
                  <a:ea typeface="Arial Unicode MS" panose="020B0604020202020204" pitchFamily="34" charset="-128"/>
                  <a:cs typeface="Segoe UI Light" panose="020B0502040204020203" pitchFamily="34" charset="0"/>
                </a:rPr>
                <a:t>Operational</a:t>
              </a:r>
            </a:p>
            <a:p>
              <a:pPr marL="0" marR="0" lvl="0" indent="0" defTabSz="913599" eaLnBrk="0" fontAlgn="base" latinLnBrk="0" hangingPunct="0">
                <a:lnSpc>
                  <a:spcPts val="8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5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Light" panose="020B0502040204020203" pitchFamily="34" charset="0"/>
                  <a:ea typeface="Arial Unicode MS" panose="020B0604020202020204" pitchFamily="34" charset="-128"/>
                  <a:cs typeface="Segoe UI Light" panose="020B0502040204020203" pitchFamily="34" charset="0"/>
                </a:rPr>
                <a:t>Analytics</a:t>
              </a:r>
            </a:p>
          </p:txBody>
        </p:sp>
        <p:pic>
          <p:nvPicPr>
            <p:cNvPr id="70" name="Picture 72" descr="Operational Insights.png">
              <a:extLst>
                <a:ext uri="{FF2B5EF4-FFF2-40B4-BE49-F238E27FC236}">
                  <a16:creationId xmlns:a16="http://schemas.microsoft.com/office/drawing/2014/main" id="{87553857-F790-422F-8491-96E1843AE2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98990" y="2750675"/>
              <a:ext cx="280231" cy="280232"/>
            </a:xfrm>
            <a:prstGeom prst="rect">
              <a:avLst/>
            </a:prstGeom>
          </p:spPr>
        </p:pic>
        <p:sp>
          <p:nvSpPr>
            <p:cNvPr id="71" name="Rectangle 73">
              <a:extLst>
                <a:ext uri="{FF2B5EF4-FFF2-40B4-BE49-F238E27FC236}">
                  <a16:creationId xmlns:a16="http://schemas.microsoft.com/office/drawing/2014/main" id="{4A9C31D5-8645-469F-9A6C-4C1D038A9AE4}"/>
                </a:ext>
              </a:extLst>
            </p:cNvPr>
            <p:cNvSpPr/>
            <p:nvPr/>
          </p:nvSpPr>
          <p:spPr bwMode="auto">
            <a:xfrm>
              <a:off x="2019355" y="2924476"/>
              <a:ext cx="2289675" cy="1673141"/>
            </a:xfrm>
            <a:prstGeom prst="rect">
              <a:avLst/>
            </a:prstGeom>
            <a:solidFill>
              <a:srgbClr val="4472C4"/>
            </a:solidFill>
            <a:ln w="6350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5711" tIns="140569" rIns="175711" bIns="140569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895579" eaLnBrk="1" fontAlgn="base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74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ea typeface="Segoe UI" pitchFamily="34" charset="0"/>
                  <a:cs typeface="Segoe UI" pitchFamily="34" charset="0"/>
                </a:rPr>
                <a:t>Compute Services</a:t>
              </a:r>
            </a:p>
          </p:txBody>
        </p:sp>
        <p:grpSp>
          <p:nvGrpSpPr>
            <p:cNvPr id="72" name="Group 74">
              <a:extLst>
                <a:ext uri="{FF2B5EF4-FFF2-40B4-BE49-F238E27FC236}">
                  <a16:creationId xmlns:a16="http://schemas.microsoft.com/office/drawing/2014/main" id="{96F765E4-4B0D-4223-9D19-67308C29CA43}"/>
                </a:ext>
              </a:extLst>
            </p:cNvPr>
            <p:cNvGrpSpPr/>
            <p:nvPr/>
          </p:nvGrpSpPr>
          <p:grpSpPr>
            <a:xfrm>
              <a:off x="5592672" y="1532909"/>
              <a:ext cx="1001364" cy="338014"/>
              <a:chOff x="6918739" y="2547997"/>
              <a:chExt cx="1001364" cy="338014"/>
            </a:xfrm>
          </p:grpSpPr>
          <p:sp>
            <p:nvSpPr>
              <p:cNvPr id="214" name="TextBox 213">
                <a:extLst>
                  <a:ext uri="{FF2B5EF4-FFF2-40B4-BE49-F238E27FC236}">
                    <a16:creationId xmlns:a16="http://schemas.microsoft.com/office/drawing/2014/main" id="{A5234EC4-6625-4266-90AC-0CF0BF5076D1}"/>
                  </a:ext>
                </a:extLst>
              </p:cNvPr>
              <p:cNvSpPr txBox="1"/>
              <p:nvPr/>
            </p:nvSpPr>
            <p:spPr>
              <a:xfrm>
                <a:off x="7260947" y="2584905"/>
                <a:ext cx="659156" cy="3011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27413" rIns="0" bIns="0" rtlCol="0" anchor="t">
                <a:noAutofit/>
              </a:bodyPr>
              <a:lstStyle/>
              <a:p>
                <a:pPr marL="0" marR="0" lvl="0" indent="0" defTabSz="913599" eaLnBrk="0" fontAlgn="base" latinLnBrk="0" hangingPunct="0">
                  <a:lnSpc>
                    <a:spcPts val="8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75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Light" panose="020B0502040204020203" pitchFamily="34" charset="0"/>
                    <a:ea typeface="Arial Unicode MS" panose="020B0604020202020204" pitchFamily="34" charset="-128"/>
                    <a:cs typeface="Segoe UI Light" panose="020B0502040204020203" pitchFamily="34" charset="0"/>
                  </a:rPr>
                  <a:t>Cloud </a:t>
                </a:r>
              </a:p>
              <a:p>
                <a:pPr marL="0" marR="0" lvl="0" indent="0" defTabSz="913599" eaLnBrk="0" fontAlgn="base" latinLnBrk="0" hangingPunct="0">
                  <a:lnSpc>
                    <a:spcPts val="8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75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Light" panose="020B0502040204020203" pitchFamily="34" charset="0"/>
                    <a:ea typeface="Arial Unicode MS" panose="020B0604020202020204" pitchFamily="34" charset="-128"/>
                    <a:cs typeface="Segoe UI Light" panose="020B0502040204020203" pitchFamily="34" charset="0"/>
                  </a:rPr>
                  <a:t>Services</a:t>
                </a:r>
              </a:p>
            </p:txBody>
          </p:sp>
          <p:pic>
            <p:nvPicPr>
              <p:cNvPr id="215" name="Picture 217">
                <a:extLst>
                  <a:ext uri="{FF2B5EF4-FFF2-40B4-BE49-F238E27FC236}">
                    <a16:creationId xmlns:a16="http://schemas.microsoft.com/office/drawing/2014/main" id="{0D0BC622-EBCF-42B7-A0E8-D3FB6996CAF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5" cstate="print">
                <a:biLevel thresh="2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18739" y="2547997"/>
                <a:ext cx="289802" cy="289802"/>
              </a:xfrm>
              <a:prstGeom prst="rect">
                <a:avLst/>
              </a:prstGeom>
            </p:spPr>
          </p:pic>
        </p:grpSp>
        <p:grpSp>
          <p:nvGrpSpPr>
            <p:cNvPr id="73" name="Group 75">
              <a:extLst>
                <a:ext uri="{FF2B5EF4-FFF2-40B4-BE49-F238E27FC236}">
                  <a16:creationId xmlns:a16="http://schemas.microsoft.com/office/drawing/2014/main" id="{D05A79A2-7EB2-412C-893B-FC39B0D7C130}"/>
                </a:ext>
              </a:extLst>
            </p:cNvPr>
            <p:cNvGrpSpPr/>
            <p:nvPr/>
          </p:nvGrpSpPr>
          <p:grpSpPr>
            <a:xfrm>
              <a:off x="2258989" y="3829575"/>
              <a:ext cx="1007741" cy="320053"/>
              <a:chOff x="3566502" y="2427953"/>
              <a:chExt cx="1007741" cy="320053"/>
            </a:xfrm>
          </p:grpSpPr>
          <p:sp>
            <p:nvSpPr>
              <p:cNvPr id="212" name="TextBox 211">
                <a:extLst>
                  <a:ext uri="{FF2B5EF4-FFF2-40B4-BE49-F238E27FC236}">
                    <a16:creationId xmlns:a16="http://schemas.microsoft.com/office/drawing/2014/main" id="{47901AD4-B712-488F-9FAD-3B0DB59727E3}"/>
                  </a:ext>
                </a:extLst>
              </p:cNvPr>
              <p:cNvSpPr txBox="1"/>
              <p:nvPr/>
            </p:nvSpPr>
            <p:spPr>
              <a:xfrm>
                <a:off x="3915087" y="2427953"/>
                <a:ext cx="659156" cy="3011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27413" rIns="0" bIns="0" rtlCol="0" anchor="t">
                <a:noAutofit/>
              </a:bodyPr>
              <a:lstStyle/>
              <a:p>
                <a:pPr marL="0" marR="0" lvl="0" indent="0" defTabSz="913599" eaLnBrk="0" fontAlgn="base" latinLnBrk="0" hangingPunct="0">
                  <a:lnSpc>
                    <a:spcPts val="8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75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Light" panose="020B0502040204020203" pitchFamily="34" charset="0"/>
                    <a:ea typeface="Arial Unicode MS" panose="020B0604020202020204" pitchFamily="34" charset="-128"/>
                    <a:cs typeface="Segoe UI Light" panose="020B0502040204020203" pitchFamily="34" charset="0"/>
                  </a:rPr>
                  <a:t>Batch</a:t>
                </a:r>
              </a:p>
            </p:txBody>
          </p:sp>
          <p:pic>
            <p:nvPicPr>
              <p:cNvPr id="213" name="Picture 215">
                <a:extLst>
                  <a:ext uri="{FF2B5EF4-FFF2-40B4-BE49-F238E27FC236}">
                    <a16:creationId xmlns:a16="http://schemas.microsoft.com/office/drawing/2014/main" id="{E25056A7-13A6-4BF8-AD06-F6695151E2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6" cstate="print">
                <a:biLevel thresh="2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66502" y="2444470"/>
                <a:ext cx="303536" cy="303536"/>
              </a:xfrm>
              <a:prstGeom prst="rect">
                <a:avLst/>
              </a:prstGeom>
            </p:spPr>
          </p:pic>
        </p:grpSp>
        <p:grpSp>
          <p:nvGrpSpPr>
            <p:cNvPr id="74" name="Group 76">
              <a:extLst>
                <a:ext uri="{FF2B5EF4-FFF2-40B4-BE49-F238E27FC236}">
                  <a16:creationId xmlns:a16="http://schemas.microsoft.com/office/drawing/2014/main" id="{194B8CCE-ACE6-4FF7-95C5-53AD50951CA9}"/>
                </a:ext>
              </a:extLst>
            </p:cNvPr>
            <p:cNvGrpSpPr/>
            <p:nvPr/>
          </p:nvGrpSpPr>
          <p:grpSpPr>
            <a:xfrm>
              <a:off x="3287026" y="3832353"/>
              <a:ext cx="1045050" cy="363426"/>
              <a:chOff x="4317137" y="2420457"/>
              <a:chExt cx="1045050" cy="363426"/>
            </a:xfrm>
          </p:grpSpPr>
          <p:sp>
            <p:nvSpPr>
              <p:cNvPr id="210" name="TextBox 209">
                <a:extLst>
                  <a:ext uri="{FF2B5EF4-FFF2-40B4-BE49-F238E27FC236}">
                    <a16:creationId xmlns:a16="http://schemas.microsoft.com/office/drawing/2014/main" id="{115D05B6-6805-4E18-BE52-76D86BA99353}"/>
                  </a:ext>
                </a:extLst>
              </p:cNvPr>
              <p:cNvSpPr txBox="1"/>
              <p:nvPr/>
            </p:nvSpPr>
            <p:spPr>
              <a:xfrm>
                <a:off x="4703031" y="2482777"/>
                <a:ext cx="659156" cy="3011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27413" rIns="0" bIns="0" rtlCol="0" anchor="t">
                <a:noAutofit/>
              </a:bodyPr>
              <a:lstStyle/>
              <a:p>
                <a:pPr marL="0" marR="0" lvl="0" indent="0" defTabSz="913599" eaLnBrk="0" fontAlgn="base" latinLnBrk="0" hangingPunct="0">
                  <a:lnSpc>
                    <a:spcPts val="8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75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Light" panose="020B0502040204020203" pitchFamily="34" charset="0"/>
                    <a:ea typeface="Arial Unicode MS" panose="020B0604020202020204" pitchFamily="34" charset="-128"/>
                    <a:cs typeface="Segoe UI Light" panose="020B0502040204020203" pitchFamily="34" charset="0"/>
                  </a:rPr>
                  <a:t>RemoteApp</a:t>
                </a:r>
              </a:p>
            </p:txBody>
          </p:sp>
          <p:pic>
            <p:nvPicPr>
              <p:cNvPr id="211" name="Picture 213">
                <a:extLst>
                  <a:ext uri="{FF2B5EF4-FFF2-40B4-BE49-F238E27FC236}">
                    <a16:creationId xmlns:a16="http://schemas.microsoft.com/office/drawing/2014/main" id="{130A2BA6-2409-4D51-BEBA-73C39F94B2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7" cstate="print">
                <a:biLevel thresh="2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17137" y="2420457"/>
                <a:ext cx="291655" cy="291656"/>
              </a:xfrm>
              <a:prstGeom prst="rect">
                <a:avLst/>
              </a:prstGeom>
            </p:spPr>
          </p:pic>
        </p:grp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FDEB7F7E-A534-45B8-9DC9-2164DCC7D174}"/>
                </a:ext>
              </a:extLst>
            </p:cNvPr>
            <p:cNvSpPr txBox="1"/>
            <p:nvPr/>
          </p:nvSpPr>
          <p:spPr>
            <a:xfrm>
              <a:off x="5081945" y="2047294"/>
              <a:ext cx="659156" cy="301106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27413" rIns="0" bIns="0" rtlCol="0" anchor="t">
              <a:noAutofit/>
            </a:bodyPr>
            <a:lstStyle/>
            <a:p>
              <a:pPr marL="0" marR="0" lvl="0" indent="0" defTabSz="913599" eaLnBrk="0" fontAlgn="base" latinLnBrk="0" hangingPunct="0">
                <a:lnSpc>
                  <a:spcPts val="8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5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Light" panose="020B0502040204020203" pitchFamily="34" charset="0"/>
                  <a:ea typeface="Arial Unicode MS" panose="020B0604020202020204" pitchFamily="34" charset="-128"/>
                  <a:cs typeface="Segoe UI Light" panose="020B0502040204020203" pitchFamily="34" charset="0"/>
                </a:rPr>
                <a:t>Service</a:t>
              </a:r>
            </a:p>
            <a:p>
              <a:pPr marL="0" marR="0" lvl="0" indent="0" defTabSz="913599" eaLnBrk="0" fontAlgn="base" latinLnBrk="0" hangingPunct="0">
                <a:lnSpc>
                  <a:spcPts val="8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5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Light" panose="020B0502040204020203" pitchFamily="34" charset="0"/>
                  <a:ea typeface="Arial Unicode MS" panose="020B0604020202020204" pitchFamily="34" charset="-128"/>
                  <a:cs typeface="Segoe UI Light" panose="020B0502040204020203" pitchFamily="34" charset="0"/>
                </a:rPr>
                <a:t>Fabric</a:t>
              </a:r>
            </a:p>
          </p:txBody>
        </p:sp>
        <p:sp>
          <p:nvSpPr>
            <p:cNvPr id="76" name="Freeform 359">
              <a:extLst>
                <a:ext uri="{FF2B5EF4-FFF2-40B4-BE49-F238E27FC236}">
                  <a16:creationId xmlns:a16="http://schemas.microsoft.com/office/drawing/2014/main" id="{37FF63B4-C7A9-4DF6-BC9A-7352B371032C}"/>
                </a:ext>
              </a:extLst>
            </p:cNvPr>
            <p:cNvSpPr/>
            <p:nvPr/>
          </p:nvSpPr>
          <p:spPr bwMode="auto">
            <a:xfrm>
              <a:off x="4739894" y="2031106"/>
              <a:ext cx="282441" cy="271463"/>
            </a:xfrm>
            <a:custGeom>
              <a:avLst/>
              <a:gdLst>
                <a:gd name="connsiteX0" fmla="*/ 284961 w 673895"/>
                <a:gd name="connsiteY0" fmla="*/ 158165 h 647702"/>
                <a:gd name="connsiteX1" fmla="*/ 170786 w 673895"/>
                <a:gd name="connsiteY1" fmla="*/ 242195 h 647702"/>
                <a:gd name="connsiteX2" fmla="*/ 176214 w 673895"/>
                <a:gd name="connsiteY2" fmla="*/ 269082 h 647702"/>
                <a:gd name="connsiteX3" fmla="*/ 150408 w 673895"/>
                <a:gd name="connsiteY3" fmla="*/ 331383 h 647702"/>
                <a:gd name="connsiteX4" fmla="*/ 146443 w 673895"/>
                <a:gd name="connsiteY4" fmla="*/ 334057 h 647702"/>
                <a:gd name="connsiteX5" fmla="*/ 192422 w 673895"/>
                <a:gd name="connsiteY5" fmla="*/ 472837 h 647702"/>
                <a:gd name="connsiteX6" fmla="*/ 220034 w 673895"/>
                <a:gd name="connsiteY6" fmla="*/ 478412 h 647702"/>
                <a:gd name="connsiteX7" fmla="*/ 248039 w 673895"/>
                <a:gd name="connsiteY7" fmla="*/ 497294 h 647702"/>
                <a:gd name="connsiteX8" fmla="*/ 265572 w 673895"/>
                <a:gd name="connsiteY8" fmla="*/ 523298 h 647702"/>
                <a:gd name="connsiteX9" fmla="*/ 408956 w 673895"/>
                <a:gd name="connsiteY9" fmla="*/ 523298 h 647702"/>
                <a:gd name="connsiteX10" fmla="*/ 417479 w 673895"/>
                <a:gd name="connsiteY10" fmla="*/ 505571 h 647702"/>
                <a:gd name="connsiteX11" fmla="*/ 456243 w 673895"/>
                <a:gd name="connsiteY11" fmla="*/ 473649 h 647702"/>
                <a:gd name="connsiteX12" fmla="*/ 488887 w 673895"/>
                <a:gd name="connsiteY12" fmla="*/ 467058 h 647702"/>
                <a:gd name="connsiteX13" fmla="*/ 531395 w 673895"/>
                <a:gd name="connsiteY13" fmla="*/ 334333 h 647702"/>
                <a:gd name="connsiteX14" fmla="*/ 523487 w 673895"/>
                <a:gd name="connsiteY14" fmla="*/ 329002 h 647702"/>
                <a:gd name="connsiteX15" fmla="*/ 497681 w 673895"/>
                <a:gd name="connsiteY15" fmla="*/ 266701 h 647702"/>
                <a:gd name="connsiteX16" fmla="*/ 501673 w 673895"/>
                <a:gd name="connsiteY16" fmla="*/ 246929 h 647702"/>
                <a:gd name="connsiteX17" fmla="*/ 384346 w 673895"/>
                <a:gd name="connsiteY17" fmla="*/ 159653 h 647702"/>
                <a:gd name="connsiteX18" fmla="*/ 370052 w 673895"/>
                <a:gd name="connsiteY18" fmla="*/ 169290 h 647702"/>
                <a:gd name="connsiteX19" fmla="*/ 335757 w 673895"/>
                <a:gd name="connsiteY19" fmla="*/ 176214 h 647702"/>
                <a:gd name="connsiteX20" fmla="*/ 301462 w 673895"/>
                <a:gd name="connsiteY20" fmla="*/ 169290 h 647702"/>
                <a:gd name="connsiteX21" fmla="*/ 335757 w 673895"/>
                <a:gd name="connsiteY21" fmla="*/ 0 h 647702"/>
                <a:gd name="connsiteX22" fmla="*/ 423864 w 673895"/>
                <a:gd name="connsiteY22" fmla="*/ 88107 h 647702"/>
                <a:gd name="connsiteX23" fmla="*/ 420253 w 673895"/>
                <a:gd name="connsiteY23" fmla="*/ 105993 h 647702"/>
                <a:gd name="connsiteX24" fmla="*/ 538728 w 673895"/>
                <a:gd name="connsiteY24" fmla="*/ 194124 h 647702"/>
                <a:gd name="connsiteX25" fmla="*/ 551493 w 673895"/>
                <a:gd name="connsiteY25" fmla="*/ 185518 h 647702"/>
                <a:gd name="connsiteX26" fmla="*/ 585788 w 673895"/>
                <a:gd name="connsiteY26" fmla="*/ 178594 h 647702"/>
                <a:gd name="connsiteX27" fmla="*/ 673895 w 673895"/>
                <a:gd name="connsiteY27" fmla="*/ 266701 h 647702"/>
                <a:gd name="connsiteX28" fmla="*/ 620083 w 673895"/>
                <a:gd name="connsiteY28" fmla="*/ 347884 h 647702"/>
                <a:gd name="connsiteX29" fmla="*/ 593016 w 673895"/>
                <a:gd name="connsiteY29" fmla="*/ 353349 h 647702"/>
                <a:gd name="connsiteX30" fmla="*/ 549222 w 673895"/>
                <a:gd name="connsiteY30" fmla="*/ 490092 h 647702"/>
                <a:gd name="connsiteX31" fmla="*/ 552839 w 673895"/>
                <a:gd name="connsiteY31" fmla="*/ 492531 h 647702"/>
                <a:gd name="connsiteX32" fmla="*/ 578645 w 673895"/>
                <a:gd name="connsiteY32" fmla="*/ 554832 h 647702"/>
                <a:gd name="connsiteX33" fmla="*/ 490538 w 673895"/>
                <a:gd name="connsiteY33" fmla="*/ 642939 h 647702"/>
                <a:gd name="connsiteX34" fmla="*/ 409355 w 673895"/>
                <a:gd name="connsiteY34" fmla="*/ 589127 h 647702"/>
                <a:gd name="connsiteX35" fmla="*/ 409084 w 673895"/>
                <a:gd name="connsiteY35" fmla="*/ 587783 h 647702"/>
                <a:gd name="connsiteX36" fmla="*/ 268154 w 673895"/>
                <a:gd name="connsiteY36" fmla="*/ 587783 h 647702"/>
                <a:gd name="connsiteX37" fmla="*/ 266921 w 673895"/>
                <a:gd name="connsiteY37" fmla="*/ 593890 h 647702"/>
                <a:gd name="connsiteX38" fmla="*/ 185738 w 673895"/>
                <a:gd name="connsiteY38" fmla="*/ 647702 h 647702"/>
                <a:gd name="connsiteX39" fmla="*/ 97631 w 673895"/>
                <a:gd name="connsiteY39" fmla="*/ 559595 h 647702"/>
                <a:gd name="connsiteX40" fmla="*/ 123437 w 673895"/>
                <a:gd name="connsiteY40" fmla="*/ 497294 h 647702"/>
                <a:gd name="connsiteX41" fmla="*/ 130921 w 673895"/>
                <a:gd name="connsiteY41" fmla="*/ 492248 h 647702"/>
                <a:gd name="connsiteX42" fmla="*/ 86036 w 673895"/>
                <a:gd name="connsiteY42" fmla="*/ 356771 h 647702"/>
                <a:gd name="connsiteX43" fmla="*/ 53812 w 673895"/>
                <a:gd name="connsiteY43" fmla="*/ 350265 h 647702"/>
                <a:gd name="connsiteX44" fmla="*/ 0 w 673895"/>
                <a:gd name="connsiteY44" fmla="*/ 269082 h 647702"/>
                <a:gd name="connsiteX45" fmla="*/ 88107 w 673895"/>
                <a:gd name="connsiteY45" fmla="*/ 180975 h 647702"/>
                <a:gd name="connsiteX46" fmla="*/ 122402 w 673895"/>
                <a:gd name="connsiteY46" fmla="*/ 187899 h 647702"/>
                <a:gd name="connsiteX47" fmla="*/ 129378 w 673895"/>
                <a:gd name="connsiteY47" fmla="*/ 192602 h 647702"/>
                <a:gd name="connsiteX48" fmla="*/ 250718 w 673895"/>
                <a:gd name="connsiteY48" fmla="*/ 103300 h 647702"/>
                <a:gd name="connsiteX49" fmla="*/ 247650 w 673895"/>
                <a:gd name="connsiteY49" fmla="*/ 88107 h 647702"/>
                <a:gd name="connsiteX50" fmla="*/ 335757 w 673895"/>
                <a:gd name="connsiteY50" fmla="*/ 0 h 647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673895" h="647702">
                  <a:moveTo>
                    <a:pt x="284961" y="158165"/>
                  </a:moveTo>
                  <a:lnTo>
                    <a:pt x="170786" y="242195"/>
                  </a:lnTo>
                  <a:lnTo>
                    <a:pt x="176214" y="269082"/>
                  </a:lnTo>
                  <a:cubicBezTo>
                    <a:pt x="176214" y="293412"/>
                    <a:pt x="166353" y="315439"/>
                    <a:pt x="150408" y="331383"/>
                  </a:cubicBezTo>
                  <a:lnTo>
                    <a:pt x="146443" y="334057"/>
                  </a:lnTo>
                  <a:lnTo>
                    <a:pt x="192422" y="472837"/>
                  </a:lnTo>
                  <a:lnTo>
                    <a:pt x="220034" y="478412"/>
                  </a:lnTo>
                  <a:cubicBezTo>
                    <a:pt x="230575" y="482870"/>
                    <a:pt x="240067" y="489322"/>
                    <a:pt x="248039" y="497294"/>
                  </a:cubicBezTo>
                  <a:lnTo>
                    <a:pt x="265572" y="523298"/>
                  </a:lnTo>
                  <a:lnTo>
                    <a:pt x="408956" y="523298"/>
                  </a:lnTo>
                  <a:lnTo>
                    <a:pt x="417479" y="505571"/>
                  </a:lnTo>
                  <a:cubicBezTo>
                    <a:pt x="426979" y="491509"/>
                    <a:pt x="440432" y="480337"/>
                    <a:pt x="456243" y="473649"/>
                  </a:cubicBezTo>
                  <a:lnTo>
                    <a:pt x="488887" y="467058"/>
                  </a:lnTo>
                  <a:lnTo>
                    <a:pt x="531395" y="334333"/>
                  </a:lnTo>
                  <a:lnTo>
                    <a:pt x="523487" y="329002"/>
                  </a:lnTo>
                  <a:cubicBezTo>
                    <a:pt x="507543" y="313058"/>
                    <a:pt x="497681" y="291031"/>
                    <a:pt x="497681" y="266701"/>
                  </a:cubicBezTo>
                  <a:lnTo>
                    <a:pt x="501673" y="246929"/>
                  </a:lnTo>
                  <a:lnTo>
                    <a:pt x="384346" y="159653"/>
                  </a:lnTo>
                  <a:lnTo>
                    <a:pt x="370052" y="169290"/>
                  </a:lnTo>
                  <a:cubicBezTo>
                    <a:pt x="359511" y="173749"/>
                    <a:pt x="347922" y="176214"/>
                    <a:pt x="335757" y="176214"/>
                  </a:cubicBezTo>
                  <a:cubicBezTo>
                    <a:pt x="323592" y="176214"/>
                    <a:pt x="312003" y="173749"/>
                    <a:pt x="301462" y="169290"/>
                  </a:cubicBezTo>
                  <a:close/>
                  <a:moveTo>
                    <a:pt x="335757" y="0"/>
                  </a:moveTo>
                  <a:cubicBezTo>
                    <a:pt x="384417" y="0"/>
                    <a:pt x="423864" y="39447"/>
                    <a:pt x="423864" y="88107"/>
                  </a:cubicBezTo>
                  <a:lnTo>
                    <a:pt x="420253" y="105993"/>
                  </a:lnTo>
                  <a:lnTo>
                    <a:pt x="538728" y="194124"/>
                  </a:lnTo>
                  <a:lnTo>
                    <a:pt x="551493" y="185518"/>
                  </a:lnTo>
                  <a:cubicBezTo>
                    <a:pt x="562034" y="181059"/>
                    <a:pt x="573623" y="178594"/>
                    <a:pt x="585788" y="178594"/>
                  </a:cubicBezTo>
                  <a:cubicBezTo>
                    <a:pt x="634448" y="178594"/>
                    <a:pt x="673895" y="218041"/>
                    <a:pt x="673895" y="266701"/>
                  </a:cubicBezTo>
                  <a:cubicBezTo>
                    <a:pt x="673895" y="303196"/>
                    <a:pt x="651706" y="334509"/>
                    <a:pt x="620083" y="347884"/>
                  </a:cubicBezTo>
                  <a:lnTo>
                    <a:pt x="593016" y="353349"/>
                  </a:lnTo>
                  <a:lnTo>
                    <a:pt x="549222" y="490092"/>
                  </a:lnTo>
                  <a:lnTo>
                    <a:pt x="552839" y="492531"/>
                  </a:lnTo>
                  <a:cubicBezTo>
                    <a:pt x="568783" y="508475"/>
                    <a:pt x="578645" y="530502"/>
                    <a:pt x="578645" y="554832"/>
                  </a:cubicBezTo>
                  <a:cubicBezTo>
                    <a:pt x="578645" y="603492"/>
                    <a:pt x="539198" y="642939"/>
                    <a:pt x="490538" y="642939"/>
                  </a:cubicBezTo>
                  <a:cubicBezTo>
                    <a:pt x="454043" y="642939"/>
                    <a:pt x="422731" y="620750"/>
                    <a:pt x="409355" y="589127"/>
                  </a:cubicBezTo>
                  <a:lnTo>
                    <a:pt x="409084" y="587783"/>
                  </a:lnTo>
                  <a:lnTo>
                    <a:pt x="268154" y="587783"/>
                  </a:lnTo>
                  <a:lnTo>
                    <a:pt x="266921" y="593890"/>
                  </a:lnTo>
                  <a:cubicBezTo>
                    <a:pt x="253546" y="625513"/>
                    <a:pt x="222233" y="647702"/>
                    <a:pt x="185738" y="647702"/>
                  </a:cubicBezTo>
                  <a:cubicBezTo>
                    <a:pt x="137078" y="647702"/>
                    <a:pt x="97631" y="608255"/>
                    <a:pt x="97631" y="559595"/>
                  </a:cubicBezTo>
                  <a:cubicBezTo>
                    <a:pt x="97631" y="535265"/>
                    <a:pt x="107493" y="513238"/>
                    <a:pt x="123437" y="497294"/>
                  </a:cubicBezTo>
                  <a:lnTo>
                    <a:pt x="130921" y="492248"/>
                  </a:lnTo>
                  <a:lnTo>
                    <a:pt x="86036" y="356771"/>
                  </a:lnTo>
                  <a:lnTo>
                    <a:pt x="53812" y="350265"/>
                  </a:lnTo>
                  <a:cubicBezTo>
                    <a:pt x="22189" y="336890"/>
                    <a:pt x="0" y="305577"/>
                    <a:pt x="0" y="269082"/>
                  </a:cubicBezTo>
                  <a:cubicBezTo>
                    <a:pt x="0" y="220422"/>
                    <a:pt x="39447" y="180975"/>
                    <a:pt x="88107" y="180975"/>
                  </a:cubicBezTo>
                  <a:cubicBezTo>
                    <a:pt x="100272" y="180975"/>
                    <a:pt x="111861" y="183440"/>
                    <a:pt x="122402" y="187899"/>
                  </a:cubicBezTo>
                  <a:lnTo>
                    <a:pt x="129378" y="192602"/>
                  </a:lnTo>
                  <a:lnTo>
                    <a:pt x="250718" y="103300"/>
                  </a:lnTo>
                  <a:lnTo>
                    <a:pt x="247650" y="88107"/>
                  </a:lnTo>
                  <a:cubicBezTo>
                    <a:pt x="247650" y="39447"/>
                    <a:pt x="287097" y="0"/>
                    <a:pt x="335757" y="0"/>
                  </a:cubicBezTo>
                  <a:close/>
                </a:path>
              </a:pathLst>
            </a:custGeom>
            <a:solidFill>
              <a:sysClr val="window" lastClr="FFFFFF"/>
            </a:solidFill>
            <a:ln w="6350" cap="flat" cmpd="sng" algn="ctr">
              <a:solidFill>
                <a:sysClr val="window" lastClr="FFFF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34" tIns="143387" rIns="179234" bIns="14338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751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61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7" name="Rectangle 79">
              <a:extLst>
                <a:ext uri="{FF2B5EF4-FFF2-40B4-BE49-F238E27FC236}">
                  <a16:creationId xmlns:a16="http://schemas.microsoft.com/office/drawing/2014/main" id="{C8D04030-95AA-45B9-A304-2AD0D4C9B431}"/>
                </a:ext>
              </a:extLst>
            </p:cNvPr>
            <p:cNvSpPr/>
            <p:nvPr/>
          </p:nvSpPr>
          <p:spPr bwMode="auto">
            <a:xfrm>
              <a:off x="4422349" y="2826742"/>
              <a:ext cx="2190056" cy="1773950"/>
            </a:xfrm>
            <a:prstGeom prst="rect">
              <a:avLst/>
            </a:prstGeom>
            <a:solidFill>
              <a:srgbClr val="4472C4"/>
            </a:solidFill>
            <a:ln w="6350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5711" tIns="140569" rIns="175711" bIns="140569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895579" eaLnBrk="1" fontAlgn="base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74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ea typeface="Segoe UI" pitchFamily="34" charset="0"/>
                  <a:cs typeface="Segoe UI" pitchFamily="34" charset="0"/>
                </a:rPr>
                <a:t>Developer Services</a:t>
              </a:r>
            </a:p>
          </p:txBody>
        </p:sp>
        <p:grpSp>
          <p:nvGrpSpPr>
            <p:cNvPr id="78" name="Group 80">
              <a:extLst>
                <a:ext uri="{FF2B5EF4-FFF2-40B4-BE49-F238E27FC236}">
                  <a16:creationId xmlns:a16="http://schemas.microsoft.com/office/drawing/2014/main" id="{D0BE74D7-CE4C-4999-8B3B-C873F19852BB}"/>
                </a:ext>
              </a:extLst>
            </p:cNvPr>
            <p:cNvGrpSpPr/>
            <p:nvPr/>
          </p:nvGrpSpPr>
          <p:grpSpPr>
            <a:xfrm>
              <a:off x="4542997" y="3282151"/>
              <a:ext cx="1016238" cy="309095"/>
              <a:chOff x="9204452" y="1809539"/>
              <a:chExt cx="1016238" cy="309095"/>
            </a:xfrm>
          </p:grpSpPr>
          <p:sp>
            <p:nvSpPr>
              <p:cNvPr id="208" name="TextBox 207">
                <a:extLst>
                  <a:ext uri="{FF2B5EF4-FFF2-40B4-BE49-F238E27FC236}">
                    <a16:creationId xmlns:a16="http://schemas.microsoft.com/office/drawing/2014/main" id="{8D88F63F-CAA1-4626-AD39-C31F6CC2AA66}"/>
                  </a:ext>
                </a:extLst>
              </p:cNvPr>
              <p:cNvSpPr txBox="1"/>
              <p:nvPr/>
            </p:nvSpPr>
            <p:spPr>
              <a:xfrm>
                <a:off x="9551307" y="1868609"/>
                <a:ext cx="669383" cy="250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27413" rIns="0" bIns="0" rtlCol="0" anchor="t">
                <a:noAutofit/>
              </a:bodyPr>
              <a:lstStyle/>
              <a:p>
                <a:pPr marL="0" marR="0" lvl="0" indent="0" defTabSz="913599" eaLnBrk="0" fontAlgn="base" latinLnBrk="0" hangingPunct="0">
                  <a:lnSpc>
                    <a:spcPts val="8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75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Light" panose="020B0502040204020203" pitchFamily="34" charset="0"/>
                    <a:ea typeface="Arial Unicode MS" panose="020B0604020202020204" pitchFamily="34" charset="-128"/>
                    <a:cs typeface="Segoe UI Light" panose="020B0502040204020203" pitchFamily="34" charset="0"/>
                  </a:rPr>
                  <a:t>Visual Studio</a:t>
                </a:r>
              </a:p>
            </p:txBody>
          </p:sp>
          <p:pic>
            <p:nvPicPr>
              <p:cNvPr id="209" name="Picture 211" descr="Visual Studio Online.png">
                <a:extLst>
                  <a:ext uri="{FF2B5EF4-FFF2-40B4-BE49-F238E27FC236}">
                    <a16:creationId xmlns:a16="http://schemas.microsoft.com/office/drawing/2014/main" id="{14C9373A-B8CA-40FB-9760-75995EDB29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8" cstate="print">
                <a:biLevel thresh="2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04452" y="1809539"/>
                <a:ext cx="290489" cy="290489"/>
              </a:xfrm>
              <a:prstGeom prst="rect">
                <a:avLst/>
              </a:prstGeom>
            </p:spPr>
          </p:pic>
        </p:grpSp>
        <p:grpSp>
          <p:nvGrpSpPr>
            <p:cNvPr id="79" name="Group 81">
              <a:extLst>
                <a:ext uri="{FF2B5EF4-FFF2-40B4-BE49-F238E27FC236}">
                  <a16:creationId xmlns:a16="http://schemas.microsoft.com/office/drawing/2014/main" id="{66DCA409-89F8-4640-A9C8-98891FB71B39}"/>
                </a:ext>
              </a:extLst>
            </p:cNvPr>
            <p:cNvGrpSpPr/>
            <p:nvPr/>
          </p:nvGrpSpPr>
          <p:grpSpPr>
            <a:xfrm>
              <a:off x="4486004" y="4153250"/>
              <a:ext cx="1057781" cy="319392"/>
              <a:chOff x="9197460" y="2680638"/>
              <a:chExt cx="1057781" cy="319392"/>
            </a:xfrm>
          </p:grpSpPr>
          <p:sp>
            <p:nvSpPr>
              <p:cNvPr id="206" name="TextBox 205">
                <a:extLst>
                  <a:ext uri="{FF2B5EF4-FFF2-40B4-BE49-F238E27FC236}">
                    <a16:creationId xmlns:a16="http://schemas.microsoft.com/office/drawing/2014/main" id="{9F9D0AA8-20B7-42F9-9B4D-35BDE7140EC1}"/>
                  </a:ext>
                </a:extLst>
              </p:cNvPr>
              <p:cNvSpPr txBox="1"/>
              <p:nvPr/>
            </p:nvSpPr>
            <p:spPr>
              <a:xfrm>
                <a:off x="9596085" y="2698925"/>
                <a:ext cx="659156" cy="30110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27413" rIns="0" bIns="0" rtlCol="0" anchor="t">
                <a:noAutofit/>
              </a:bodyPr>
              <a:lstStyle/>
              <a:p>
                <a:pPr marL="0" marR="0" lvl="0" indent="0" defTabSz="913599" eaLnBrk="0" fontAlgn="base" latinLnBrk="0" hangingPunct="0">
                  <a:lnSpc>
                    <a:spcPts val="8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75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Light" panose="020B0502040204020203" pitchFamily="34" charset="0"/>
                    <a:ea typeface="Arial Unicode MS" panose="020B0604020202020204" pitchFamily="34" charset="-128"/>
                    <a:cs typeface="Segoe UI Light" panose="020B0502040204020203" pitchFamily="34" charset="0"/>
                  </a:rPr>
                  <a:t>Application</a:t>
                </a:r>
              </a:p>
              <a:p>
                <a:pPr marL="0" marR="0" lvl="0" indent="0" defTabSz="913599" eaLnBrk="0" fontAlgn="base" latinLnBrk="0" hangingPunct="0">
                  <a:lnSpc>
                    <a:spcPts val="8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75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Light" panose="020B0502040204020203" pitchFamily="34" charset="0"/>
                    <a:ea typeface="Arial Unicode MS" panose="020B0604020202020204" pitchFamily="34" charset="-128"/>
                    <a:cs typeface="Segoe UI Light" panose="020B0502040204020203" pitchFamily="34" charset="0"/>
                  </a:rPr>
                  <a:t>Insights</a:t>
                </a:r>
              </a:p>
            </p:txBody>
          </p:sp>
          <p:pic>
            <p:nvPicPr>
              <p:cNvPr id="207" name="Picture 209" descr="Application Insights.png">
                <a:extLst>
                  <a:ext uri="{FF2B5EF4-FFF2-40B4-BE49-F238E27FC236}">
                    <a16:creationId xmlns:a16="http://schemas.microsoft.com/office/drawing/2014/main" id="{1DE36DFD-2A53-4E99-AF48-313770BF67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9" cstate="print">
                <a:biLevel thresh="2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97460" y="2680638"/>
                <a:ext cx="292274" cy="292274"/>
              </a:xfrm>
              <a:prstGeom prst="rect">
                <a:avLst/>
              </a:prstGeom>
            </p:spPr>
          </p:pic>
        </p:grpSp>
        <p:grpSp>
          <p:nvGrpSpPr>
            <p:cNvPr id="80" name="Group 82">
              <a:extLst>
                <a:ext uri="{FF2B5EF4-FFF2-40B4-BE49-F238E27FC236}">
                  <a16:creationId xmlns:a16="http://schemas.microsoft.com/office/drawing/2014/main" id="{8797A032-9540-4FCA-BCDC-B7A5BE0B8173}"/>
                </a:ext>
              </a:extLst>
            </p:cNvPr>
            <p:cNvGrpSpPr/>
            <p:nvPr/>
          </p:nvGrpSpPr>
          <p:grpSpPr>
            <a:xfrm>
              <a:off x="4502673" y="3710236"/>
              <a:ext cx="907749" cy="314754"/>
              <a:chOff x="8437736" y="1160854"/>
              <a:chExt cx="907749" cy="314754"/>
            </a:xfrm>
          </p:grpSpPr>
          <p:sp>
            <p:nvSpPr>
              <p:cNvPr id="204" name="TextBox 203">
                <a:extLst>
                  <a:ext uri="{FF2B5EF4-FFF2-40B4-BE49-F238E27FC236}">
                    <a16:creationId xmlns:a16="http://schemas.microsoft.com/office/drawing/2014/main" id="{D47FB9DB-8466-466C-858F-93A07CCE6F8D}"/>
                  </a:ext>
                </a:extLst>
              </p:cNvPr>
              <p:cNvSpPr txBox="1"/>
              <p:nvPr/>
            </p:nvSpPr>
            <p:spPr>
              <a:xfrm>
                <a:off x="8784614" y="1217990"/>
                <a:ext cx="560871" cy="25761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27413" rIns="0" bIns="0" rtlCol="0" anchor="t">
                <a:noAutofit/>
              </a:bodyPr>
              <a:lstStyle/>
              <a:p>
                <a:pPr marL="0" marR="0" lvl="0" indent="0" defTabSz="913599" eaLnBrk="0" fontAlgn="base" latinLnBrk="0" hangingPunct="0">
                  <a:lnSpc>
                    <a:spcPts val="8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75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Light" panose="020B0502040204020203" pitchFamily="34" charset="0"/>
                    <a:ea typeface="Arial Unicode MS" panose="020B0604020202020204" pitchFamily="34" charset="-128"/>
                    <a:cs typeface="Segoe UI Light" panose="020B0502040204020203" pitchFamily="34" charset="0"/>
                  </a:rPr>
                  <a:t>VS Team Services</a:t>
                </a:r>
              </a:p>
            </p:txBody>
          </p:sp>
          <p:sp>
            <p:nvSpPr>
              <p:cNvPr id="205" name="Freeform 370">
                <a:extLst>
                  <a:ext uri="{FF2B5EF4-FFF2-40B4-BE49-F238E27FC236}">
                    <a16:creationId xmlns:a16="http://schemas.microsoft.com/office/drawing/2014/main" id="{8C679E50-2594-4BCF-9E1D-5C65444AF9A7}"/>
                  </a:ext>
                </a:extLst>
              </p:cNvPr>
              <p:cNvSpPr/>
              <p:nvPr/>
            </p:nvSpPr>
            <p:spPr bwMode="auto">
              <a:xfrm>
                <a:off x="8437736" y="1160854"/>
                <a:ext cx="290511" cy="249138"/>
              </a:xfrm>
              <a:custGeom>
                <a:avLst/>
                <a:gdLst>
                  <a:gd name="connsiteX0" fmla="*/ 20235 w 769143"/>
                  <a:gd name="connsiteY0" fmla="*/ 443405 h 659607"/>
                  <a:gd name="connsiteX1" fmla="*/ 84659 w 769143"/>
                  <a:gd name="connsiteY1" fmla="*/ 443405 h 659607"/>
                  <a:gd name="connsiteX2" fmla="*/ 133712 w 769143"/>
                  <a:gd name="connsiteY2" fmla="*/ 527981 h 659607"/>
                  <a:gd name="connsiteX3" fmla="*/ 182766 w 769143"/>
                  <a:gd name="connsiteY3" fmla="*/ 443405 h 659607"/>
                  <a:gd name="connsiteX4" fmla="*/ 251228 w 769143"/>
                  <a:gd name="connsiteY4" fmla="*/ 443405 h 659607"/>
                  <a:gd name="connsiteX5" fmla="*/ 271462 w 769143"/>
                  <a:gd name="connsiteY5" fmla="*/ 463640 h 659607"/>
                  <a:gd name="connsiteX6" fmla="*/ 271462 w 769143"/>
                  <a:gd name="connsiteY6" fmla="*/ 634610 h 659607"/>
                  <a:gd name="connsiteX7" fmla="*/ 251228 w 769143"/>
                  <a:gd name="connsiteY7" fmla="*/ 654845 h 659607"/>
                  <a:gd name="connsiteX8" fmla="*/ 20235 w 769143"/>
                  <a:gd name="connsiteY8" fmla="*/ 654845 h 659607"/>
                  <a:gd name="connsiteX9" fmla="*/ 0 w 769143"/>
                  <a:gd name="connsiteY9" fmla="*/ 634610 h 659607"/>
                  <a:gd name="connsiteX10" fmla="*/ 0 w 769143"/>
                  <a:gd name="connsiteY10" fmla="*/ 463640 h 659607"/>
                  <a:gd name="connsiteX11" fmla="*/ 20235 w 769143"/>
                  <a:gd name="connsiteY11" fmla="*/ 443405 h 659607"/>
                  <a:gd name="connsiteX12" fmla="*/ 330596 w 769143"/>
                  <a:gd name="connsiteY12" fmla="*/ 290513 h 659607"/>
                  <a:gd name="connsiteX13" fmla="*/ 443055 w 769143"/>
                  <a:gd name="connsiteY13" fmla="*/ 290513 h 659607"/>
                  <a:gd name="connsiteX14" fmla="*/ 528684 w 769143"/>
                  <a:gd name="connsiteY14" fmla="*/ 438150 h 659607"/>
                  <a:gd name="connsiteX15" fmla="*/ 614314 w 769143"/>
                  <a:gd name="connsiteY15" fmla="*/ 290513 h 659607"/>
                  <a:gd name="connsiteX16" fmla="*/ 733821 w 769143"/>
                  <a:gd name="connsiteY16" fmla="*/ 290513 h 659607"/>
                  <a:gd name="connsiteX17" fmla="*/ 769143 w 769143"/>
                  <a:gd name="connsiteY17" fmla="*/ 325835 h 659607"/>
                  <a:gd name="connsiteX18" fmla="*/ 769143 w 769143"/>
                  <a:gd name="connsiteY18" fmla="*/ 624285 h 659607"/>
                  <a:gd name="connsiteX19" fmla="*/ 733821 w 769143"/>
                  <a:gd name="connsiteY19" fmla="*/ 659607 h 659607"/>
                  <a:gd name="connsiteX20" fmla="*/ 330596 w 769143"/>
                  <a:gd name="connsiteY20" fmla="*/ 659607 h 659607"/>
                  <a:gd name="connsiteX21" fmla="*/ 295274 w 769143"/>
                  <a:gd name="connsiteY21" fmla="*/ 624285 h 659607"/>
                  <a:gd name="connsiteX22" fmla="*/ 295274 w 769143"/>
                  <a:gd name="connsiteY22" fmla="*/ 325835 h 659607"/>
                  <a:gd name="connsiteX23" fmla="*/ 330596 w 769143"/>
                  <a:gd name="connsiteY23" fmla="*/ 290513 h 659607"/>
                  <a:gd name="connsiteX24" fmla="*/ 134367 w 769143"/>
                  <a:gd name="connsiteY24" fmla="*/ 276981 h 659607"/>
                  <a:gd name="connsiteX25" fmla="*/ 211441 w 769143"/>
                  <a:gd name="connsiteY25" fmla="*/ 354055 h 659607"/>
                  <a:gd name="connsiteX26" fmla="*/ 134367 w 769143"/>
                  <a:gd name="connsiteY26" fmla="*/ 431128 h 659607"/>
                  <a:gd name="connsiteX27" fmla="*/ 57293 w 769143"/>
                  <a:gd name="connsiteY27" fmla="*/ 354055 h 659607"/>
                  <a:gd name="connsiteX28" fmla="*/ 134367 w 769143"/>
                  <a:gd name="connsiteY28" fmla="*/ 276981 h 659607"/>
                  <a:gd name="connsiteX29" fmla="*/ 529827 w 769143"/>
                  <a:gd name="connsiteY29" fmla="*/ 0 h 659607"/>
                  <a:gd name="connsiteX30" fmla="*/ 664368 w 769143"/>
                  <a:gd name="connsiteY30" fmla="*/ 134541 h 659607"/>
                  <a:gd name="connsiteX31" fmla="*/ 529827 w 769143"/>
                  <a:gd name="connsiteY31" fmla="*/ 269082 h 659607"/>
                  <a:gd name="connsiteX32" fmla="*/ 395286 w 769143"/>
                  <a:gd name="connsiteY32" fmla="*/ 134541 h 659607"/>
                  <a:gd name="connsiteX33" fmla="*/ 529827 w 769143"/>
                  <a:gd name="connsiteY33" fmla="*/ 0 h 6596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769143" h="659607">
                    <a:moveTo>
                      <a:pt x="20235" y="443405"/>
                    </a:moveTo>
                    <a:lnTo>
                      <a:pt x="84659" y="443405"/>
                    </a:lnTo>
                    <a:lnTo>
                      <a:pt x="133712" y="527981"/>
                    </a:lnTo>
                    <a:lnTo>
                      <a:pt x="182766" y="443405"/>
                    </a:lnTo>
                    <a:lnTo>
                      <a:pt x="251228" y="443405"/>
                    </a:lnTo>
                    <a:cubicBezTo>
                      <a:pt x="262403" y="443405"/>
                      <a:pt x="271462" y="452464"/>
                      <a:pt x="271462" y="463640"/>
                    </a:cubicBezTo>
                    <a:lnTo>
                      <a:pt x="271462" y="634610"/>
                    </a:lnTo>
                    <a:cubicBezTo>
                      <a:pt x="271462" y="645786"/>
                      <a:pt x="262403" y="654845"/>
                      <a:pt x="251228" y="654845"/>
                    </a:cubicBezTo>
                    <a:lnTo>
                      <a:pt x="20235" y="654845"/>
                    </a:lnTo>
                    <a:cubicBezTo>
                      <a:pt x="9060" y="654845"/>
                      <a:pt x="0" y="645786"/>
                      <a:pt x="0" y="634610"/>
                    </a:cubicBezTo>
                    <a:lnTo>
                      <a:pt x="0" y="463640"/>
                    </a:lnTo>
                    <a:cubicBezTo>
                      <a:pt x="0" y="452464"/>
                      <a:pt x="9060" y="443405"/>
                      <a:pt x="20235" y="443405"/>
                    </a:cubicBezTo>
                    <a:close/>
                    <a:moveTo>
                      <a:pt x="330596" y="290513"/>
                    </a:moveTo>
                    <a:lnTo>
                      <a:pt x="443055" y="290513"/>
                    </a:lnTo>
                    <a:lnTo>
                      <a:pt x="528684" y="438150"/>
                    </a:lnTo>
                    <a:lnTo>
                      <a:pt x="614314" y="290513"/>
                    </a:lnTo>
                    <a:lnTo>
                      <a:pt x="733821" y="290513"/>
                    </a:lnTo>
                    <a:cubicBezTo>
                      <a:pt x="753329" y="290513"/>
                      <a:pt x="769143" y="306327"/>
                      <a:pt x="769143" y="325835"/>
                    </a:cubicBezTo>
                    <a:lnTo>
                      <a:pt x="769143" y="624285"/>
                    </a:lnTo>
                    <a:cubicBezTo>
                      <a:pt x="769143" y="643793"/>
                      <a:pt x="753329" y="659607"/>
                      <a:pt x="733821" y="659607"/>
                    </a:cubicBezTo>
                    <a:lnTo>
                      <a:pt x="330596" y="659607"/>
                    </a:lnTo>
                    <a:cubicBezTo>
                      <a:pt x="311088" y="659607"/>
                      <a:pt x="295274" y="643793"/>
                      <a:pt x="295274" y="624285"/>
                    </a:cubicBezTo>
                    <a:lnTo>
                      <a:pt x="295274" y="325835"/>
                    </a:lnTo>
                    <a:cubicBezTo>
                      <a:pt x="295274" y="306327"/>
                      <a:pt x="311088" y="290513"/>
                      <a:pt x="330596" y="290513"/>
                    </a:cubicBezTo>
                    <a:close/>
                    <a:moveTo>
                      <a:pt x="134367" y="276981"/>
                    </a:moveTo>
                    <a:cubicBezTo>
                      <a:pt x="176934" y="276981"/>
                      <a:pt x="211441" y="311488"/>
                      <a:pt x="211441" y="354055"/>
                    </a:cubicBezTo>
                    <a:cubicBezTo>
                      <a:pt x="211441" y="396621"/>
                      <a:pt x="176934" y="431128"/>
                      <a:pt x="134367" y="431128"/>
                    </a:cubicBezTo>
                    <a:cubicBezTo>
                      <a:pt x="91800" y="431128"/>
                      <a:pt x="57293" y="396621"/>
                      <a:pt x="57293" y="354055"/>
                    </a:cubicBezTo>
                    <a:cubicBezTo>
                      <a:pt x="57293" y="311488"/>
                      <a:pt x="91800" y="276981"/>
                      <a:pt x="134367" y="276981"/>
                    </a:cubicBezTo>
                    <a:close/>
                    <a:moveTo>
                      <a:pt x="529827" y="0"/>
                    </a:moveTo>
                    <a:cubicBezTo>
                      <a:pt x="604132" y="0"/>
                      <a:pt x="664368" y="60236"/>
                      <a:pt x="664368" y="134541"/>
                    </a:cubicBezTo>
                    <a:cubicBezTo>
                      <a:pt x="664368" y="208846"/>
                      <a:pt x="604132" y="269082"/>
                      <a:pt x="529827" y="269082"/>
                    </a:cubicBezTo>
                    <a:cubicBezTo>
                      <a:pt x="455522" y="269082"/>
                      <a:pt x="395286" y="208846"/>
                      <a:pt x="395286" y="134541"/>
                    </a:cubicBezTo>
                    <a:cubicBezTo>
                      <a:pt x="395286" y="60236"/>
                      <a:pt x="455522" y="0"/>
                      <a:pt x="529827" y="0"/>
                    </a:cubicBezTo>
                    <a:close/>
                  </a:path>
                </a:pathLst>
              </a:custGeom>
              <a:solidFill>
                <a:sysClr val="window" lastClr="FFFFFF"/>
              </a:solidFill>
              <a:ln w="6350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79234" tIns="143387" rIns="179234" bIns="14338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3751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61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/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81" name="Rectangle 83">
              <a:extLst>
                <a:ext uri="{FF2B5EF4-FFF2-40B4-BE49-F238E27FC236}">
                  <a16:creationId xmlns:a16="http://schemas.microsoft.com/office/drawing/2014/main" id="{21CB9B8A-E1E3-442A-AE73-D05D425BF222}"/>
                </a:ext>
              </a:extLst>
            </p:cNvPr>
            <p:cNvSpPr/>
            <p:nvPr/>
          </p:nvSpPr>
          <p:spPr bwMode="auto">
            <a:xfrm>
              <a:off x="1680586" y="5305120"/>
              <a:ext cx="861746" cy="356066"/>
            </a:xfrm>
            <a:prstGeom prst="rect">
              <a:avLst/>
            </a:prstGeom>
            <a:solidFill>
              <a:srgbClr val="4472C4"/>
            </a:solidFill>
            <a:ln w="6350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304697" tIns="44808" rIns="0" bIns="140569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95579" eaLnBrk="1" fontAlgn="base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84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ea typeface="Segoe UI" pitchFamily="34" charset="0"/>
                  <a:cs typeface="Segoe UI" pitchFamily="34" charset="0"/>
                </a:rPr>
                <a:t>Containers</a:t>
              </a:r>
            </a:p>
          </p:txBody>
        </p:sp>
        <p:grpSp>
          <p:nvGrpSpPr>
            <p:cNvPr id="82" name="Group 84">
              <a:extLst>
                <a:ext uri="{FF2B5EF4-FFF2-40B4-BE49-F238E27FC236}">
                  <a16:creationId xmlns:a16="http://schemas.microsoft.com/office/drawing/2014/main" id="{95E049CD-713A-4513-B8E7-768CC3581034}"/>
                </a:ext>
              </a:extLst>
            </p:cNvPr>
            <p:cNvGrpSpPr/>
            <p:nvPr/>
          </p:nvGrpSpPr>
          <p:grpSpPr>
            <a:xfrm>
              <a:off x="1693311" y="5326879"/>
              <a:ext cx="221053" cy="170255"/>
              <a:chOff x="729660" y="5278586"/>
              <a:chExt cx="294653" cy="226942"/>
            </a:xfrm>
          </p:grpSpPr>
          <p:grpSp>
            <p:nvGrpSpPr>
              <p:cNvPr id="191" name="Group 193">
                <a:extLst>
                  <a:ext uri="{FF2B5EF4-FFF2-40B4-BE49-F238E27FC236}">
                    <a16:creationId xmlns:a16="http://schemas.microsoft.com/office/drawing/2014/main" id="{5AEFE6FE-2575-4BFB-BB95-35ED0C1F76F5}"/>
                  </a:ext>
                </a:extLst>
              </p:cNvPr>
              <p:cNvGrpSpPr/>
              <p:nvPr/>
            </p:nvGrpSpPr>
            <p:grpSpPr>
              <a:xfrm>
                <a:off x="748309" y="5298113"/>
                <a:ext cx="97032" cy="104038"/>
                <a:chOff x="-760416" y="3893954"/>
                <a:chExt cx="291844" cy="312914"/>
              </a:xfrm>
              <a:solidFill>
                <a:sysClr val="window" lastClr="FFFFFF"/>
              </a:solidFill>
            </p:grpSpPr>
            <p:sp>
              <p:nvSpPr>
                <p:cNvPr id="201" name="Diamond 203">
                  <a:extLst>
                    <a:ext uri="{FF2B5EF4-FFF2-40B4-BE49-F238E27FC236}">
                      <a16:creationId xmlns:a16="http://schemas.microsoft.com/office/drawing/2014/main" id="{245FFB34-EC9F-41EE-8588-88839555A524}"/>
                    </a:ext>
                  </a:extLst>
                </p:cNvPr>
                <p:cNvSpPr/>
                <p:nvPr/>
              </p:nvSpPr>
              <p:spPr bwMode="auto">
                <a:xfrm rot="19690132">
                  <a:off x="-760416" y="3960080"/>
                  <a:ext cx="148049" cy="245585"/>
                </a:xfrm>
                <a:prstGeom prst="diamond">
                  <a:avLst/>
                </a:prstGeom>
                <a:grpFill/>
                <a:ln w="6350" cap="flat" cmpd="sng" algn="ctr">
                  <a:noFill/>
                  <a:prstDash val="solid"/>
                  <a:miter lim="800000"/>
                  <a:headEnd type="none" w="med" len="med"/>
                  <a:tailEnd type="none" w="med" len="med"/>
                </a:ln>
                <a:effectLst/>
                <a:scene3d>
                  <a:camera prst="orthographicFront">
                    <a:rot lat="899860" lon="21583921" rev="21540000"/>
                  </a:camera>
                  <a:lightRig rig="threePt" dir="t"/>
                </a:scene3d>
              </p:spPr>
              <p:txBody>
                <a:bodyPr rot="0" spcFirstLastPara="0" vertOverflow="overflow" horzOverflow="overflow" vert="horz" wrap="square" lIns="179234" tIns="143387" rIns="179234" bIns="143387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3751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961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Light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02" name="Diamond 204">
                  <a:extLst>
                    <a:ext uri="{FF2B5EF4-FFF2-40B4-BE49-F238E27FC236}">
                      <a16:creationId xmlns:a16="http://schemas.microsoft.com/office/drawing/2014/main" id="{54C74128-0C6D-4941-AF6A-304D8F17B110}"/>
                    </a:ext>
                  </a:extLst>
                </p:cNvPr>
                <p:cNvSpPr/>
                <p:nvPr/>
              </p:nvSpPr>
              <p:spPr bwMode="auto">
                <a:xfrm rot="1935408">
                  <a:off x="-622514" y="3960220"/>
                  <a:ext cx="153942" cy="246648"/>
                </a:xfrm>
                <a:prstGeom prst="diamond">
                  <a:avLst/>
                </a:prstGeom>
                <a:grpFill/>
                <a:ln w="6350" cap="flat" cmpd="sng" algn="ctr">
                  <a:noFill/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79234" tIns="143387" rIns="179234" bIns="143387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3751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961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Light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03" name="Diamond 205">
                  <a:extLst>
                    <a:ext uri="{FF2B5EF4-FFF2-40B4-BE49-F238E27FC236}">
                      <a16:creationId xmlns:a16="http://schemas.microsoft.com/office/drawing/2014/main" id="{A0968DBA-FEB7-4EFF-979F-CA83A9B460D9}"/>
                    </a:ext>
                  </a:extLst>
                </p:cNvPr>
                <p:cNvSpPr/>
                <p:nvPr/>
              </p:nvSpPr>
              <p:spPr bwMode="auto">
                <a:xfrm rot="5400000">
                  <a:off x="-691931" y="3848129"/>
                  <a:ext cx="153937" cy="245588"/>
                </a:xfrm>
                <a:prstGeom prst="diamond">
                  <a:avLst/>
                </a:prstGeom>
                <a:grpFill/>
                <a:ln w="6350" cap="flat" cmpd="sng" algn="ctr">
                  <a:noFill/>
                  <a:prstDash val="solid"/>
                  <a:miter lim="800000"/>
                  <a:headEnd type="none" w="med" len="med"/>
                  <a:tailEnd type="none" w="med" len="med"/>
                </a:ln>
                <a:effectLst/>
                <a:scene3d>
                  <a:camera prst="orthographicFront">
                    <a:rot lat="21599979" lon="2400000" rev="0"/>
                  </a:camera>
                  <a:lightRig rig="threePt" dir="t"/>
                </a:scene3d>
              </p:spPr>
              <p:txBody>
                <a:bodyPr rot="0" spcFirstLastPara="0" vertOverflow="overflow" horzOverflow="overflow" vert="horz" wrap="square" lIns="179234" tIns="143387" rIns="179234" bIns="143387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3751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961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Light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192" name="Rounded Rectangle 402">
                <a:extLst>
                  <a:ext uri="{FF2B5EF4-FFF2-40B4-BE49-F238E27FC236}">
                    <a16:creationId xmlns:a16="http://schemas.microsoft.com/office/drawing/2014/main" id="{84736FF0-F92A-4AFD-A15F-77DF66104C7E}"/>
                  </a:ext>
                </a:extLst>
              </p:cNvPr>
              <p:cNvSpPr/>
              <p:nvPr/>
            </p:nvSpPr>
            <p:spPr bwMode="auto">
              <a:xfrm>
                <a:off x="729660" y="5278586"/>
                <a:ext cx="294653" cy="226942"/>
              </a:xfrm>
              <a:prstGeom prst="roundRect">
                <a:avLst>
                  <a:gd name="adj" fmla="val 9184"/>
                </a:avLst>
              </a:prstGeom>
              <a:noFill/>
              <a:ln w="19050" cap="flat" cmpd="sng" algn="ctr">
                <a:solidFill>
                  <a:sysClr val="window" lastClr="FFFFFF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79234" tIns="143387" rIns="179234" bIns="14338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3751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61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/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193" name="Group 195">
                <a:extLst>
                  <a:ext uri="{FF2B5EF4-FFF2-40B4-BE49-F238E27FC236}">
                    <a16:creationId xmlns:a16="http://schemas.microsoft.com/office/drawing/2014/main" id="{48AA7A07-5C4F-44B9-AD44-05B78C92CBA4}"/>
                  </a:ext>
                </a:extLst>
              </p:cNvPr>
              <p:cNvGrpSpPr/>
              <p:nvPr/>
            </p:nvGrpSpPr>
            <p:grpSpPr>
              <a:xfrm>
                <a:off x="893156" y="5298645"/>
                <a:ext cx="97032" cy="104036"/>
                <a:chOff x="-760425" y="3893952"/>
                <a:chExt cx="291846" cy="312908"/>
              </a:xfrm>
              <a:solidFill>
                <a:sysClr val="window" lastClr="FFFFFF"/>
              </a:solidFill>
            </p:grpSpPr>
            <p:sp>
              <p:nvSpPr>
                <p:cNvPr id="198" name="Diamond 200">
                  <a:extLst>
                    <a:ext uri="{FF2B5EF4-FFF2-40B4-BE49-F238E27FC236}">
                      <a16:creationId xmlns:a16="http://schemas.microsoft.com/office/drawing/2014/main" id="{AC28AF3C-581E-4A30-B5BF-6BFC9844C9C0}"/>
                    </a:ext>
                  </a:extLst>
                </p:cNvPr>
                <p:cNvSpPr/>
                <p:nvPr/>
              </p:nvSpPr>
              <p:spPr bwMode="auto">
                <a:xfrm rot="19690132">
                  <a:off x="-760425" y="3960082"/>
                  <a:ext cx="148050" cy="245583"/>
                </a:xfrm>
                <a:prstGeom prst="diamond">
                  <a:avLst/>
                </a:prstGeom>
                <a:grpFill/>
                <a:ln w="6350" cap="flat" cmpd="sng" algn="ctr">
                  <a:noFill/>
                  <a:prstDash val="solid"/>
                  <a:miter lim="800000"/>
                  <a:headEnd type="none" w="med" len="med"/>
                  <a:tailEnd type="none" w="med" len="med"/>
                </a:ln>
                <a:effectLst/>
                <a:scene3d>
                  <a:camera prst="orthographicFront">
                    <a:rot lat="899860" lon="21583921" rev="21540000"/>
                  </a:camera>
                  <a:lightRig rig="threePt" dir="t"/>
                </a:scene3d>
              </p:spPr>
              <p:txBody>
                <a:bodyPr rot="0" spcFirstLastPara="0" vertOverflow="overflow" horzOverflow="overflow" vert="horz" wrap="square" lIns="179234" tIns="143387" rIns="179234" bIns="143387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3751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961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Light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99" name="Diamond 201">
                  <a:extLst>
                    <a:ext uri="{FF2B5EF4-FFF2-40B4-BE49-F238E27FC236}">
                      <a16:creationId xmlns:a16="http://schemas.microsoft.com/office/drawing/2014/main" id="{8EA1DF1C-BFB0-4384-A2EC-D0C05A6E665C}"/>
                    </a:ext>
                  </a:extLst>
                </p:cNvPr>
                <p:cNvSpPr/>
                <p:nvPr/>
              </p:nvSpPr>
              <p:spPr bwMode="auto">
                <a:xfrm rot="1935408">
                  <a:off x="-622522" y="3960219"/>
                  <a:ext cx="153943" cy="246641"/>
                </a:xfrm>
                <a:prstGeom prst="diamond">
                  <a:avLst/>
                </a:prstGeom>
                <a:grpFill/>
                <a:ln w="6350" cap="flat" cmpd="sng" algn="ctr">
                  <a:noFill/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79234" tIns="143387" rIns="179234" bIns="143387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3751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961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Light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00" name="Diamond 202">
                  <a:extLst>
                    <a:ext uri="{FF2B5EF4-FFF2-40B4-BE49-F238E27FC236}">
                      <a16:creationId xmlns:a16="http://schemas.microsoft.com/office/drawing/2014/main" id="{2F5D897D-1B45-4794-88C6-84C8F60527BC}"/>
                    </a:ext>
                  </a:extLst>
                </p:cNvPr>
                <p:cNvSpPr/>
                <p:nvPr/>
              </p:nvSpPr>
              <p:spPr bwMode="auto">
                <a:xfrm rot="5400000">
                  <a:off x="-691939" y="3848130"/>
                  <a:ext cx="153939" cy="245584"/>
                </a:xfrm>
                <a:prstGeom prst="diamond">
                  <a:avLst/>
                </a:prstGeom>
                <a:grpFill/>
                <a:ln w="6350" cap="flat" cmpd="sng" algn="ctr">
                  <a:noFill/>
                  <a:prstDash val="solid"/>
                  <a:miter lim="800000"/>
                  <a:headEnd type="none" w="med" len="med"/>
                  <a:tailEnd type="none" w="med" len="med"/>
                </a:ln>
                <a:effectLst/>
                <a:scene3d>
                  <a:camera prst="orthographicFront">
                    <a:rot lat="21599979" lon="2400000" rev="0"/>
                  </a:camera>
                  <a:lightRig rig="threePt" dir="t"/>
                </a:scene3d>
              </p:spPr>
              <p:txBody>
                <a:bodyPr rot="0" spcFirstLastPara="0" vertOverflow="overflow" horzOverflow="overflow" vert="horz" wrap="square" lIns="179234" tIns="143387" rIns="179234" bIns="143387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3751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961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Light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194" name="Group 196">
                <a:extLst>
                  <a:ext uri="{FF2B5EF4-FFF2-40B4-BE49-F238E27FC236}">
                    <a16:creationId xmlns:a16="http://schemas.microsoft.com/office/drawing/2014/main" id="{B04B2B47-0A15-41CE-8237-C549EB8A98FA}"/>
                  </a:ext>
                </a:extLst>
              </p:cNvPr>
              <p:cNvGrpSpPr/>
              <p:nvPr/>
            </p:nvGrpSpPr>
            <p:grpSpPr>
              <a:xfrm>
                <a:off x="824684" y="5380094"/>
                <a:ext cx="97032" cy="104038"/>
                <a:chOff x="-760434" y="3893950"/>
                <a:chExt cx="291848" cy="312914"/>
              </a:xfrm>
              <a:solidFill>
                <a:sysClr val="window" lastClr="FFFFFF"/>
              </a:solidFill>
            </p:grpSpPr>
            <p:sp>
              <p:nvSpPr>
                <p:cNvPr id="195" name="Diamond 197">
                  <a:extLst>
                    <a:ext uri="{FF2B5EF4-FFF2-40B4-BE49-F238E27FC236}">
                      <a16:creationId xmlns:a16="http://schemas.microsoft.com/office/drawing/2014/main" id="{1C1B7336-3644-4002-89FA-78255148148E}"/>
                    </a:ext>
                  </a:extLst>
                </p:cNvPr>
                <p:cNvSpPr/>
                <p:nvPr/>
              </p:nvSpPr>
              <p:spPr bwMode="auto">
                <a:xfrm rot="19690132">
                  <a:off x="-760434" y="3960080"/>
                  <a:ext cx="148051" cy="245585"/>
                </a:xfrm>
                <a:prstGeom prst="diamond">
                  <a:avLst/>
                </a:prstGeom>
                <a:grpFill/>
                <a:ln w="6350" cap="flat" cmpd="sng" algn="ctr">
                  <a:noFill/>
                  <a:prstDash val="solid"/>
                  <a:miter lim="800000"/>
                  <a:headEnd type="none" w="med" len="med"/>
                  <a:tailEnd type="none" w="med" len="med"/>
                </a:ln>
                <a:effectLst/>
                <a:scene3d>
                  <a:camera prst="orthographicFront">
                    <a:rot lat="899860" lon="21583921" rev="21540000"/>
                  </a:camera>
                  <a:lightRig rig="threePt" dir="t"/>
                </a:scene3d>
              </p:spPr>
              <p:txBody>
                <a:bodyPr rot="0" spcFirstLastPara="0" vertOverflow="overflow" horzOverflow="overflow" vert="horz" wrap="square" lIns="179234" tIns="143387" rIns="179234" bIns="143387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3751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961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Light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96" name="Diamond 198">
                  <a:extLst>
                    <a:ext uri="{FF2B5EF4-FFF2-40B4-BE49-F238E27FC236}">
                      <a16:creationId xmlns:a16="http://schemas.microsoft.com/office/drawing/2014/main" id="{54BA7CF3-B814-4DAE-85D2-35F145635507}"/>
                    </a:ext>
                  </a:extLst>
                </p:cNvPr>
                <p:cNvSpPr/>
                <p:nvPr/>
              </p:nvSpPr>
              <p:spPr bwMode="auto">
                <a:xfrm rot="1935408">
                  <a:off x="-622530" y="3960220"/>
                  <a:ext cx="153944" cy="246644"/>
                </a:xfrm>
                <a:prstGeom prst="diamond">
                  <a:avLst/>
                </a:prstGeom>
                <a:grpFill/>
                <a:ln w="6350" cap="flat" cmpd="sng" algn="ctr">
                  <a:noFill/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79234" tIns="143387" rIns="179234" bIns="143387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3751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961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Light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97" name="Diamond 199">
                  <a:extLst>
                    <a:ext uri="{FF2B5EF4-FFF2-40B4-BE49-F238E27FC236}">
                      <a16:creationId xmlns:a16="http://schemas.microsoft.com/office/drawing/2014/main" id="{205E3147-9428-483F-AA6F-E40F87905F66}"/>
                    </a:ext>
                  </a:extLst>
                </p:cNvPr>
                <p:cNvSpPr/>
                <p:nvPr/>
              </p:nvSpPr>
              <p:spPr bwMode="auto">
                <a:xfrm rot="5400000">
                  <a:off x="-691960" y="3848128"/>
                  <a:ext cx="153941" cy="245585"/>
                </a:xfrm>
                <a:prstGeom prst="diamond">
                  <a:avLst/>
                </a:prstGeom>
                <a:grpFill/>
                <a:ln w="6350" cap="flat" cmpd="sng" algn="ctr">
                  <a:noFill/>
                  <a:prstDash val="solid"/>
                  <a:miter lim="800000"/>
                  <a:headEnd type="none" w="med" len="med"/>
                  <a:tailEnd type="none" w="med" len="med"/>
                </a:ln>
                <a:effectLst/>
                <a:scene3d>
                  <a:camera prst="orthographicFront">
                    <a:rot lat="21599979" lon="2400000" rev="0"/>
                  </a:camera>
                  <a:lightRig rig="threePt" dir="t"/>
                </a:scene3d>
              </p:spPr>
              <p:txBody>
                <a:bodyPr rot="0" spcFirstLastPara="0" vertOverflow="overflow" horzOverflow="overflow" vert="horz" wrap="square" lIns="179234" tIns="143387" rIns="179234" bIns="143387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3751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961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Light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</p:grpSp>
        <p:sp>
          <p:nvSpPr>
            <p:cNvPr id="83" name="Rectangle 85">
              <a:extLst>
                <a:ext uri="{FF2B5EF4-FFF2-40B4-BE49-F238E27FC236}">
                  <a16:creationId xmlns:a16="http://schemas.microsoft.com/office/drawing/2014/main" id="{4A703C86-BFDB-4AE7-8171-7048F1345002}"/>
                </a:ext>
              </a:extLst>
            </p:cNvPr>
            <p:cNvSpPr/>
            <p:nvPr/>
          </p:nvSpPr>
          <p:spPr bwMode="auto">
            <a:xfrm>
              <a:off x="7811715" y="5284096"/>
              <a:ext cx="691304" cy="346426"/>
            </a:xfrm>
            <a:prstGeom prst="rect">
              <a:avLst/>
            </a:prstGeom>
            <a:solidFill>
              <a:srgbClr val="4472C4"/>
            </a:solidFill>
            <a:ln w="6350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304697" tIns="44808" rIns="0" bIns="140569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95579" eaLnBrk="1" fontAlgn="base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84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ea typeface="Segoe UI" pitchFamily="34" charset="0"/>
                  <a:cs typeface="Segoe UI" pitchFamily="34" charset="0"/>
                </a:rPr>
                <a:t>DNS</a:t>
              </a:r>
            </a:p>
          </p:txBody>
        </p:sp>
        <p:pic>
          <p:nvPicPr>
            <p:cNvPr id="84" name="Picture 86">
              <a:extLst>
                <a:ext uri="{FF2B5EF4-FFF2-40B4-BE49-F238E27FC236}">
                  <a16:creationId xmlns:a16="http://schemas.microsoft.com/office/drawing/2014/main" id="{51325A65-15BD-4850-82A5-BCE1BB3548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61327" y="5279820"/>
              <a:ext cx="211665" cy="211665"/>
            </a:xfrm>
            <a:prstGeom prst="rect">
              <a:avLst/>
            </a:prstGeom>
            <a:solidFill>
              <a:srgbClr val="0072C6"/>
            </a:solidFill>
          </p:spPr>
        </p:pic>
        <p:sp>
          <p:nvSpPr>
            <p:cNvPr id="85" name="Rectangle 87">
              <a:extLst>
                <a:ext uri="{FF2B5EF4-FFF2-40B4-BE49-F238E27FC236}">
                  <a16:creationId xmlns:a16="http://schemas.microsoft.com/office/drawing/2014/main" id="{BB17B2CF-6F0B-4CBD-99E3-06AC3072CB62}"/>
                </a:ext>
              </a:extLst>
            </p:cNvPr>
            <p:cNvSpPr/>
            <p:nvPr/>
          </p:nvSpPr>
          <p:spPr bwMode="auto">
            <a:xfrm>
              <a:off x="10458851" y="5230828"/>
              <a:ext cx="870398" cy="346426"/>
            </a:xfrm>
            <a:prstGeom prst="rect">
              <a:avLst/>
            </a:prstGeom>
            <a:solidFill>
              <a:srgbClr val="4472C4"/>
            </a:solidFill>
            <a:ln w="6350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304697" tIns="44808" rIns="0" bIns="140569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95579" eaLnBrk="1" fontAlgn="base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84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ea typeface="Segoe UI" pitchFamily="34" charset="0"/>
                  <a:cs typeface="Segoe UI" pitchFamily="34" charset="0"/>
                </a:rPr>
                <a:t>VPN Gateway</a:t>
              </a:r>
            </a:p>
          </p:txBody>
        </p:sp>
        <p:pic>
          <p:nvPicPr>
            <p:cNvPr id="86" name="Picture 88">
              <a:extLst>
                <a:ext uri="{FF2B5EF4-FFF2-40B4-BE49-F238E27FC236}">
                  <a16:creationId xmlns:a16="http://schemas.microsoft.com/office/drawing/2014/main" id="{B0A3F8E8-C4B2-41DD-AFF3-84F77FDF33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61236" y="5264905"/>
              <a:ext cx="241495" cy="241495"/>
            </a:xfrm>
            <a:prstGeom prst="rect">
              <a:avLst/>
            </a:prstGeom>
            <a:solidFill>
              <a:srgbClr val="0072C6"/>
            </a:solidFill>
          </p:spPr>
        </p:pic>
        <p:sp>
          <p:nvSpPr>
            <p:cNvPr id="87" name="Rectangle 89">
              <a:extLst>
                <a:ext uri="{FF2B5EF4-FFF2-40B4-BE49-F238E27FC236}">
                  <a16:creationId xmlns:a16="http://schemas.microsoft.com/office/drawing/2014/main" id="{2A273516-B5E9-42EE-A6A4-50DAB506F8F3}"/>
                </a:ext>
              </a:extLst>
            </p:cNvPr>
            <p:cNvSpPr/>
            <p:nvPr/>
          </p:nvSpPr>
          <p:spPr bwMode="auto">
            <a:xfrm>
              <a:off x="6949673" y="5231160"/>
              <a:ext cx="829620" cy="346180"/>
            </a:xfrm>
            <a:prstGeom prst="rect">
              <a:avLst/>
            </a:prstGeom>
            <a:solidFill>
              <a:srgbClr val="4472C4"/>
            </a:solidFill>
            <a:ln w="6350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304697" tIns="44808" rIns="0" bIns="140569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95579" eaLnBrk="1" fontAlgn="base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84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ea typeface="Segoe UI" pitchFamily="34" charset="0"/>
                  <a:cs typeface="Segoe UI" pitchFamily="34" charset="0"/>
                </a:rPr>
                <a:t>Load Balancer</a:t>
              </a:r>
            </a:p>
          </p:txBody>
        </p:sp>
        <p:pic>
          <p:nvPicPr>
            <p:cNvPr id="88" name="Picture 90">
              <a:extLst>
                <a:ext uri="{FF2B5EF4-FFF2-40B4-BE49-F238E27FC236}">
                  <a16:creationId xmlns:a16="http://schemas.microsoft.com/office/drawing/2014/main" id="{7DAE1002-43B1-4544-BEC6-956A1B0520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89271" y="5266231"/>
              <a:ext cx="238842" cy="238842"/>
            </a:xfrm>
            <a:prstGeom prst="rect">
              <a:avLst/>
            </a:prstGeom>
            <a:solidFill>
              <a:srgbClr val="0072C6"/>
            </a:solidFill>
          </p:spPr>
        </p:pic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3E6651B3-BAD9-436E-8993-0CAFE4DFB68C}"/>
                </a:ext>
              </a:extLst>
            </p:cNvPr>
            <p:cNvSpPr txBox="1"/>
            <p:nvPr/>
          </p:nvSpPr>
          <p:spPr>
            <a:xfrm>
              <a:off x="11037815" y="1820544"/>
              <a:ext cx="659156" cy="302667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27413" rIns="0" bIns="0" rtlCol="0">
              <a:noAutofit/>
            </a:bodyPr>
            <a:lstStyle/>
            <a:p>
              <a:pPr marL="0" marR="0" lvl="0" indent="0" defTabSz="913599" eaLnBrk="0" fontAlgn="base" latinLnBrk="0" hangingPunct="0">
                <a:lnSpc>
                  <a:spcPts val="8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5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Light" panose="020B0502040204020203" pitchFamily="34" charset="0"/>
                  <a:ea typeface="Arial Unicode MS" panose="020B0604020202020204" pitchFamily="34" charset="-128"/>
                  <a:cs typeface="Segoe UI Light" panose="020B0502040204020203" pitchFamily="34" charset="0"/>
                </a:rPr>
                <a:t>Domain Services </a:t>
              </a:r>
              <a:br>
                <a:rPr kumimoji="0" lang="en-US" sz="75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Light" panose="020B0502040204020203" pitchFamily="34" charset="0"/>
                  <a:ea typeface="Arial Unicode MS" panose="020B0604020202020204" pitchFamily="34" charset="-128"/>
                  <a:cs typeface="Segoe UI Light" panose="020B0502040204020203" pitchFamily="34" charset="0"/>
                </a:rPr>
              </a:br>
              <a:endParaRPr kumimoji="0" lang="en-US" sz="75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Arial Unicode MS" panose="020B0604020202020204" pitchFamily="34" charset="-128"/>
                <a:cs typeface="Segoe UI Light" panose="020B0502040204020203" pitchFamily="34" charset="0"/>
              </a:endParaRPr>
            </a:p>
          </p:txBody>
        </p:sp>
        <p:pic>
          <p:nvPicPr>
            <p:cNvPr id="90" name="Picture 92" descr="Azure Active Directory.png">
              <a:extLst>
                <a:ext uri="{FF2B5EF4-FFF2-40B4-BE49-F238E27FC236}">
                  <a16:creationId xmlns:a16="http://schemas.microsoft.com/office/drawing/2014/main" id="{4B7552F5-716B-4CBB-B4B2-1E5C0CED21C0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69129" y="1729724"/>
              <a:ext cx="298103" cy="298102"/>
            </a:xfrm>
            <a:prstGeom prst="rect">
              <a:avLst/>
            </a:prstGeom>
          </p:spPr>
        </p:pic>
        <p:sp>
          <p:nvSpPr>
            <p:cNvPr id="91" name="Rectangle 93">
              <a:extLst>
                <a:ext uri="{FF2B5EF4-FFF2-40B4-BE49-F238E27FC236}">
                  <a16:creationId xmlns:a16="http://schemas.microsoft.com/office/drawing/2014/main" id="{4AEAACE6-49AA-4099-B9B9-D510B1CA135D}"/>
                </a:ext>
              </a:extLst>
            </p:cNvPr>
            <p:cNvSpPr/>
            <p:nvPr/>
          </p:nvSpPr>
          <p:spPr bwMode="auto">
            <a:xfrm>
              <a:off x="6737951" y="2732088"/>
              <a:ext cx="3544295" cy="1871537"/>
            </a:xfrm>
            <a:prstGeom prst="rect">
              <a:avLst/>
            </a:prstGeom>
            <a:solidFill>
              <a:srgbClr val="4472C4"/>
            </a:solidFill>
            <a:ln w="6350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5711" tIns="140569" rIns="175711" bIns="140569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895579" eaLnBrk="1" fontAlgn="base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74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ea typeface="Segoe UI" pitchFamily="34" charset="0"/>
                  <a:cs typeface="Segoe UI" pitchFamily="34" charset="0"/>
                </a:rPr>
                <a:t>Analytics &amp; IoT</a:t>
              </a:r>
            </a:p>
          </p:txBody>
        </p:sp>
        <p:grpSp>
          <p:nvGrpSpPr>
            <p:cNvPr id="92" name="Group 94">
              <a:extLst>
                <a:ext uri="{FF2B5EF4-FFF2-40B4-BE49-F238E27FC236}">
                  <a16:creationId xmlns:a16="http://schemas.microsoft.com/office/drawing/2014/main" id="{83581692-A7CB-4C8E-8899-E7B043D650F7}"/>
                </a:ext>
              </a:extLst>
            </p:cNvPr>
            <p:cNvGrpSpPr/>
            <p:nvPr/>
          </p:nvGrpSpPr>
          <p:grpSpPr>
            <a:xfrm>
              <a:off x="6987800" y="3129255"/>
              <a:ext cx="1011681" cy="347362"/>
              <a:chOff x="6105768" y="3646317"/>
              <a:chExt cx="1011681" cy="347362"/>
            </a:xfrm>
          </p:grpSpPr>
          <p:sp>
            <p:nvSpPr>
              <p:cNvPr id="189" name="TextBox 188">
                <a:extLst>
                  <a:ext uri="{FF2B5EF4-FFF2-40B4-BE49-F238E27FC236}">
                    <a16:creationId xmlns:a16="http://schemas.microsoft.com/office/drawing/2014/main" id="{55192BF1-6AE7-4546-9DEE-CB1E53485524}"/>
                  </a:ext>
                </a:extLst>
              </p:cNvPr>
              <p:cNvSpPr txBox="1"/>
              <p:nvPr/>
            </p:nvSpPr>
            <p:spPr>
              <a:xfrm>
                <a:off x="6458293" y="3692574"/>
                <a:ext cx="659156" cy="30110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27413" rIns="0" bIns="0" rtlCol="0">
                <a:noAutofit/>
              </a:bodyPr>
              <a:lstStyle/>
              <a:p>
                <a:pPr marL="0" marR="0" lvl="0" indent="0" defTabSz="913599" eaLnBrk="0" fontAlgn="base" latinLnBrk="0" hangingPunct="0">
                  <a:lnSpc>
                    <a:spcPts val="8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75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Light" panose="020B0502040204020203" pitchFamily="34" charset="0"/>
                    <a:ea typeface="Arial Unicode MS" panose="020B0604020202020204" pitchFamily="34" charset="-128"/>
                    <a:cs typeface="Segoe UI Light" panose="020B0502040204020203" pitchFamily="34" charset="0"/>
                  </a:rPr>
                  <a:t>HDInsight</a:t>
                </a:r>
              </a:p>
            </p:txBody>
          </p:sp>
          <p:pic>
            <p:nvPicPr>
              <p:cNvPr id="190" name="Picture 192">
                <a:extLst>
                  <a:ext uri="{FF2B5EF4-FFF2-40B4-BE49-F238E27FC236}">
                    <a16:creationId xmlns:a16="http://schemas.microsoft.com/office/drawing/2014/main" id="{81E77836-0F73-4D42-B549-910F29499F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3" cstate="print">
                <a:biLevel thresh="2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05768" y="3646317"/>
                <a:ext cx="296813" cy="296813"/>
              </a:xfrm>
              <a:prstGeom prst="rect">
                <a:avLst/>
              </a:prstGeom>
            </p:spPr>
          </p:pic>
        </p:grpSp>
        <p:grpSp>
          <p:nvGrpSpPr>
            <p:cNvPr id="93" name="Group 95">
              <a:extLst>
                <a:ext uri="{FF2B5EF4-FFF2-40B4-BE49-F238E27FC236}">
                  <a16:creationId xmlns:a16="http://schemas.microsoft.com/office/drawing/2014/main" id="{749F8A8A-753E-4468-AC0D-25E4F8E16BC2}"/>
                </a:ext>
              </a:extLst>
            </p:cNvPr>
            <p:cNvGrpSpPr/>
            <p:nvPr/>
          </p:nvGrpSpPr>
          <p:grpSpPr>
            <a:xfrm>
              <a:off x="8114677" y="3152375"/>
              <a:ext cx="951185" cy="301105"/>
              <a:chOff x="7232645" y="3669437"/>
              <a:chExt cx="951185" cy="301105"/>
            </a:xfrm>
          </p:grpSpPr>
          <p:sp>
            <p:nvSpPr>
              <p:cNvPr id="187" name="TextBox 186">
                <a:extLst>
                  <a:ext uri="{FF2B5EF4-FFF2-40B4-BE49-F238E27FC236}">
                    <a16:creationId xmlns:a16="http://schemas.microsoft.com/office/drawing/2014/main" id="{C43BFB49-8E86-40F5-9264-6F8520BC1AD9}"/>
                  </a:ext>
                </a:extLst>
              </p:cNvPr>
              <p:cNvSpPr txBox="1"/>
              <p:nvPr/>
            </p:nvSpPr>
            <p:spPr>
              <a:xfrm>
                <a:off x="7524674" y="3669437"/>
                <a:ext cx="659156" cy="30110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27413" rIns="0" bIns="0" rtlCol="0">
                <a:noAutofit/>
              </a:bodyPr>
              <a:lstStyle/>
              <a:p>
                <a:pPr marL="0" marR="0" lvl="0" indent="0" defTabSz="913599" eaLnBrk="0" fontAlgn="base" latinLnBrk="0" hangingPunct="0">
                  <a:lnSpc>
                    <a:spcPts val="8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75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Light" panose="020B0502040204020203" pitchFamily="34" charset="0"/>
                    <a:ea typeface="Arial Unicode MS" panose="020B0604020202020204" pitchFamily="34" charset="-128"/>
                    <a:cs typeface="Segoe UI Light" panose="020B0502040204020203" pitchFamily="34" charset="0"/>
                  </a:rPr>
                  <a:t>Machine</a:t>
                </a:r>
              </a:p>
              <a:p>
                <a:pPr marL="0" marR="0" lvl="0" indent="0" defTabSz="913599" eaLnBrk="0" fontAlgn="base" latinLnBrk="0" hangingPunct="0">
                  <a:lnSpc>
                    <a:spcPts val="8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75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Light" panose="020B0502040204020203" pitchFamily="34" charset="0"/>
                    <a:ea typeface="Arial Unicode MS" panose="020B0604020202020204" pitchFamily="34" charset="-128"/>
                    <a:cs typeface="Segoe UI Light" panose="020B0502040204020203" pitchFamily="34" charset="0"/>
                  </a:rPr>
                  <a:t>Learning</a:t>
                </a:r>
              </a:p>
            </p:txBody>
          </p:sp>
          <p:pic>
            <p:nvPicPr>
              <p:cNvPr id="188" name="Picture 190">
                <a:extLst>
                  <a:ext uri="{FF2B5EF4-FFF2-40B4-BE49-F238E27FC236}">
                    <a16:creationId xmlns:a16="http://schemas.microsoft.com/office/drawing/2014/main" id="{11B9EFA0-0B77-4DE1-92F4-C129BC9D5C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4" cstate="print">
                <a:biLevel thresh="2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32645" y="3690593"/>
                <a:ext cx="248544" cy="248544"/>
              </a:xfrm>
              <a:prstGeom prst="rect">
                <a:avLst/>
              </a:prstGeom>
            </p:spPr>
          </p:pic>
        </p:grpSp>
        <p:grpSp>
          <p:nvGrpSpPr>
            <p:cNvPr id="94" name="Group 96">
              <a:extLst>
                <a:ext uri="{FF2B5EF4-FFF2-40B4-BE49-F238E27FC236}">
                  <a16:creationId xmlns:a16="http://schemas.microsoft.com/office/drawing/2014/main" id="{C50AF102-4F65-413A-9146-44B45F4E9A91}"/>
                </a:ext>
              </a:extLst>
            </p:cNvPr>
            <p:cNvGrpSpPr/>
            <p:nvPr/>
          </p:nvGrpSpPr>
          <p:grpSpPr>
            <a:xfrm>
              <a:off x="9140913" y="3139845"/>
              <a:ext cx="1023498" cy="381983"/>
              <a:chOff x="9140310" y="3216198"/>
              <a:chExt cx="1023498" cy="381983"/>
            </a:xfrm>
          </p:grpSpPr>
          <p:sp>
            <p:nvSpPr>
              <p:cNvPr id="185" name="TextBox 184">
                <a:extLst>
                  <a:ext uri="{FF2B5EF4-FFF2-40B4-BE49-F238E27FC236}">
                    <a16:creationId xmlns:a16="http://schemas.microsoft.com/office/drawing/2014/main" id="{2A1D2F70-47A9-4F0B-A0C5-C688F1E516F9}"/>
                  </a:ext>
                </a:extLst>
              </p:cNvPr>
              <p:cNvSpPr txBox="1"/>
              <p:nvPr/>
            </p:nvSpPr>
            <p:spPr>
              <a:xfrm>
                <a:off x="9504652" y="3297076"/>
                <a:ext cx="659156" cy="30110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27413" rIns="0" bIns="0" rtlCol="0">
                <a:noAutofit/>
              </a:bodyPr>
              <a:lstStyle/>
              <a:p>
                <a:pPr marL="0" marR="0" lvl="0" indent="0" defTabSz="913599" eaLnBrk="0" fontAlgn="base" latinLnBrk="0" hangingPunct="0">
                  <a:lnSpc>
                    <a:spcPts val="8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75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Light" panose="020B0502040204020203" pitchFamily="34" charset="0"/>
                    <a:ea typeface="Arial Unicode MS" panose="020B0604020202020204" pitchFamily="34" charset="-128"/>
                    <a:cs typeface="Segoe UI Light" panose="020B0502040204020203" pitchFamily="34" charset="0"/>
                  </a:rPr>
                  <a:t>Stream Analytics</a:t>
                </a:r>
              </a:p>
            </p:txBody>
          </p:sp>
          <p:pic>
            <p:nvPicPr>
              <p:cNvPr id="186" name="Picture 188">
                <a:extLst>
                  <a:ext uri="{FF2B5EF4-FFF2-40B4-BE49-F238E27FC236}">
                    <a16:creationId xmlns:a16="http://schemas.microsoft.com/office/drawing/2014/main" id="{368E3338-CA41-4BDB-9496-64F82A874E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5" cstate="print">
                <a:biLevel thresh="2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40310" y="3216198"/>
                <a:ext cx="310547" cy="310546"/>
              </a:xfrm>
              <a:prstGeom prst="rect">
                <a:avLst/>
              </a:prstGeom>
            </p:spPr>
          </p:pic>
        </p:grpSp>
        <p:grpSp>
          <p:nvGrpSpPr>
            <p:cNvPr id="95" name="Group 97">
              <a:extLst>
                <a:ext uri="{FF2B5EF4-FFF2-40B4-BE49-F238E27FC236}">
                  <a16:creationId xmlns:a16="http://schemas.microsoft.com/office/drawing/2014/main" id="{26508A1E-A1FF-4889-B70D-2E82FC388BDA}"/>
                </a:ext>
              </a:extLst>
            </p:cNvPr>
            <p:cNvGrpSpPr/>
            <p:nvPr/>
          </p:nvGrpSpPr>
          <p:grpSpPr>
            <a:xfrm>
              <a:off x="8573555" y="4060780"/>
              <a:ext cx="1002965" cy="334571"/>
              <a:chOff x="8315777" y="4194283"/>
              <a:chExt cx="1002965" cy="334571"/>
            </a:xfrm>
          </p:grpSpPr>
          <p:sp>
            <p:nvSpPr>
              <p:cNvPr id="183" name="TextBox 182">
                <a:extLst>
                  <a:ext uri="{FF2B5EF4-FFF2-40B4-BE49-F238E27FC236}">
                    <a16:creationId xmlns:a16="http://schemas.microsoft.com/office/drawing/2014/main" id="{ECADB09C-8428-4A25-81A7-2D3DE260A033}"/>
                  </a:ext>
                </a:extLst>
              </p:cNvPr>
              <p:cNvSpPr txBox="1"/>
              <p:nvPr/>
            </p:nvSpPr>
            <p:spPr>
              <a:xfrm>
                <a:off x="8659586" y="4227749"/>
                <a:ext cx="659156" cy="30110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27413" rIns="0" bIns="0" rtlCol="0">
                <a:noAutofit/>
              </a:bodyPr>
              <a:lstStyle/>
              <a:p>
                <a:pPr marL="0" marR="0" lvl="0" indent="0" defTabSz="913599" eaLnBrk="0" fontAlgn="base" latinLnBrk="0" hangingPunct="0">
                  <a:lnSpc>
                    <a:spcPts val="8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75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Light" panose="020B0502040204020203" pitchFamily="34" charset="0"/>
                    <a:ea typeface="Arial Unicode MS" panose="020B0604020202020204" pitchFamily="34" charset="-128"/>
                    <a:cs typeface="Segoe UI Light" panose="020B0502040204020203" pitchFamily="34" charset="0"/>
                  </a:rPr>
                  <a:t>Data </a:t>
                </a:r>
              </a:p>
              <a:p>
                <a:pPr marL="0" marR="0" lvl="0" indent="0" defTabSz="913599" eaLnBrk="0" fontAlgn="base" latinLnBrk="0" hangingPunct="0">
                  <a:lnSpc>
                    <a:spcPts val="8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75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Light" panose="020B0502040204020203" pitchFamily="34" charset="0"/>
                    <a:ea typeface="Arial Unicode MS" panose="020B0604020202020204" pitchFamily="34" charset="-128"/>
                    <a:cs typeface="Segoe UI Light" panose="020B0502040204020203" pitchFamily="34" charset="0"/>
                  </a:rPr>
                  <a:t>Factory</a:t>
                </a:r>
              </a:p>
            </p:txBody>
          </p:sp>
          <p:pic>
            <p:nvPicPr>
              <p:cNvPr id="184" name="Picture 186">
                <a:extLst>
                  <a:ext uri="{FF2B5EF4-FFF2-40B4-BE49-F238E27FC236}">
                    <a16:creationId xmlns:a16="http://schemas.microsoft.com/office/drawing/2014/main" id="{3E398708-D3CD-4FBC-A49B-238045724A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6" cstate="print">
                <a:biLevel thresh="2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15777" y="4194283"/>
                <a:ext cx="302121" cy="302121"/>
              </a:xfrm>
              <a:prstGeom prst="rect">
                <a:avLst/>
              </a:prstGeom>
            </p:spPr>
          </p:pic>
        </p:grpSp>
        <p:grpSp>
          <p:nvGrpSpPr>
            <p:cNvPr id="96" name="Group 98">
              <a:extLst>
                <a:ext uri="{FF2B5EF4-FFF2-40B4-BE49-F238E27FC236}">
                  <a16:creationId xmlns:a16="http://schemas.microsoft.com/office/drawing/2014/main" id="{7A4C2797-2264-47F4-AF68-AB80FC6F93D3}"/>
                </a:ext>
              </a:extLst>
            </p:cNvPr>
            <p:cNvGrpSpPr/>
            <p:nvPr/>
          </p:nvGrpSpPr>
          <p:grpSpPr>
            <a:xfrm>
              <a:off x="7727905" y="4089194"/>
              <a:ext cx="1005670" cy="327678"/>
              <a:chOff x="6588698" y="4663406"/>
              <a:chExt cx="1005670" cy="327678"/>
            </a:xfrm>
          </p:grpSpPr>
          <p:sp>
            <p:nvSpPr>
              <p:cNvPr id="181" name="TextBox 180">
                <a:extLst>
                  <a:ext uri="{FF2B5EF4-FFF2-40B4-BE49-F238E27FC236}">
                    <a16:creationId xmlns:a16="http://schemas.microsoft.com/office/drawing/2014/main" id="{290046D3-6C9F-4785-976A-31700010E721}"/>
                  </a:ext>
                </a:extLst>
              </p:cNvPr>
              <p:cNvSpPr txBox="1"/>
              <p:nvPr/>
            </p:nvSpPr>
            <p:spPr>
              <a:xfrm>
                <a:off x="6935212" y="4689979"/>
                <a:ext cx="659156" cy="30110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27413" rIns="0" bIns="0" rtlCol="0">
                <a:noAutofit/>
              </a:bodyPr>
              <a:lstStyle/>
              <a:p>
                <a:pPr marL="0" marR="0" lvl="0" indent="0" defTabSz="913599" eaLnBrk="0" fontAlgn="base" latinLnBrk="0" hangingPunct="0">
                  <a:lnSpc>
                    <a:spcPts val="8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75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Light" panose="020B0502040204020203" pitchFamily="34" charset="0"/>
                    <a:ea typeface="Arial Unicode MS" panose="020B0604020202020204" pitchFamily="34" charset="-128"/>
                    <a:cs typeface="Segoe UI Light" panose="020B0502040204020203" pitchFamily="34" charset="0"/>
                  </a:rPr>
                  <a:t>Event</a:t>
                </a:r>
              </a:p>
              <a:p>
                <a:pPr marL="0" marR="0" lvl="0" indent="0" defTabSz="913599" eaLnBrk="0" fontAlgn="base" latinLnBrk="0" hangingPunct="0">
                  <a:lnSpc>
                    <a:spcPts val="8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75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Light" panose="020B0502040204020203" pitchFamily="34" charset="0"/>
                    <a:ea typeface="Arial Unicode MS" panose="020B0604020202020204" pitchFamily="34" charset="-128"/>
                    <a:cs typeface="Segoe UI Light" panose="020B0502040204020203" pitchFamily="34" charset="0"/>
                  </a:rPr>
                  <a:t>Hubs</a:t>
                </a:r>
              </a:p>
            </p:txBody>
          </p:sp>
          <p:pic>
            <p:nvPicPr>
              <p:cNvPr id="182" name="Picture 184">
                <a:extLst>
                  <a:ext uri="{FF2B5EF4-FFF2-40B4-BE49-F238E27FC236}">
                    <a16:creationId xmlns:a16="http://schemas.microsoft.com/office/drawing/2014/main" id="{922B9793-E22F-4D17-8510-3468511165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7" cstate="print">
                <a:biLevel thresh="2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88698" y="4663406"/>
                <a:ext cx="296417" cy="296417"/>
              </a:xfrm>
              <a:prstGeom prst="rect">
                <a:avLst/>
              </a:prstGeom>
            </p:spPr>
          </p:pic>
        </p:grp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E4207EF2-1C34-4298-8F05-447B53A51CA1}"/>
                </a:ext>
              </a:extLst>
            </p:cNvPr>
            <p:cNvSpPr txBox="1"/>
            <p:nvPr/>
          </p:nvSpPr>
          <p:spPr>
            <a:xfrm>
              <a:off x="8407314" y="3587036"/>
              <a:ext cx="659156" cy="30110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27413" rIns="0" bIns="0" rtlCol="0">
              <a:noAutofit/>
            </a:bodyPr>
            <a:lstStyle/>
            <a:p>
              <a:pPr marL="0" marR="0" lvl="0" indent="0" defTabSz="913599" eaLnBrk="0" fontAlgn="base" latinLnBrk="0" hangingPunct="0">
                <a:lnSpc>
                  <a:spcPts val="8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5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Light" panose="020B0502040204020203" pitchFamily="34" charset="0"/>
                  <a:ea typeface="Arial Unicode MS" panose="020B0604020202020204" pitchFamily="34" charset="-128"/>
                  <a:cs typeface="Segoe UI Light" panose="020B0502040204020203" pitchFamily="34" charset="0"/>
                </a:rPr>
                <a:t>Data Lake</a:t>
              </a:r>
            </a:p>
            <a:p>
              <a:pPr marL="0" marR="0" lvl="0" indent="0" defTabSz="913599" eaLnBrk="0" fontAlgn="base" latinLnBrk="0" hangingPunct="0">
                <a:lnSpc>
                  <a:spcPts val="8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5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Light" panose="020B0502040204020203" pitchFamily="34" charset="0"/>
                  <a:ea typeface="Arial Unicode MS" panose="020B0604020202020204" pitchFamily="34" charset="-128"/>
                  <a:cs typeface="Segoe UI Light" panose="020B0502040204020203" pitchFamily="34" charset="0"/>
                </a:rPr>
                <a:t>Analytics Service</a:t>
              </a:r>
            </a:p>
          </p:txBody>
        </p:sp>
        <p:grpSp>
          <p:nvGrpSpPr>
            <p:cNvPr id="98" name="Group 100">
              <a:extLst>
                <a:ext uri="{FF2B5EF4-FFF2-40B4-BE49-F238E27FC236}">
                  <a16:creationId xmlns:a16="http://schemas.microsoft.com/office/drawing/2014/main" id="{CBA440A8-E8F0-4979-9DAC-B6E2011EC3C7}"/>
                </a:ext>
              </a:extLst>
            </p:cNvPr>
            <p:cNvGrpSpPr/>
            <p:nvPr/>
          </p:nvGrpSpPr>
          <p:grpSpPr>
            <a:xfrm>
              <a:off x="6867125" y="4074625"/>
              <a:ext cx="737589" cy="366384"/>
              <a:chOff x="6514097" y="4074778"/>
              <a:chExt cx="737589" cy="366384"/>
            </a:xfrm>
          </p:grpSpPr>
          <p:pic>
            <p:nvPicPr>
              <p:cNvPr id="179" name="Picture 181">
                <a:extLst>
                  <a:ext uri="{FF2B5EF4-FFF2-40B4-BE49-F238E27FC236}">
                    <a16:creationId xmlns:a16="http://schemas.microsoft.com/office/drawing/2014/main" id="{12AFB554-2497-4E8C-A79C-8B2795245B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8" cstate="print">
                <a:biLevel thresh="2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14097" y="4074778"/>
                <a:ext cx="309231" cy="309231"/>
              </a:xfrm>
              <a:prstGeom prst="rect">
                <a:avLst/>
              </a:prstGeom>
            </p:spPr>
          </p:pic>
          <p:sp>
            <p:nvSpPr>
              <p:cNvPr id="180" name="TextBox 179">
                <a:extLst>
                  <a:ext uri="{FF2B5EF4-FFF2-40B4-BE49-F238E27FC236}">
                    <a16:creationId xmlns:a16="http://schemas.microsoft.com/office/drawing/2014/main" id="{D45B8813-E249-43B5-BE3C-6627645CAB89}"/>
                  </a:ext>
                </a:extLst>
              </p:cNvPr>
              <p:cNvSpPr txBox="1"/>
              <p:nvPr/>
            </p:nvSpPr>
            <p:spPr>
              <a:xfrm>
                <a:off x="6884835" y="4126981"/>
                <a:ext cx="366851" cy="31418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27413" rIns="0" bIns="0" rtlCol="0">
                <a:noAutofit/>
              </a:bodyPr>
              <a:lstStyle/>
              <a:p>
                <a:pPr marL="0" marR="0" lvl="0" indent="0" defTabSz="913599" eaLnBrk="0" fontAlgn="base" latinLnBrk="0" hangingPunct="0">
                  <a:lnSpc>
                    <a:spcPts val="8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750" b="0" i="0" u="none" strike="noStrike" kern="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Light" panose="020B0502040204020203" pitchFamily="34" charset="0"/>
                    <a:ea typeface="Arial Unicode MS" panose="020B0604020202020204" pitchFamily="34" charset="-128"/>
                    <a:cs typeface="Segoe UI Light" panose="020B0502040204020203" pitchFamily="34" charset="0"/>
                  </a:rPr>
                  <a:t>IoT</a:t>
                </a:r>
                <a:r>
                  <a:rPr kumimoji="0" lang="en-US" sz="75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Light" panose="020B0502040204020203" pitchFamily="34" charset="0"/>
                    <a:ea typeface="Arial Unicode MS" panose="020B0604020202020204" pitchFamily="34" charset="-128"/>
                    <a:cs typeface="Segoe UI Light" panose="020B0502040204020203" pitchFamily="34" charset="0"/>
                  </a:rPr>
                  <a:t> Hub</a:t>
                </a:r>
              </a:p>
            </p:txBody>
          </p:sp>
        </p:grpSp>
        <p:grpSp>
          <p:nvGrpSpPr>
            <p:cNvPr id="99" name="Group 101">
              <a:extLst>
                <a:ext uri="{FF2B5EF4-FFF2-40B4-BE49-F238E27FC236}">
                  <a16:creationId xmlns:a16="http://schemas.microsoft.com/office/drawing/2014/main" id="{90C12684-2DF8-4208-A64D-118CBDDF6F26}"/>
                </a:ext>
              </a:extLst>
            </p:cNvPr>
            <p:cNvGrpSpPr/>
            <p:nvPr/>
          </p:nvGrpSpPr>
          <p:grpSpPr>
            <a:xfrm>
              <a:off x="7084956" y="3545180"/>
              <a:ext cx="856129" cy="349612"/>
              <a:chOff x="7055778" y="3545333"/>
              <a:chExt cx="856129" cy="349612"/>
            </a:xfrm>
          </p:grpSpPr>
          <p:sp>
            <p:nvSpPr>
              <p:cNvPr id="177" name="TextBox 176">
                <a:extLst>
                  <a:ext uri="{FF2B5EF4-FFF2-40B4-BE49-F238E27FC236}">
                    <a16:creationId xmlns:a16="http://schemas.microsoft.com/office/drawing/2014/main" id="{626D0B3A-9EA0-4920-8C67-5328BD740FF6}"/>
                  </a:ext>
                </a:extLst>
              </p:cNvPr>
              <p:cNvSpPr txBox="1"/>
              <p:nvPr/>
            </p:nvSpPr>
            <p:spPr>
              <a:xfrm>
                <a:off x="7453378" y="3593840"/>
                <a:ext cx="458529" cy="30110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27413" rIns="0" bIns="0" rtlCol="0">
                <a:noAutofit/>
              </a:bodyPr>
              <a:lstStyle/>
              <a:p>
                <a:pPr marL="0" marR="0" lvl="0" indent="0" defTabSz="913599" eaLnBrk="0" fontAlgn="base" latinLnBrk="0" hangingPunct="0">
                  <a:lnSpc>
                    <a:spcPts val="8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75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Light" panose="020B0502040204020203" pitchFamily="34" charset="0"/>
                    <a:ea typeface="Arial Unicode MS" panose="020B0604020202020204" pitchFamily="34" charset="-128"/>
                    <a:cs typeface="Segoe UI Light" panose="020B0502040204020203" pitchFamily="34" charset="0"/>
                  </a:rPr>
                  <a:t>Data </a:t>
                </a:r>
              </a:p>
              <a:p>
                <a:pPr marL="0" marR="0" lvl="0" indent="0" defTabSz="913599" eaLnBrk="0" fontAlgn="base" latinLnBrk="0" hangingPunct="0">
                  <a:lnSpc>
                    <a:spcPts val="8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75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Light" panose="020B0502040204020203" pitchFamily="34" charset="0"/>
                    <a:ea typeface="Arial Unicode MS" panose="020B0604020202020204" pitchFamily="34" charset="-128"/>
                    <a:cs typeface="Segoe UI Light" panose="020B0502040204020203" pitchFamily="34" charset="0"/>
                  </a:rPr>
                  <a:t>Catalog</a:t>
                </a:r>
              </a:p>
            </p:txBody>
          </p:sp>
          <p:pic>
            <p:nvPicPr>
              <p:cNvPr id="178" name="Picture 180">
                <a:extLst>
                  <a:ext uri="{FF2B5EF4-FFF2-40B4-BE49-F238E27FC236}">
                    <a16:creationId xmlns:a16="http://schemas.microsoft.com/office/drawing/2014/main" id="{0F93D7EE-C9EE-452D-9F70-65AA46D180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9" cstate="print">
                <a:biLevel thresh="2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55778" y="3545333"/>
                <a:ext cx="325042" cy="325042"/>
              </a:xfrm>
              <a:prstGeom prst="rect">
                <a:avLst/>
              </a:prstGeom>
            </p:spPr>
          </p:pic>
        </p:grpSp>
        <p:sp>
          <p:nvSpPr>
            <p:cNvPr id="100" name="Rectangle 102">
              <a:extLst>
                <a:ext uri="{FF2B5EF4-FFF2-40B4-BE49-F238E27FC236}">
                  <a16:creationId xmlns:a16="http://schemas.microsoft.com/office/drawing/2014/main" id="{67B5D195-2046-4455-9706-AA8B811E5D1E}"/>
                </a:ext>
              </a:extLst>
            </p:cNvPr>
            <p:cNvSpPr/>
            <p:nvPr/>
          </p:nvSpPr>
          <p:spPr bwMode="auto">
            <a:xfrm>
              <a:off x="355726" y="195305"/>
              <a:ext cx="1547714" cy="4606421"/>
            </a:xfrm>
            <a:prstGeom prst="rect">
              <a:avLst/>
            </a:prstGeom>
            <a:solidFill>
              <a:srgbClr val="1B3C72"/>
            </a:solidFill>
            <a:ln w="6350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5711" tIns="140569" rIns="175711" bIns="140569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895579" eaLnBrk="1" fontAlgn="base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7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ea typeface="Segoe UI" pitchFamily="34" charset="0"/>
                  <a:cs typeface="Segoe UI" pitchFamily="34" charset="0"/>
                </a:rPr>
                <a:t>Security &amp; Management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C1C4FC25-FA9A-499F-B19E-22C694EE1E7B}"/>
                </a:ext>
              </a:extLst>
            </p:cNvPr>
            <p:cNvSpPr txBox="1"/>
            <p:nvPr/>
          </p:nvSpPr>
          <p:spPr>
            <a:xfrm>
              <a:off x="913458" y="1533993"/>
              <a:ext cx="659156" cy="30110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27413" rIns="0" bIns="0" rtlCol="0">
              <a:noAutofit/>
            </a:bodyPr>
            <a:lstStyle/>
            <a:p>
              <a:pPr marL="0" marR="0" lvl="0" indent="0" defTabSz="913599" eaLnBrk="0" fontAlgn="base" latinLnBrk="0" hangingPunct="0">
                <a:lnSpc>
                  <a:spcPts val="8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5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Light" panose="020B0502040204020203" pitchFamily="34" charset="0"/>
                  <a:ea typeface="Arial Unicode MS" panose="020B0604020202020204" pitchFamily="34" charset="-128"/>
                  <a:cs typeface="Segoe UI Light" panose="020B0502040204020203" pitchFamily="34" charset="0"/>
                </a:rPr>
                <a:t>Azure Active</a:t>
              </a:r>
            </a:p>
            <a:p>
              <a:pPr marL="0" marR="0" lvl="0" indent="0" defTabSz="913599" eaLnBrk="0" fontAlgn="base" latinLnBrk="0" hangingPunct="0">
                <a:lnSpc>
                  <a:spcPts val="8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5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Light" panose="020B0502040204020203" pitchFamily="34" charset="0"/>
                  <a:ea typeface="Arial Unicode MS" panose="020B0604020202020204" pitchFamily="34" charset="-128"/>
                  <a:cs typeface="Segoe UI Light" panose="020B0502040204020203" pitchFamily="34" charset="0"/>
                </a:rPr>
                <a:t>Directory</a:t>
              </a:r>
            </a:p>
          </p:txBody>
        </p:sp>
        <p:pic>
          <p:nvPicPr>
            <p:cNvPr id="102" name="Picture 104" descr="Azure Active Directory.png">
              <a:extLst>
                <a:ext uri="{FF2B5EF4-FFF2-40B4-BE49-F238E27FC236}">
                  <a16:creationId xmlns:a16="http://schemas.microsoft.com/office/drawing/2014/main" id="{29A63BA1-FF75-4ABF-8490-E3291BDCA1B4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0032" y="1513668"/>
              <a:ext cx="298103" cy="298102"/>
            </a:xfrm>
            <a:prstGeom prst="rect">
              <a:avLst/>
            </a:prstGeom>
          </p:spPr>
        </p:pic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3277FAD8-AB2A-460A-B7BF-382C2C50DB44}"/>
                </a:ext>
              </a:extLst>
            </p:cNvPr>
            <p:cNvSpPr txBox="1"/>
            <p:nvPr/>
          </p:nvSpPr>
          <p:spPr>
            <a:xfrm>
              <a:off x="875448" y="2353035"/>
              <a:ext cx="659156" cy="30110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27413" rIns="0" bIns="0" rtlCol="0">
              <a:noAutofit/>
            </a:bodyPr>
            <a:lstStyle/>
            <a:p>
              <a:pPr marL="0" marR="0" lvl="0" indent="0" defTabSz="913599" eaLnBrk="0" fontAlgn="base" latinLnBrk="0" hangingPunct="0">
                <a:lnSpc>
                  <a:spcPts val="8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5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Light" panose="020B0502040204020203" pitchFamily="34" charset="0"/>
                  <a:ea typeface="Arial Unicode MS" panose="020B0604020202020204" pitchFamily="34" charset="-128"/>
                  <a:cs typeface="Segoe UI Light" panose="020B0502040204020203" pitchFamily="34" charset="0"/>
                </a:rPr>
                <a:t>Multi-Factor</a:t>
              </a:r>
            </a:p>
            <a:p>
              <a:pPr marL="0" marR="0" lvl="0" indent="0" defTabSz="913599" eaLnBrk="0" fontAlgn="base" latinLnBrk="0" hangingPunct="0">
                <a:lnSpc>
                  <a:spcPts val="8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5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Light" panose="020B0502040204020203" pitchFamily="34" charset="0"/>
                  <a:ea typeface="Arial Unicode MS" panose="020B0604020202020204" pitchFamily="34" charset="-128"/>
                  <a:cs typeface="Segoe UI Light" panose="020B0502040204020203" pitchFamily="34" charset="0"/>
                </a:rPr>
                <a:t>Authentication</a:t>
              </a:r>
            </a:p>
          </p:txBody>
        </p:sp>
        <p:pic>
          <p:nvPicPr>
            <p:cNvPr id="104" name="Picture 106" descr="Multi-Factor Authentication.png">
              <a:extLst>
                <a:ext uri="{FF2B5EF4-FFF2-40B4-BE49-F238E27FC236}">
                  <a16:creationId xmlns:a16="http://schemas.microsoft.com/office/drawing/2014/main" id="{3AB4D60F-F1D2-429A-8179-5C4132614AFE}"/>
                </a:ext>
              </a:extLst>
            </p:cNvPr>
            <p:cNvPicPr>
              <a:picLocks noChangeAspect="1"/>
            </p:cNvPicPr>
            <p:nvPr/>
          </p:nvPicPr>
          <p:blipFill>
            <a:blip r:embed="rId40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0032" y="2343119"/>
              <a:ext cx="288019" cy="288019"/>
            </a:xfrm>
            <a:prstGeom prst="rect">
              <a:avLst/>
            </a:prstGeom>
          </p:spPr>
        </p:pic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41B5BB85-C51B-4A1D-AE35-5170F0F59F15}"/>
                </a:ext>
              </a:extLst>
            </p:cNvPr>
            <p:cNvSpPr txBox="1"/>
            <p:nvPr/>
          </p:nvSpPr>
          <p:spPr>
            <a:xfrm>
              <a:off x="909374" y="2768121"/>
              <a:ext cx="659156" cy="301106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27413" rIns="0" bIns="0" rtlCol="0">
              <a:noAutofit/>
            </a:bodyPr>
            <a:lstStyle/>
            <a:p>
              <a:pPr marL="0" marR="0" lvl="0" indent="0" defTabSz="913599" eaLnBrk="0" fontAlgn="base" latinLnBrk="0" hangingPunct="0">
                <a:lnSpc>
                  <a:spcPts val="8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5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Light" panose="020B0502040204020203" pitchFamily="34" charset="0"/>
                  <a:ea typeface="Arial Unicode MS" panose="020B0604020202020204" pitchFamily="34" charset="-128"/>
                  <a:cs typeface="Segoe UI Light" panose="020B0502040204020203" pitchFamily="34" charset="0"/>
                </a:rPr>
                <a:t>Automation</a:t>
              </a:r>
            </a:p>
          </p:txBody>
        </p:sp>
        <p:pic>
          <p:nvPicPr>
            <p:cNvPr id="106" name="Picture 108" descr="Azure automation.png">
              <a:extLst>
                <a:ext uri="{FF2B5EF4-FFF2-40B4-BE49-F238E27FC236}">
                  <a16:creationId xmlns:a16="http://schemas.microsoft.com/office/drawing/2014/main" id="{50273F91-9655-4227-A405-AF362EC85BD3}"/>
                </a:ext>
              </a:extLst>
            </p:cNvPr>
            <p:cNvPicPr>
              <a:picLocks noChangeAspect="1"/>
            </p:cNvPicPr>
            <p:nvPr/>
          </p:nvPicPr>
          <p:blipFill>
            <a:blip r:embed="rId41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0032" y="2732088"/>
              <a:ext cx="289607" cy="289607"/>
            </a:xfrm>
            <a:prstGeom prst="rect">
              <a:avLst/>
            </a:prstGeom>
          </p:spPr>
        </p:pic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EB580676-5C18-44DE-B3A1-A909E82C4280}"/>
                </a:ext>
              </a:extLst>
            </p:cNvPr>
            <p:cNvSpPr txBox="1"/>
            <p:nvPr/>
          </p:nvSpPr>
          <p:spPr>
            <a:xfrm>
              <a:off x="892453" y="1227967"/>
              <a:ext cx="659156" cy="301106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27413" rIns="0" bIns="0" rtlCol="0">
              <a:noAutofit/>
            </a:bodyPr>
            <a:lstStyle/>
            <a:p>
              <a:pPr marL="0" marR="0" lvl="0" indent="0" defTabSz="913599" eaLnBrk="0" fontAlgn="base" latinLnBrk="0" hangingPunct="0">
                <a:lnSpc>
                  <a:spcPts val="8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5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Light" panose="020B0502040204020203" pitchFamily="34" charset="0"/>
                  <a:ea typeface="Arial Unicode MS" panose="020B0604020202020204" pitchFamily="34" charset="-128"/>
                  <a:cs typeface="Segoe UI Light" panose="020B0502040204020203" pitchFamily="34" charset="0"/>
                </a:rPr>
                <a:t>Portal</a:t>
              </a:r>
            </a:p>
          </p:txBody>
        </p:sp>
        <p:pic>
          <p:nvPicPr>
            <p:cNvPr id="108" name="Picture 110" descr="Azure subscription.png">
              <a:extLst>
                <a:ext uri="{FF2B5EF4-FFF2-40B4-BE49-F238E27FC236}">
                  <a16:creationId xmlns:a16="http://schemas.microsoft.com/office/drawing/2014/main" id="{1F7C7E7C-9554-4C53-A2BD-BFCB96ABF602}"/>
                </a:ext>
              </a:extLst>
            </p:cNvPr>
            <p:cNvPicPr>
              <a:picLocks noChangeAspect="1"/>
            </p:cNvPicPr>
            <p:nvPr/>
          </p:nvPicPr>
          <p:blipFill>
            <a:blip r:embed="rId42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0032" y="1127965"/>
              <a:ext cx="286236" cy="286236"/>
            </a:xfrm>
            <a:prstGeom prst="rect">
              <a:avLst/>
            </a:prstGeom>
          </p:spPr>
        </p:pic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FFDB8405-6FB4-4A91-B72B-91AE0AAE8EEE}"/>
                </a:ext>
              </a:extLst>
            </p:cNvPr>
            <p:cNvSpPr txBox="1"/>
            <p:nvPr/>
          </p:nvSpPr>
          <p:spPr>
            <a:xfrm>
              <a:off x="907540" y="3568701"/>
              <a:ext cx="659156" cy="301106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27413" rIns="0" bIns="0" rtlCol="0">
              <a:noAutofit/>
            </a:bodyPr>
            <a:lstStyle/>
            <a:p>
              <a:pPr marL="0" marR="0" lvl="0" indent="0" defTabSz="913599" eaLnBrk="0" fontAlgn="base" latinLnBrk="0" hangingPunct="0">
                <a:lnSpc>
                  <a:spcPts val="8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5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Light" panose="020B0502040204020203" pitchFamily="34" charset="0"/>
                  <a:ea typeface="Arial Unicode MS" panose="020B0604020202020204" pitchFamily="34" charset="-128"/>
                  <a:cs typeface="Segoe UI Light" panose="020B0502040204020203" pitchFamily="34" charset="0"/>
                </a:rPr>
                <a:t>Key Vault</a:t>
              </a:r>
            </a:p>
          </p:txBody>
        </p:sp>
        <p:pic>
          <p:nvPicPr>
            <p:cNvPr id="110" name="Picture 112" descr="AzureKeyVault_icon_white.png">
              <a:extLst>
                <a:ext uri="{FF2B5EF4-FFF2-40B4-BE49-F238E27FC236}">
                  <a16:creationId xmlns:a16="http://schemas.microsoft.com/office/drawing/2014/main" id="{166A3044-CEC7-452F-9551-3791141EFD3D}"/>
                </a:ext>
              </a:extLst>
            </p:cNvPr>
            <p:cNvPicPr>
              <a:picLocks noChangeAspect="1"/>
            </p:cNvPicPr>
            <p:nvPr/>
          </p:nvPicPr>
          <p:blipFill>
            <a:blip r:embed="rId4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0032" y="3509369"/>
              <a:ext cx="235263" cy="261402"/>
            </a:xfrm>
            <a:prstGeom prst="rect">
              <a:avLst/>
            </a:prstGeom>
          </p:spPr>
        </p:pic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B6C178DB-577E-4EF6-B785-BDB12A3E859E}"/>
                </a:ext>
              </a:extLst>
            </p:cNvPr>
            <p:cNvSpPr txBox="1"/>
            <p:nvPr/>
          </p:nvSpPr>
          <p:spPr>
            <a:xfrm>
              <a:off x="925526" y="3903288"/>
              <a:ext cx="659156" cy="30110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27413" rIns="0" bIns="0" rtlCol="0">
              <a:noAutofit/>
            </a:bodyPr>
            <a:lstStyle/>
            <a:p>
              <a:pPr marL="0" marR="0" lvl="0" indent="0" defTabSz="913599" eaLnBrk="0" fontAlgn="base" latinLnBrk="0" hangingPunct="0">
                <a:lnSpc>
                  <a:spcPts val="8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5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Light" panose="020B0502040204020203" pitchFamily="34" charset="0"/>
                  <a:ea typeface="Arial Unicode MS" panose="020B0604020202020204" pitchFamily="34" charset="-128"/>
                  <a:cs typeface="Segoe UI Light" panose="020B0502040204020203" pitchFamily="34" charset="0"/>
                </a:rPr>
                <a:t>Store/</a:t>
              </a:r>
            </a:p>
            <a:p>
              <a:pPr marL="0" marR="0" lvl="0" indent="0" defTabSz="913599" eaLnBrk="0" fontAlgn="base" latinLnBrk="0" hangingPunct="0">
                <a:lnSpc>
                  <a:spcPts val="8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5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Light" panose="020B0502040204020203" pitchFamily="34" charset="0"/>
                  <a:ea typeface="Arial Unicode MS" panose="020B0604020202020204" pitchFamily="34" charset="-128"/>
                  <a:cs typeface="Segoe UI Light" panose="020B0502040204020203" pitchFamily="34" charset="0"/>
                </a:rPr>
                <a:t>Marketplace</a:t>
              </a:r>
            </a:p>
          </p:txBody>
        </p:sp>
        <p:pic>
          <p:nvPicPr>
            <p:cNvPr id="112" name="Picture 114" descr="Azure Marketplace.png">
              <a:extLst>
                <a:ext uri="{FF2B5EF4-FFF2-40B4-BE49-F238E27FC236}">
                  <a16:creationId xmlns:a16="http://schemas.microsoft.com/office/drawing/2014/main" id="{E1EF2EFB-A2B4-49E7-8463-0B6F0C70C6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4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0032" y="3887120"/>
              <a:ext cx="291303" cy="291303"/>
            </a:xfrm>
            <a:prstGeom prst="rect">
              <a:avLst/>
            </a:prstGeom>
          </p:spPr>
        </p:pic>
        <p:pic>
          <p:nvPicPr>
            <p:cNvPr id="113" name="Picture 115">
              <a:extLst>
                <a:ext uri="{FF2B5EF4-FFF2-40B4-BE49-F238E27FC236}">
                  <a16:creationId xmlns:a16="http://schemas.microsoft.com/office/drawing/2014/main" id="{95EE013C-D26F-4581-B005-058E508202F5}"/>
                </a:ext>
              </a:extLst>
            </p:cNvPr>
            <p:cNvPicPr>
              <a:picLocks noChangeAspect="1"/>
            </p:cNvPicPr>
            <p:nvPr/>
          </p:nvPicPr>
          <p:blipFill>
            <a:blip r:embed="rId45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0032" y="4356264"/>
              <a:ext cx="252028" cy="252028"/>
            </a:xfrm>
            <a:prstGeom prst="rect">
              <a:avLst/>
            </a:prstGeom>
          </p:spPr>
        </p:pic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30637474-562C-40D8-B49B-F5D6E7BF2DCA}"/>
                </a:ext>
              </a:extLst>
            </p:cNvPr>
            <p:cNvSpPr txBox="1"/>
            <p:nvPr/>
          </p:nvSpPr>
          <p:spPr>
            <a:xfrm>
              <a:off x="909264" y="4364403"/>
              <a:ext cx="659156" cy="30110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27413" rIns="0" bIns="0" rtlCol="0">
              <a:noAutofit/>
            </a:bodyPr>
            <a:lstStyle/>
            <a:p>
              <a:pPr marL="0" marR="0" lvl="0" indent="0" defTabSz="913599" eaLnBrk="0" fontAlgn="base" latinLnBrk="0" hangingPunct="0">
                <a:lnSpc>
                  <a:spcPts val="8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5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Light" panose="020B0502040204020203" pitchFamily="34" charset="0"/>
                  <a:ea typeface="Arial Unicode MS" panose="020B0604020202020204" pitchFamily="34" charset="-128"/>
                  <a:cs typeface="Segoe UI Light" panose="020B0502040204020203" pitchFamily="34" charset="0"/>
                </a:rPr>
                <a:t>VM Image Gallery</a:t>
              </a:r>
            </a:p>
            <a:p>
              <a:pPr marL="0" marR="0" lvl="0" indent="0" defTabSz="913599" eaLnBrk="0" fontAlgn="base" latinLnBrk="0" hangingPunct="0">
                <a:lnSpc>
                  <a:spcPts val="8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5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Light" panose="020B0502040204020203" pitchFamily="34" charset="0"/>
                  <a:ea typeface="Arial Unicode MS" panose="020B0604020202020204" pitchFamily="34" charset="-128"/>
                  <a:cs typeface="Segoe UI Light" panose="020B0502040204020203" pitchFamily="34" charset="0"/>
                </a:rPr>
                <a:t>&amp; VM Depot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E0A2DB38-22C3-4705-AC05-C229F1E5DC0E}"/>
                </a:ext>
              </a:extLst>
            </p:cNvPr>
            <p:cNvSpPr txBox="1"/>
            <p:nvPr/>
          </p:nvSpPr>
          <p:spPr>
            <a:xfrm>
              <a:off x="913458" y="1924410"/>
              <a:ext cx="659156" cy="30110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27413" rIns="0" bIns="0" rtlCol="0">
              <a:noAutofit/>
            </a:bodyPr>
            <a:lstStyle/>
            <a:p>
              <a:pPr marL="0" marR="0" lvl="0" indent="0" defTabSz="913599" eaLnBrk="0" fontAlgn="base" latinLnBrk="0" hangingPunct="0">
                <a:lnSpc>
                  <a:spcPts val="8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5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Light" panose="020B0502040204020203" pitchFamily="34" charset="0"/>
                  <a:ea typeface="Arial Unicode MS" panose="020B0604020202020204" pitchFamily="34" charset="-128"/>
                  <a:cs typeface="Segoe UI Light" panose="020B0502040204020203" pitchFamily="34" charset="0"/>
                </a:rPr>
                <a:t>Azure AD</a:t>
              </a:r>
            </a:p>
            <a:p>
              <a:pPr marL="0" marR="0" lvl="0" indent="0" defTabSz="913599" eaLnBrk="0" fontAlgn="base" latinLnBrk="0" hangingPunct="0">
                <a:lnSpc>
                  <a:spcPts val="8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5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Light" panose="020B0502040204020203" pitchFamily="34" charset="0"/>
                  <a:ea typeface="Arial Unicode MS" panose="020B0604020202020204" pitchFamily="34" charset="-128"/>
                  <a:cs typeface="Segoe UI Light" panose="020B0502040204020203" pitchFamily="34" charset="0"/>
                </a:rPr>
                <a:t>B2C</a:t>
              </a:r>
            </a:p>
          </p:txBody>
        </p:sp>
        <p:pic>
          <p:nvPicPr>
            <p:cNvPr id="116" name="Picture 118" descr="Azure Active Directory.png">
              <a:extLst>
                <a:ext uri="{FF2B5EF4-FFF2-40B4-BE49-F238E27FC236}">
                  <a16:creationId xmlns:a16="http://schemas.microsoft.com/office/drawing/2014/main" id="{B25D18E9-3067-4040-B593-A5E52A2337E5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0032" y="1904085"/>
              <a:ext cx="298103" cy="298102"/>
            </a:xfrm>
            <a:prstGeom prst="rect">
              <a:avLst/>
            </a:prstGeom>
          </p:spPr>
        </p:pic>
        <p:pic>
          <p:nvPicPr>
            <p:cNvPr id="117" name="Picture 119">
              <a:extLst>
                <a:ext uri="{FF2B5EF4-FFF2-40B4-BE49-F238E27FC236}">
                  <a16:creationId xmlns:a16="http://schemas.microsoft.com/office/drawing/2014/main" id="{3957946F-D578-4A40-9B9C-077A96BE8F6E}"/>
                </a:ext>
              </a:extLst>
            </p:cNvPr>
            <p:cNvPicPr>
              <a:picLocks noChangeAspect="1"/>
            </p:cNvPicPr>
            <p:nvPr/>
          </p:nvPicPr>
          <p:blipFill>
            <a:blip r:embed="rId46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3202" y="3106964"/>
              <a:ext cx="333331" cy="333331"/>
            </a:xfrm>
            <a:prstGeom prst="rect">
              <a:avLst/>
            </a:prstGeom>
          </p:spPr>
        </p:pic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51A221A9-AAC5-47D4-8A77-281CC5FCB91B}"/>
                </a:ext>
              </a:extLst>
            </p:cNvPr>
            <p:cNvSpPr txBox="1"/>
            <p:nvPr/>
          </p:nvSpPr>
          <p:spPr>
            <a:xfrm>
              <a:off x="899562" y="3138796"/>
              <a:ext cx="659156" cy="301106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27413" rIns="0" bIns="0" rtlCol="0">
              <a:noAutofit/>
            </a:bodyPr>
            <a:lstStyle/>
            <a:p>
              <a:pPr marL="0" marR="0" lvl="0" indent="0" defTabSz="913599" eaLnBrk="0" fontAlgn="base" latinLnBrk="0" hangingPunct="0">
                <a:lnSpc>
                  <a:spcPts val="8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5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Light" panose="020B0502040204020203" pitchFamily="34" charset="0"/>
                  <a:ea typeface="Arial Unicode MS" panose="020B0604020202020204" pitchFamily="34" charset="-128"/>
                  <a:cs typeface="Segoe UI Light" panose="020B0502040204020203" pitchFamily="34" charset="0"/>
                </a:rPr>
                <a:t>Scheduler</a:t>
              </a: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CE2FC521-8686-4AA0-952F-63F75C8F29E2}"/>
                </a:ext>
              </a:extLst>
            </p:cNvPr>
            <p:cNvSpPr txBox="1"/>
            <p:nvPr/>
          </p:nvSpPr>
          <p:spPr>
            <a:xfrm>
              <a:off x="6052533" y="3814796"/>
              <a:ext cx="541197" cy="25002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27413" rIns="0" bIns="0" rtlCol="0" anchor="t">
              <a:noAutofit/>
            </a:bodyPr>
            <a:lstStyle/>
            <a:p>
              <a:pPr marL="0" marR="0" lvl="0" indent="0" defTabSz="913599" eaLnBrk="0" fontAlgn="base" latinLnBrk="0" hangingPunct="0">
                <a:lnSpc>
                  <a:spcPts val="8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5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Light" panose="020B0502040204020203" pitchFamily="34" charset="0"/>
                  <a:ea typeface="Arial Unicode MS" panose="020B0604020202020204" pitchFamily="34" charset="-128"/>
                  <a:cs typeface="Segoe UI Light" panose="020B0502040204020203" pitchFamily="34" charset="0"/>
                </a:rPr>
                <a:t>Xamarin</a:t>
              </a:r>
            </a:p>
          </p:txBody>
        </p:sp>
        <p:pic>
          <p:nvPicPr>
            <p:cNvPr id="120" name="Picture 122">
              <a:extLst>
                <a:ext uri="{FF2B5EF4-FFF2-40B4-BE49-F238E27FC236}">
                  <a16:creationId xmlns:a16="http://schemas.microsoft.com/office/drawing/2014/main" id="{6253E10D-0C98-4167-B4D7-A4E5257A07D1}"/>
                </a:ext>
              </a:extLst>
            </p:cNvPr>
            <p:cNvPicPr>
              <a:picLocks noChangeAspect="1"/>
            </p:cNvPicPr>
            <p:nvPr/>
          </p:nvPicPr>
          <p:blipFill>
            <a:blip r:embed="rId47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42147" y="3678074"/>
              <a:ext cx="418091" cy="418091"/>
            </a:xfrm>
            <a:prstGeom prst="rect">
              <a:avLst/>
            </a:prstGeom>
          </p:spPr>
        </p:pic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F3B55BD4-606A-4093-B8D6-92FBFE34F8EE}"/>
                </a:ext>
              </a:extLst>
            </p:cNvPr>
            <p:cNvSpPr txBox="1"/>
            <p:nvPr/>
          </p:nvSpPr>
          <p:spPr>
            <a:xfrm>
              <a:off x="6021827" y="4211841"/>
              <a:ext cx="541197" cy="25002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27413" rIns="0" bIns="0" rtlCol="0" anchor="t">
              <a:noAutofit/>
            </a:bodyPr>
            <a:lstStyle/>
            <a:p>
              <a:pPr marL="0" marR="0" lvl="0" indent="0" defTabSz="913599" eaLnBrk="0" fontAlgn="base" latinLnBrk="0" hangingPunct="0">
                <a:lnSpc>
                  <a:spcPts val="8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5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Light" panose="020B0502040204020203" pitchFamily="34" charset="0"/>
                  <a:ea typeface="Arial Unicode MS" panose="020B0604020202020204" pitchFamily="34" charset="-128"/>
                  <a:cs typeface="Segoe UI Light" panose="020B0502040204020203" pitchFamily="34" charset="0"/>
                </a:rPr>
                <a:t>HockeyApp</a:t>
              </a:r>
            </a:p>
          </p:txBody>
        </p:sp>
        <p:pic>
          <p:nvPicPr>
            <p:cNvPr id="122" name="Picture 2" descr="https://wmpdatastorage.blob.core.windows.net/logos/6c752373-c0f2-464a-94e0-6c88e0554313">
              <a:hlinkClick r:id="rId48"/>
              <a:extLst>
                <a:ext uri="{FF2B5EF4-FFF2-40B4-BE49-F238E27FC236}">
                  <a16:creationId xmlns:a16="http://schemas.microsoft.com/office/drawing/2014/main" id="{B39BA41B-7C71-40E9-9F9D-7E1C6B44B5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9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87546" y="4046683"/>
              <a:ext cx="466775" cy="466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3" name="Picture 4" descr="https://azure.microsoft.com/svghandler/power-bi-embedded?width=600&amp;height=315">
              <a:hlinkClick r:id="rId50"/>
              <a:extLst>
                <a:ext uri="{FF2B5EF4-FFF2-40B4-BE49-F238E27FC236}">
                  <a16:creationId xmlns:a16="http://schemas.microsoft.com/office/drawing/2014/main" id="{83628E44-E261-4DA0-9349-AB8925361B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1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01111" y="4065809"/>
              <a:ext cx="592900" cy="3112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05324AEF-0127-4297-A0DC-47373D27579F}"/>
                </a:ext>
              </a:extLst>
            </p:cNvPr>
            <p:cNvSpPr txBox="1"/>
            <p:nvPr/>
          </p:nvSpPr>
          <p:spPr>
            <a:xfrm>
              <a:off x="9726992" y="4082922"/>
              <a:ext cx="659156" cy="25845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27413" rIns="0" bIns="0" rtlCol="0">
              <a:noAutofit/>
            </a:bodyPr>
            <a:lstStyle/>
            <a:p>
              <a:pPr marL="0" marR="0" lvl="0" indent="0" defTabSz="913599" eaLnBrk="0" fontAlgn="base" latinLnBrk="0" hangingPunct="0">
                <a:lnSpc>
                  <a:spcPts val="8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5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Light" panose="020B0502040204020203" pitchFamily="34" charset="0"/>
                  <a:ea typeface="Arial Unicode MS" panose="020B0604020202020204" pitchFamily="34" charset="-128"/>
                  <a:cs typeface="Segoe UI Light" panose="020B0502040204020203" pitchFamily="34" charset="0"/>
                </a:rPr>
                <a:t>Power BI </a:t>
              </a:r>
            </a:p>
            <a:p>
              <a:pPr marL="0" marR="0" lvl="0" indent="0" defTabSz="913599" eaLnBrk="0" fontAlgn="base" latinLnBrk="0" hangingPunct="0">
                <a:lnSpc>
                  <a:spcPts val="8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5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Light" panose="020B0502040204020203" pitchFamily="34" charset="0"/>
                  <a:ea typeface="Arial Unicode MS" panose="020B0604020202020204" pitchFamily="34" charset="-128"/>
                  <a:cs typeface="Segoe UI Light" panose="020B0502040204020203" pitchFamily="34" charset="0"/>
                </a:rPr>
                <a:t>Embedded</a:t>
              </a:r>
            </a:p>
          </p:txBody>
        </p:sp>
        <p:sp>
          <p:nvSpPr>
            <p:cNvPr id="125" name="Down Arrow 275">
              <a:extLst>
                <a:ext uri="{FF2B5EF4-FFF2-40B4-BE49-F238E27FC236}">
                  <a16:creationId xmlns:a16="http://schemas.microsoft.com/office/drawing/2014/main" id="{18B8F83D-4340-466D-923B-5FF964D0B468}"/>
                </a:ext>
              </a:extLst>
            </p:cNvPr>
            <p:cNvSpPr/>
            <p:nvPr/>
          </p:nvSpPr>
          <p:spPr bwMode="auto">
            <a:xfrm rot="16200000">
              <a:off x="7176430" y="3713022"/>
              <a:ext cx="71376" cy="111044"/>
            </a:xfrm>
            <a:prstGeom prst="downArrow">
              <a:avLst>
                <a:gd name="adj1" fmla="val 32235"/>
                <a:gd name="adj2" fmla="val 50000"/>
              </a:avLst>
            </a:prstGeom>
            <a:solidFill>
              <a:srgbClr val="4472C4"/>
            </a:solidFill>
            <a:ln w="6350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34" tIns="143387" rIns="179234" bIns="14338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751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61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26" name="Picture 128">
              <a:extLst>
                <a:ext uri="{FF2B5EF4-FFF2-40B4-BE49-F238E27FC236}">
                  <a16:creationId xmlns:a16="http://schemas.microsoft.com/office/drawing/2014/main" id="{FCFB2CB6-4845-4B26-9AC0-23865AAB98E7}"/>
                </a:ext>
              </a:extLst>
            </p:cNvPr>
            <p:cNvPicPr>
              <a:picLocks noChangeAspect="1"/>
            </p:cNvPicPr>
            <p:nvPr/>
          </p:nvPicPr>
          <p:blipFill>
            <a:blip r:embed="rId52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16030" y="1413701"/>
              <a:ext cx="267771" cy="267771"/>
            </a:xfrm>
            <a:prstGeom prst="rect">
              <a:avLst/>
            </a:prstGeom>
          </p:spPr>
        </p:pic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16727261-CB9E-48D8-BF11-17FE91584977}"/>
                </a:ext>
              </a:extLst>
            </p:cNvPr>
            <p:cNvSpPr txBox="1"/>
            <p:nvPr/>
          </p:nvSpPr>
          <p:spPr>
            <a:xfrm>
              <a:off x="7253945" y="1421267"/>
              <a:ext cx="659156" cy="30110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27413" rIns="0" bIns="0" rtlCol="0">
              <a:noAutofit/>
            </a:bodyPr>
            <a:lstStyle/>
            <a:p>
              <a:pPr marL="0" marR="0" lvl="0" indent="0" defTabSz="913599" eaLnBrk="0" fontAlgn="base" latinLnBrk="0" hangingPunct="0">
                <a:lnSpc>
                  <a:spcPts val="8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5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Light" panose="020B0502040204020203" pitchFamily="34" charset="0"/>
                  <a:ea typeface="Arial Unicode MS" panose="020B0604020202020204" pitchFamily="34" charset="-128"/>
                  <a:cs typeface="Segoe UI Light" panose="020B0502040204020203" pitchFamily="34" charset="0"/>
                </a:rPr>
                <a:t>SQL Server </a:t>
              </a:r>
            </a:p>
            <a:p>
              <a:pPr marL="0" marR="0" lvl="0" indent="0" defTabSz="913599" eaLnBrk="0" fontAlgn="base" latinLnBrk="0" hangingPunct="0">
                <a:lnSpc>
                  <a:spcPts val="8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5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Light" panose="020B0502040204020203" pitchFamily="34" charset="0"/>
                  <a:ea typeface="Arial Unicode MS" panose="020B0604020202020204" pitchFamily="34" charset="-128"/>
                  <a:cs typeface="Segoe UI Light" panose="020B0502040204020203" pitchFamily="34" charset="0"/>
                </a:rPr>
                <a:t>Stretch Database</a:t>
              </a:r>
            </a:p>
          </p:txBody>
        </p:sp>
        <p:pic>
          <p:nvPicPr>
            <p:cNvPr id="128" name="Picture 130">
              <a:extLst>
                <a:ext uri="{FF2B5EF4-FFF2-40B4-BE49-F238E27FC236}">
                  <a16:creationId xmlns:a16="http://schemas.microsoft.com/office/drawing/2014/main" id="{6A0CBF84-1E9D-4D06-AE81-E70C2CEDA05E}"/>
                </a:ext>
              </a:extLst>
            </p:cNvPr>
            <p:cNvPicPr>
              <a:picLocks noChangeAspect="1"/>
            </p:cNvPicPr>
            <p:nvPr/>
          </p:nvPicPr>
          <p:blipFill>
            <a:blip r:embed="rId53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46464" y="3283036"/>
              <a:ext cx="308210" cy="308210"/>
            </a:xfrm>
            <a:prstGeom prst="rect">
              <a:avLst/>
            </a:prstGeom>
          </p:spPr>
        </p:pic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724DA329-A83C-4724-8E4C-9AEA655709DE}"/>
                </a:ext>
              </a:extLst>
            </p:cNvPr>
            <p:cNvSpPr txBox="1"/>
            <p:nvPr/>
          </p:nvSpPr>
          <p:spPr>
            <a:xfrm>
              <a:off x="6024991" y="3297829"/>
              <a:ext cx="659156" cy="261636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27413" rIns="0" bIns="0" rtlCol="0" anchor="t">
              <a:noAutofit/>
            </a:bodyPr>
            <a:lstStyle/>
            <a:p>
              <a:pPr marL="0" marR="0" lvl="0" indent="0" defTabSz="913599" eaLnBrk="0" fontAlgn="base" latinLnBrk="0" hangingPunct="0">
                <a:lnSpc>
                  <a:spcPts val="8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5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Light" panose="020B0502040204020203" pitchFamily="34" charset="0"/>
                  <a:ea typeface="Arial Unicode MS" panose="020B0604020202020204" pitchFamily="34" charset="-128"/>
                  <a:cs typeface="Segoe UI Light" panose="020B0502040204020203" pitchFamily="34" charset="0"/>
                </a:rPr>
                <a:t>Mobile</a:t>
              </a:r>
            </a:p>
            <a:p>
              <a:pPr marL="0" marR="0" lvl="0" indent="0" defTabSz="913599" eaLnBrk="0" fontAlgn="base" latinLnBrk="0" hangingPunct="0">
                <a:lnSpc>
                  <a:spcPts val="8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5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Light" panose="020B0502040204020203" pitchFamily="34" charset="0"/>
                  <a:ea typeface="Arial Unicode MS" panose="020B0604020202020204" pitchFamily="34" charset="-128"/>
                  <a:cs typeface="Segoe UI Light" panose="020B0502040204020203" pitchFamily="34" charset="0"/>
                </a:rPr>
                <a:t>Engagement</a:t>
              </a:r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038C28D2-17D7-490D-B82E-43137C354C20}"/>
                </a:ext>
              </a:extLst>
            </p:cNvPr>
            <p:cNvSpPr txBox="1"/>
            <p:nvPr/>
          </p:nvSpPr>
          <p:spPr>
            <a:xfrm>
              <a:off x="5775896" y="2425833"/>
              <a:ext cx="659156" cy="261636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27413" rIns="0" bIns="0" rtlCol="0" anchor="t">
              <a:noAutofit/>
            </a:bodyPr>
            <a:lstStyle/>
            <a:p>
              <a:pPr marL="0" marR="0" lvl="0" indent="0" defTabSz="913599" eaLnBrk="0" fontAlgn="base" latinLnBrk="0" hangingPunct="0">
                <a:lnSpc>
                  <a:spcPts val="8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5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Light" panose="020B0502040204020203" pitchFamily="34" charset="0"/>
                  <a:ea typeface="Arial Unicode MS" panose="020B0604020202020204" pitchFamily="34" charset="-128"/>
                  <a:cs typeface="Segoe UI Light" panose="020B0502040204020203" pitchFamily="34" charset="0"/>
                </a:rPr>
                <a:t>Functions</a:t>
              </a:r>
            </a:p>
          </p:txBody>
        </p:sp>
        <p:sp>
          <p:nvSpPr>
            <p:cNvPr id="131" name="Rectangle 133">
              <a:extLst>
                <a:ext uri="{FF2B5EF4-FFF2-40B4-BE49-F238E27FC236}">
                  <a16:creationId xmlns:a16="http://schemas.microsoft.com/office/drawing/2014/main" id="{988B4117-63F2-493B-9FBA-452EB80F2ED1}"/>
                </a:ext>
              </a:extLst>
            </p:cNvPr>
            <p:cNvSpPr/>
            <p:nvPr/>
          </p:nvSpPr>
          <p:spPr bwMode="auto">
            <a:xfrm>
              <a:off x="6747589" y="1982298"/>
              <a:ext cx="3545532" cy="614765"/>
            </a:xfrm>
            <a:prstGeom prst="rect">
              <a:avLst/>
            </a:prstGeom>
            <a:solidFill>
              <a:srgbClr val="4472C4"/>
            </a:solidFill>
            <a:ln w="6350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5711" tIns="140569" rIns="175711" bIns="140569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895579" eaLnBrk="1" fontAlgn="base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74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ea typeface="Segoe UI" pitchFamily="34" charset="0"/>
                  <a:cs typeface="Segoe UI" pitchFamily="34" charset="0"/>
                </a:rPr>
                <a:t>Intelligence</a:t>
              </a:r>
            </a:p>
          </p:txBody>
        </p:sp>
        <p:pic>
          <p:nvPicPr>
            <p:cNvPr id="132" name="Picture 134">
              <a:extLst>
                <a:ext uri="{FF2B5EF4-FFF2-40B4-BE49-F238E27FC236}">
                  <a16:creationId xmlns:a16="http://schemas.microsoft.com/office/drawing/2014/main" id="{24E19412-D5B2-4167-A1B6-D0A40B6D9083}"/>
                </a:ext>
              </a:extLst>
            </p:cNvPr>
            <p:cNvPicPr>
              <a:picLocks noChangeAspect="1"/>
            </p:cNvPicPr>
            <p:nvPr/>
          </p:nvPicPr>
          <p:blipFill>
            <a:blip r:embed="rId54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68462" y="2235618"/>
              <a:ext cx="345173" cy="345173"/>
            </a:xfrm>
            <a:prstGeom prst="rect">
              <a:avLst/>
            </a:prstGeom>
          </p:spPr>
        </p:pic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2936BABC-22D6-4FD8-85F7-68C5F00A8676}"/>
                </a:ext>
              </a:extLst>
            </p:cNvPr>
            <p:cNvSpPr txBox="1"/>
            <p:nvPr/>
          </p:nvSpPr>
          <p:spPr>
            <a:xfrm>
              <a:off x="7296810" y="2366948"/>
              <a:ext cx="659156" cy="30110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27413" rIns="0" bIns="0" rtlCol="0">
              <a:noAutofit/>
            </a:bodyPr>
            <a:lstStyle/>
            <a:p>
              <a:pPr marL="0" marR="0" lvl="0" indent="0" defTabSz="913599" eaLnBrk="0" fontAlgn="base" latinLnBrk="0" hangingPunct="0">
                <a:lnSpc>
                  <a:spcPts val="8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5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Light" panose="020B0502040204020203" pitchFamily="34" charset="0"/>
                  <a:ea typeface="Arial Unicode MS" panose="020B0604020202020204" pitchFamily="34" charset="-128"/>
                  <a:cs typeface="Segoe UI Light" panose="020B0502040204020203" pitchFamily="34" charset="0"/>
                </a:rPr>
                <a:t>Cognitive Services</a:t>
              </a:r>
            </a:p>
          </p:txBody>
        </p:sp>
        <p:pic>
          <p:nvPicPr>
            <p:cNvPr id="134" name="Picture 136">
              <a:extLst>
                <a:ext uri="{FF2B5EF4-FFF2-40B4-BE49-F238E27FC236}">
                  <a16:creationId xmlns:a16="http://schemas.microsoft.com/office/drawing/2014/main" id="{5416A069-129A-404B-B1FB-313E529EBEE7}"/>
                </a:ext>
              </a:extLst>
            </p:cNvPr>
            <p:cNvPicPr>
              <a:picLocks noChangeAspect="1"/>
            </p:cNvPicPr>
            <p:nvPr/>
          </p:nvPicPr>
          <p:blipFill>
            <a:blip r:embed="rId55" cstate="print">
              <a:clrChange>
                <a:clrFrom>
                  <a:srgbClr val="0078D7"/>
                </a:clrFrom>
                <a:clrTo>
                  <a:srgbClr val="0078D7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8197083" y="2248269"/>
              <a:ext cx="380870" cy="380870"/>
            </a:xfrm>
            <a:prstGeom prst="rect">
              <a:avLst/>
            </a:prstGeom>
          </p:spPr>
        </p:pic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D0FA1E5A-5E8E-4BA2-A6EC-E5A4D16A5011}"/>
                </a:ext>
              </a:extLst>
            </p:cNvPr>
            <p:cNvSpPr txBox="1"/>
            <p:nvPr/>
          </p:nvSpPr>
          <p:spPr>
            <a:xfrm>
              <a:off x="8565876" y="2366948"/>
              <a:ext cx="659156" cy="30110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27413" rIns="0" bIns="0" rtlCol="0">
              <a:noAutofit/>
            </a:bodyPr>
            <a:lstStyle/>
            <a:p>
              <a:pPr marL="0" marR="0" lvl="0" indent="0" defTabSz="913599" eaLnBrk="0" fontAlgn="base" latinLnBrk="0" hangingPunct="0">
                <a:lnSpc>
                  <a:spcPts val="8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5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Light" panose="020B0502040204020203" pitchFamily="34" charset="0"/>
                  <a:ea typeface="Arial Unicode MS" panose="020B0604020202020204" pitchFamily="34" charset="-128"/>
                  <a:cs typeface="Segoe UI Light" panose="020B0502040204020203" pitchFamily="34" charset="0"/>
                </a:rPr>
                <a:t>Bot Framework</a:t>
              </a:r>
            </a:p>
          </p:txBody>
        </p:sp>
        <p:pic>
          <p:nvPicPr>
            <p:cNvPr id="136" name="Picture 138">
              <a:extLst>
                <a:ext uri="{FF2B5EF4-FFF2-40B4-BE49-F238E27FC236}">
                  <a16:creationId xmlns:a16="http://schemas.microsoft.com/office/drawing/2014/main" id="{44DB73D2-EA68-4694-B304-515AF9C7914C}"/>
                </a:ext>
              </a:extLst>
            </p:cNvPr>
            <p:cNvPicPr>
              <a:picLocks noChangeAspect="1"/>
            </p:cNvPicPr>
            <p:nvPr/>
          </p:nvPicPr>
          <p:blipFill>
            <a:blip r:embed="rId56" cstate="print">
              <a:biLevel thresh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67578" y="2339737"/>
              <a:ext cx="217641" cy="217641"/>
            </a:xfrm>
            <a:prstGeom prst="rect">
              <a:avLst/>
            </a:prstGeom>
          </p:spPr>
        </p:pic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C4A58AF5-E19E-4D4B-AEB0-CD104710908F}"/>
                </a:ext>
              </a:extLst>
            </p:cNvPr>
            <p:cNvSpPr txBox="1"/>
            <p:nvPr/>
          </p:nvSpPr>
          <p:spPr>
            <a:xfrm>
              <a:off x="9662001" y="2364193"/>
              <a:ext cx="659156" cy="30110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27413" rIns="0" bIns="0" rtlCol="0">
              <a:noAutofit/>
            </a:bodyPr>
            <a:lstStyle/>
            <a:p>
              <a:pPr marL="0" marR="0" lvl="0" indent="0" defTabSz="913599" eaLnBrk="0" fontAlgn="base" latinLnBrk="0" hangingPunct="0">
                <a:lnSpc>
                  <a:spcPts val="8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5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Light" panose="020B0502040204020203" pitchFamily="34" charset="0"/>
                  <a:ea typeface="Arial Unicode MS" panose="020B0604020202020204" pitchFamily="34" charset="-128"/>
                  <a:cs typeface="Segoe UI Light" panose="020B0502040204020203" pitchFamily="34" charset="0"/>
                </a:rPr>
                <a:t>Cortana</a:t>
              </a:r>
            </a:p>
          </p:txBody>
        </p:sp>
        <p:pic>
          <p:nvPicPr>
            <p:cNvPr id="138" name="Picture 140">
              <a:extLst>
                <a:ext uri="{FF2B5EF4-FFF2-40B4-BE49-F238E27FC236}">
                  <a16:creationId xmlns:a16="http://schemas.microsoft.com/office/drawing/2014/main" id="{1E748546-A7AE-496A-BD1D-8F6323436423}"/>
                </a:ext>
              </a:extLst>
            </p:cNvPr>
            <p:cNvPicPr>
              <a:picLocks noChangeAspect="1"/>
            </p:cNvPicPr>
            <p:nvPr/>
          </p:nvPicPr>
          <p:blipFill>
            <a:blip r:embed="rId57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6596" y="807846"/>
              <a:ext cx="301539" cy="301539"/>
            </a:xfrm>
            <a:prstGeom prst="rect">
              <a:avLst/>
            </a:prstGeom>
          </p:spPr>
        </p:pic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2F501E67-0B1C-47DB-B49E-597CD6CBB6DB}"/>
                </a:ext>
              </a:extLst>
            </p:cNvPr>
            <p:cNvSpPr txBox="1"/>
            <p:nvPr/>
          </p:nvSpPr>
          <p:spPr>
            <a:xfrm>
              <a:off x="894332" y="902036"/>
              <a:ext cx="659156" cy="301106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27413" rIns="0" bIns="0" rtlCol="0">
              <a:noAutofit/>
            </a:bodyPr>
            <a:lstStyle/>
            <a:p>
              <a:pPr marL="0" marR="0" lvl="0" indent="0" defTabSz="913599" eaLnBrk="0" fontAlgn="base" latinLnBrk="0" hangingPunct="0">
                <a:lnSpc>
                  <a:spcPts val="8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5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Light" panose="020B0502040204020203" pitchFamily="34" charset="0"/>
                  <a:ea typeface="Arial Unicode MS" panose="020B0604020202020204" pitchFamily="34" charset="-128"/>
                  <a:cs typeface="Segoe UI Light" panose="020B0502040204020203" pitchFamily="34" charset="0"/>
                </a:rPr>
                <a:t>Security Center</a:t>
              </a:r>
            </a:p>
          </p:txBody>
        </p:sp>
        <p:pic>
          <p:nvPicPr>
            <p:cNvPr id="140" name="Picture 142">
              <a:extLst>
                <a:ext uri="{FF2B5EF4-FFF2-40B4-BE49-F238E27FC236}">
                  <a16:creationId xmlns:a16="http://schemas.microsoft.com/office/drawing/2014/main" id="{A24F3E6B-56BD-418D-BFD5-3C3037A8148D}"/>
                </a:ext>
              </a:extLst>
            </p:cNvPr>
            <p:cNvPicPr>
              <a:picLocks noChangeAspect="1"/>
            </p:cNvPicPr>
            <p:nvPr/>
          </p:nvPicPr>
          <p:blipFill>
            <a:blip r:embed="rId58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5148" y="3345921"/>
              <a:ext cx="365829" cy="365829"/>
            </a:xfrm>
            <a:prstGeom prst="rect">
              <a:avLst/>
            </a:prstGeom>
          </p:spPr>
        </p:pic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643920F4-6B99-4EDA-A735-B728FFD8C38A}"/>
                </a:ext>
              </a:extLst>
            </p:cNvPr>
            <p:cNvSpPr txBox="1"/>
            <p:nvPr/>
          </p:nvSpPr>
          <p:spPr>
            <a:xfrm>
              <a:off x="2594954" y="3429746"/>
              <a:ext cx="659156" cy="301106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27413" rIns="0" bIns="0" rtlCol="0" anchor="t">
              <a:noAutofit/>
            </a:bodyPr>
            <a:lstStyle/>
            <a:p>
              <a:pPr marL="0" marR="0" lvl="0" indent="0" defTabSz="913599" eaLnBrk="0" fontAlgn="base" latinLnBrk="0" hangingPunct="0">
                <a:lnSpc>
                  <a:spcPts val="8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5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Light" panose="020B0502040204020203" pitchFamily="34" charset="0"/>
                  <a:ea typeface="Arial Unicode MS" panose="020B0604020202020204" pitchFamily="34" charset="-128"/>
                  <a:cs typeface="Segoe UI Light" panose="020B0502040204020203" pitchFamily="34" charset="0"/>
                </a:rPr>
                <a:t>Container </a:t>
              </a:r>
            </a:p>
            <a:p>
              <a:pPr marL="0" marR="0" lvl="0" indent="0" defTabSz="913599" eaLnBrk="0" fontAlgn="base" latinLnBrk="0" hangingPunct="0">
                <a:lnSpc>
                  <a:spcPts val="8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5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Light" panose="020B0502040204020203" pitchFamily="34" charset="0"/>
                  <a:ea typeface="Arial Unicode MS" panose="020B0604020202020204" pitchFamily="34" charset="-128"/>
                  <a:cs typeface="Segoe UI Light" panose="020B0502040204020203" pitchFamily="34" charset="0"/>
                </a:rPr>
                <a:t>Service</a:t>
              </a:r>
            </a:p>
          </p:txBody>
        </p:sp>
        <p:pic>
          <p:nvPicPr>
            <p:cNvPr id="142" name="Picture 144">
              <a:extLst>
                <a:ext uri="{FF2B5EF4-FFF2-40B4-BE49-F238E27FC236}">
                  <a16:creationId xmlns:a16="http://schemas.microsoft.com/office/drawing/2014/main" id="{4499DAEF-6BA9-4C5C-AB36-5906C23A10E9}"/>
                </a:ext>
              </a:extLst>
            </p:cNvPr>
            <p:cNvPicPr>
              <a:picLocks noChangeAspect="1"/>
            </p:cNvPicPr>
            <p:nvPr/>
          </p:nvPicPr>
          <p:blipFill>
            <a:blip r:embed="rId59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biLevel thresh="25000"/>
            </a:blip>
            <a:stretch>
              <a:fillRect/>
            </a:stretch>
          </p:blipFill>
          <p:spPr>
            <a:xfrm>
              <a:off x="5177357" y="2363785"/>
              <a:ext cx="598080" cy="361340"/>
            </a:xfrm>
            <a:prstGeom prst="rect">
              <a:avLst/>
            </a:prstGeom>
          </p:spPr>
        </p:pic>
        <p:sp>
          <p:nvSpPr>
            <p:cNvPr id="143" name="Rectangle 145">
              <a:extLst>
                <a:ext uri="{FF2B5EF4-FFF2-40B4-BE49-F238E27FC236}">
                  <a16:creationId xmlns:a16="http://schemas.microsoft.com/office/drawing/2014/main" id="{88DF5952-C093-4394-8ECA-A94BD6D31D0A}"/>
                </a:ext>
              </a:extLst>
            </p:cNvPr>
            <p:cNvSpPr/>
            <p:nvPr/>
          </p:nvSpPr>
          <p:spPr bwMode="auto">
            <a:xfrm>
              <a:off x="3700635" y="5285811"/>
              <a:ext cx="719442" cy="363427"/>
            </a:xfrm>
            <a:prstGeom prst="rect">
              <a:avLst/>
            </a:prstGeom>
            <a:solidFill>
              <a:srgbClr val="4472C4"/>
            </a:solidFill>
            <a:ln w="6350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304697" tIns="44808" rIns="0" bIns="140569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95579" eaLnBrk="1" fontAlgn="base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84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ea typeface="Segoe UI" pitchFamily="34" charset="0"/>
                  <a:cs typeface="Segoe UI" pitchFamily="34" charset="0"/>
                </a:rPr>
                <a:t>Queues</a:t>
              </a:r>
            </a:p>
          </p:txBody>
        </p:sp>
        <p:pic>
          <p:nvPicPr>
            <p:cNvPr id="144" name="Picture 146" descr="Storage blob.png">
              <a:extLst>
                <a:ext uri="{FF2B5EF4-FFF2-40B4-BE49-F238E27FC236}">
                  <a16:creationId xmlns:a16="http://schemas.microsoft.com/office/drawing/2014/main" id="{A79BFEDC-78B5-4932-9BE7-2CA28A6992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12294" y="5272537"/>
              <a:ext cx="247169" cy="247170"/>
            </a:xfrm>
            <a:prstGeom prst="rect">
              <a:avLst/>
            </a:prstGeom>
          </p:spPr>
        </p:pic>
        <p:pic>
          <p:nvPicPr>
            <p:cNvPr id="145" name="Picture 147">
              <a:extLst>
                <a:ext uri="{FF2B5EF4-FFF2-40B4-BE49-F238E27FC236}">
                  <a16:creationId xmlns:a16="http://schemas.microsoft.com/office/drawing/2014/main" id="{87CABBD1-54FA-4BF6-82E3-B8A5C1E7A468}"/>
                </a:ext>
              </a:extLst>
            </p:cNvPr>
            <p:cNvPicPr>
              <a:picLocks noChangeAspect="1"/>
            </p:cNvPicPr>
            <p:nvPr/>
          </p:nvPicPr>
          <p:blipFill>
            <a:blip r:embed="rId60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7745" y="3373934"/>
              <a:ext cx="341082" cy="341082"/>
            </a:xfrm>
            <a:prstGeom prst="rect">
              <a:avLst/>
            </a:prstGeom>
          </p:spPr>
        </p:pic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B0D27AF2-8015-4BD4-A703-7F6AD6477C13}"/>
                </a:ext>
              </a:extLst>
            </p:cNvPr>
            <p:cNvSpPr txBox="1"/>
            <p:nvPr/>
          </p:nvSpPr>
          <p:spPr>
            <a:xfrm>
              <a:off x="3660077" y="3390851"/>
              <a:ext cx="659156" cy="301106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27413" rIns="0" bIns="0" rtlCol="0" anchor="t">
              <a:noAutofit/>
            </a:bodyPr>
            <a:lstStyle/>
            <a:p>
              <a:pPr marL="0" marR="0" lvl="0" indent="0" defTabSz="913599" eaLnBrk="0" fontAlgn="base" latinLnBrk="0" hangingPunct="0">
                <a:lnSpc>
                  <a:spcPts val="8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5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Light" panose="020B0502040204020203" pitchFamily="34" charset="0"/>
                  <a:ea typeface="Arial Unicode MS" panose="020B0604020202020204" pitchFamily="34" charset="-128"/>
                  <a:cs typeface="Segoe UI Light" panose="020B0502040204020203" pitchFamily="34" charset="0"/>
                </a:rPr>
                <a:t>VM </a:t>
              </a:r>
            </a:p>
            <a:p>
              <a:pPr marL="0" marR="0" lvl="0" indent="0" defTabSz="913599" eaLnBrk="0" fontAlgn="base" latinLnBrk="0" hangingPunct="0">
                <a:lnSpc>
                  <a:spcPts val="8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5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Light" panose="020B0502040204020203" pitchFamily="34" charset="0"/>
                  <a:ea typeface="Arial Unicode MS" panose="020B0604020202020204" pitchFamily="34" charset="-128"/>
                  <a:cs typeface="Segoe UI Light" panose="020B0502040204020203" pitchFamily="34" charset="0"/>
                </a:rPr>
                <a:t>Scale Sets</a:t>
              </a:r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ACF6C1D9-0CE1-41CC-B9AD-CA206C3D8257}"/>
                </a:ext>
              </a:extLst>
            </p:cNvPr>
            <p:cNvSpPr txBox="1"/>
            <p:nvPr/>
          </p:nvSpPr>
          <p:spPr>
            <a:xfrm>
              <a:off x="9491114" y="3657793"/>
              <a:ext cx="659156" cy="30110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27413" rIns="0" bIns="0" rtlCol="0">
              <a:noAutofit/>
            </a:bodyPr>
            <a:lstStyle/>
            <a:p>
              <a:pPr marL="0" marR="0" lvl="0" indent="0" defTabSz="913599" eaLnBrk="0" fontAlgn="base" latinLnBrk="0" hangingPunct="0">
                <a:lnSpc>
                  <a:spcPts val="8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5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Light" panose="020B0502040204020203" pitchFamily="34" charset="0"/>
                  <a:ea typeface="Arial Unicode MS" panose="020B0604020202020204" pitchFamily="34" charset="-128"/>
                  <a:cs typeface="Segoe UI Light" panose="020B0502040204020203" pitchFamily="34" charset="0"/>
                </a:rPr>
                <a:t>Data Lake Store</a:t>
              </a:r>
            </a:p>
          </p:txBody>
        </p:sp>
        <p:sp>
          <p:nvSpPr>
            <p:cNvPr id="148" name="Rectangle 150">
              <a:extLst>
                <a:ext uri="{FF2B5EF4-FFF2-40B4-BE49-F238E27FC236}">
                  <a16:creationId xmlns:a16="http://schemas.microsoft.com/office/drawing/2014/main" id="{443E935D-85BE-4263-BD97-0003A908D7EA}"/>
                </a:ext>
              </a:extLst>
            </p:cNvPr>
            <p:cNvSpPr/>
            <p:nvPr/>
          </p:nvSpPr>
          <p:spPr bwMode="auto">
            <a:xfrm>
              <a:off x="2779051" y="4293019"/>
              <a:ext cx="1273355" cy="262926"/>
            </a:xfrm>
            <a:prstGeom prst="rect">
              <a:avLst/>
            </a:prstGeom>
            <a:solidFill>
              <a:srgbClr val="4472C4"/>
            </a:solidFill>
            <a:ln w="6350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304697" tIns="44808" rIns="0" bIns="140569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95579" eaLnBrk="1" fontAlgn="base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84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ea typeface="Segoe UI" pitchFamily="34" charset="0"/>
                  <a:cs typeface="Segoe UI" pitchFamily="34" charset="0"/>
                </a:rPr>
                <a:t>Dev/Test Lab</a:t>
              </a:r>
            </a:p>
          </p:txBody>
        </p:sp>
        <p:pic>
          <p:nvPicPr>
            <p:cNvPr id="149" name="Picture 151">
              <a:extLst>
                <a:ext uri="{FF2B5EF4-FFF2-40B4-BE49-F238E27FC236}">
                  <a16:creationId xmlns:a16="http://schemas.microsoft.com/office/drawing/2014/main" id="{89DA7AC6-F82E-4B80-A11E-7FFA14DAFF17}"/>
                </a:ext>
              </a:extLst>
            </p:cNvPr>
            <p:cNvPicPr>
              <a:picLocks noChangeAspect="1"/>
            </p:cNvPicPr>
            <p:nvPr/>
          </p:nvPicPr>
          <p:blipFill>
            <a:blip r:embed="rId61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23503" y="4271376"/>
              <a:ext cx="209430" cy="209430"/>
            </a:xfrm>
            <a:prstGeom prst="rect">
              <a:avLst/>
            </a:prstGeom>
          </p:spPr>
        </p:pic>
        <p:sp>
          <p:nvSpPr>
            <p:cNvPr id="150" name="Rectangle 152">
              <a:extLst>
                <a:ext uri="{FF2B5EF4-FFF2-40B4-BE49-F238E27FC236}">
                  <a16:creationId xmlns:a16="http://schemas.microsoft.com/office/drawing/2014/main" id="{3E31032D-92C1-49C0-B931-F94EC6D95215}"/>
                </a:ext>
              </a:extLst>
            </p:cNvPr>
            <p:cNvSpPr/>
            <p:nvPr/>
          </p:nvSpPr>
          <p:spPr bwMode="auto">
            <a:xfrm>
              <a:off x="2015791" y="1473072"/>
              <a:ext cx="2291970" cy="1351020"/>
            </a:xfrm>
            <a:prstGeom prst="rect">
              <a:avLst/>
            </a:prstGeom>
            <a:solidFill>
              <a:srgbClr val="4472C4"/>
            </a:solidFill>
            <a:ln w="6350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5711" tIns="140569" rIns="175711" bIns="140569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895579" eaLnBrk="1" fontAlgn="base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74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ea typeface="Segoe UI" pitchFamily="34" charset="0"/>
                  <a:cs typeface="Segoe UI" pitchFamily="34" charset="0"/>
                </a:rPr>
                <a:t>Integration</a:t>
              </a:r>
            </a:p>
          </p:txBody>
        </p:sp>
        <p:grpSp>
          <p:nvGrpSpPr>
            <p:cNvPr id="151" name="Group 153">
              <a:extLst>
                <a:ext uri="{FF2B5EF4-FFF2-40B4-BE49-F238E27FC236}">
                  <a16:creationId xmlns:a16="http://schemas.microsoft.com/office/drawing/2014/main" id="{F88AA317-C5C4-41D7-A416-7AB20583F64F}"/>
                </a:ext>
              </a:extLst>
            </p:cNvPr>
            <p:cNvGrpSpPr/>
            <p:nvPr/>
          </p:nvGrpSpPr>
          <p:grpSpPr>
            <a:xfrm>
              <a:off x="3197734" y="1883910"/>
              <a:ext cx="1005586" cy="311924"/>
              <a:chOff x="4508812" y="2773724"/>
              <a:chExt cx="1005586" cy="311924"/>
            </a:xfrm>
          </p:grpSpPr>
          <p:sp>
            <p:nvSpPr>
              <p:cNvPr id="175" name="TextBox 174">
                <a:extLst>
                  <a:ext uri="{FF2B5EF4-FFF2-40B4-BE49-F238E27FC236}">
                    <a16:creationId xmlns:a16="http://schemas.microsoft.com/office/drawing/2014/main" id="{EAB72B4D-F813-419D-AFC2-5EEA81F1CE9F}"/>
                  </a:ext>
                </a:extLst>
              </p:cNvPr>
              <p:cNvSpPr txBox="1"/>
              <p:nvPr/>
            </p:nvSpPr>
            <p:spPr>
              <a:xfrm>
                <a:off x="4855242" y="2784543"/>
                <a:ext cx="659156" cy="30110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27413" rIns="0" bIns="0" rtlCol="0">
                <a:noAutofit/>
              </a:bodyPr>
              <a:lstStyle/>
              <a:p>
                <a:pPr marL="0" marR="0" lvl="0" indent="0" defTabSz="913599" eaLnBrk="0" fontAlgn="base" latinLnBrk="0" hangingPunct="0">
                  <a:lnSpc>
                    <a:spcPts val="8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75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Light" panose="020B0502040204020203" pitchFamily="34" charset="0"/>
                    <a:ea typeface="Arial Unicode MS" panose="020B0604020202020204" pitchFamily="34" charset="-128"/>
                    <a:cs typeface="Segoe UI Light" panose="020B0502040204020203" pitchFamily="34" charset="0"/>
                  </a:rPr>
                  <a:t>BizTalk</a:t>
                </a:r>
              </a:p>
              <a:p>
                <a:pPr marL="0" marR="0" lvl="0" indent="0" defTabSz="913599" eaLnBrk="0" fontAlgn="base" latinLnBrk="0" hangingPunct="0">
                  <a:lnSpc>
                    <a:spcPts val="8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75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Light" panose="020B0502040204020203" pitchFamily="34" charset="0"/>
                    <a:ea typeface="Arial Unicode MS" panose="020B0604020202020204" pitchFamily="34" charset="-128"/>
                    <a:cs typeface="Segoe UI Light" panose="020B0502040204020203" pitchFamily="34" charset="0"/>
                  </a:rPr>
                  <a:t>Services</a:t>
                </a:r>
              </a:p>
            </p:txBody>
          </p:sp>
          <p:pic>
            <p:nvPicPr>
              <p:cNvPr id="176" name="Picture 178" descr="BizTalk Services.png">
                <a:extLst>
                  <a:ext uri="{FF2B5EF4-FFF2-40B4-BE49-F238E27FC236}">
                    <a16:creationId xmlns:a16="http://schemas.microsoft.com/office/drawing/2014/main" id="{C9037DEF-805A-4FA6-9B1E-CECFBAA54B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2" cstate="print">
                <a:biLevel thresh="2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08812" y="2773724"/>
                <a:ext cx="293814" cy="293814"/>
              </a:xfrm>
              <a:prstGeom prst="rect">
                <a:avLst/>
              </a:prstGeom>
            </p:spPr>
          </p:pic>
        </p:grpSp>
        <p:grpSp>
          <p:nvGrpSpPr>
            <p:cNvPr id="152" name="Group 154">
              <a:extLst>
                <a:ext uri="{FF2B5EF4-FFF2-40B4-BE49-F238E27FC236}">
                  <a16:creationId xmlns:a16="http://schemas.microsoft.com/office/drawing/2014/main" id="{CBCB65AA-A468-48E6-AFDC-5C68A83E14BA}"/>
                </a:ext>
              </a:extLst>
            </p:cNvPr>
            <p:cNvGrpSpPr/>
            <p:nvPr/>
          </p:nvGrpSpPr>
          <p:grpSpPr>
            <a:xfrm>
              <a:off x="3206082" y="2416319"/>
              <a:ext cx="998427" cy="323766"/>
              <a:chOff x="4517160" y="3306133"/>
              <a:chExt cx="998427" cy="323766"/>
            </a:xfrm>
          </p:grpSpPr>
          <p:sp>
            <p:nvSpPr>
              <p:cNvPr id="173" name="TextBox 172">
                <a:extLst>
                  <a:ext uri="{FF2B5EF4-FFF2-40B4-BE49-F238E27FC236}">
                    <a16:creationId xmlns:a16="http://schemas.microsoft.com/office/drawing/2014/main" id="{8D290DE0-D62A-47DC-94A2-248E7F0E6076}"/>
                  </a:ext>
                </a:extLst>
              </p:cNvPr>
              <p:cNvSpPr txBox="1"/>
              <p:nvPr/>
            </p:nvSpPr>
            <p:spPr>
              <a:xfrm>
                <a:off x="4856431" y="3328794"/>
                <a:ext cx="659156" cy="30110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27413" rIns="0" bIns="0" rtlCol="0">
                <a:noAutofit/>
              </a:bodyPr>
              <a:lstStyle/>
              <a:p>
                <a:pPr marL="0" marR="0" lvl="0" indent="0" defTabSz="913599" eaLnBrk="0" fontAlgn="base" latinLnBrk="0" hangingPunct="0">
                  <a:lnSpc>
                    <a:spcPts val="8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75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Light" panose="020B0502040204020203" pitchFamily="34" charset="0"/>
                    <a:ea typeface="Arial Unicode MS" panose="020B0604020202020204" pitchFamily="34" charset="-128"/>
                    <a:cs typeface="Segoe UI Light" panose="020B0502040204020203" pitchFamily="34" charset="0"/>
                  </a:rPr>
                  <a:t>Service Bus</a:t>
                </a:r>
              </a:p>
            </p:txBody>
          </p:sp>
          <p:pic>
            <p:nvPicPr>
              <p:cNvPr id="174" name="Picture 176" descr="Service Bus.png">
                <a:extLst>
                  <a:ext uri="{FF2B5EF4-FFF2-40B4-BE49-F238E27FC236}">
                    <a16:creationId xmlns:a16="http://schemas.microsoft.com/office/drawing/2014/main" id="{56108632-95D5-4045-BCA8-1314FD0567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3" cstate="print">
                <a:biLevel thresh="2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17160" y="3306133"/>
                <a:ext cx="292386" cy="292386"/>
              </a:xfrm>
              <a:prstGeom prst="rect">
                <a:avLst/>
              </a:prstGeom>
            </p:spPr>
          </p:pic>
        </p:grpSp>
        <p:pic>
          <p:nvPicPr>
            <p:cNvPr id="153" name="Picture 155">
              <a:extLst>
                <a:ext uri="{FF2B5EF4-FFF2-40B4-BE49-F238E27FC236}">
                  <a16:creationId xmlns:a16="http://schemas.microsoft.com/office/drawing/2014/main" id="{5C27CE4F-F7C3-4995-A2F9-42B602B682DA}"/>
                </a:ext>
              </a:extLst>
            </p:cNvPr>
            <p:cNvPicPr>
              <a:picLocks noChangeAspect="1"/>
            </p:cNvPicPr>
            <p:nvPr/>
          </p:nvPicPr>
          <p:blipFill>
            <a:blip r:embed="rId64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72194" y="2360661"/>
              <a:ext cx="242794" cy="242794"/>
            </a:xfrm>
            <a:prstGeom prst="rect">
              <a:avLst/>
            </a:prstGeom>
          </p:spPr>
        </p:pic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F53F44FF-8ACD-4785-A0B7-9EC46EA912E9}"/>
                </a:ext>
              </a:extLst>
            </p:cNvPr>
            <p:cNvSpPr txBox="1"/>
            <p:nvPr/>
          </p:nvSpPr>
          <p:spPr>
            <a:xfrm>
              <a:off x="2489221" y="2303545"/>
              <a:ext cx="659156" cy="30110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27413" rIns="0" bIns="0" rtlCol="0">
              <a:noAutofit/>
            </a:bodyPr>
            <a:lstStyle/>
            <a:p>
              <a:pPr marL="0" marR="0" lvl="0" indent="0" defTabSz="913599" eaLnBrk="0" fontAlgn="base" latinLnBrk="0" hangingPunct="0">
                <a:lnSpc>
                  <a:spcPts val="8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5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Light" panose="020B0502040204020203" pitchFamily="34" charset="0"/>
                  <a:ea typeface="Arial Unicode MS" panose="020B0604020202020204" pitchFamily="34" charset="-128"/>
                  <a:cs typeface="Segoe UI Light" panose="020B0502040204020203" pitchFamily="34" charset="0"/>
                </a:rPr>
                <a:t>Logic </a:t>
              </a:r>
            </a:p>
            <a:p>
              <a:pPr marL="0" marR="0" lvl="0" indent="0" defTabSz="913599" eaLnBrk="0" fontAlgn="base" latinLnBrk="0" hangingPunct="0">
                <a:lnSpc>
                  <a:spcPts val="8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5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Light" panose="020B0502040204020203" pitchFamily="34" charset="0"/>
                  <a:ea typeface="Arial Unicode MS" panose="020B0604020202020204" pitchFamily="34" charset="-128"/>
                  <a:cs typeface="Segoe UI Light" panose="020B0502040204020203" pitchFamily="34" charset="0"/>
                </a:rPr>
                <a:t>Apps</a:t>
              </a:r>
            </a:p>
          </p:txBody>
        </p:sp>
        <p:pic>
          <p:nvPicPr>
            <p:cNvPr id="155" name="Picture 157">
              <a:extLst>
                <a:ext uri="{FF2B5EF4-FFF2-40B4-BE49-F238E27FC236}">
                  <a16:creationId xmlns:a16="http://schemas.microsoft.com/office/drawing/2014/main" id="{9CC97C1F-CCF7-4C9D-93AC-913E41F3DBBB}"/>
                </a:ext>
              </a:extLst>
            </p:cNvPr>
            <p:cNvPicPr>
              <a:picLocks noChangeAspect="1"/>
            </p:cNvPicPr>
            <p:nvPr/>
          </p:nvPicPr>
          <p:blipFill>
            <a:blip r:embed="rId65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47234" y="1902377"/>
              <a:ext cx="315892" cy="315892"/>
            </a:xfrm>
            <a:prstGeom prst="rect">
              <a:avLst/>
            </a:prstGeom>
          </p:spPr>
        </p:pic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28D3A7AB-A42D-474C-A7A0-09B5B72F2D63}"/>
                </a:ext>
              </a:extLst>
            </p:cNvPr>
            <p:cNvSpPr txBox="1"/>
            <p:nvPr/>
          </p:nvSpPr>
          <p:spPr>
            <a:xfrm>
              <a:off x="2418416" y="1896980"/>
              <a:ext cx="659156" cy="30110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27413" rIns="0" bIns="0" rtlCol="0">
              <a:noAutofit/>
            </a:bodyPr>
            <a:lstStyle/>
            <a:p>
              <a:pPr marL="0" marR="0" lvl="0" indent="0" defTabSz="913599" eaLnBrk="0" fontAlgn="base" latinLnBrk="0" hangingPunct="0">
                <a:lnSpc>
                  <a:spcPts val="8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5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Light" panose="020B0502040204020203" pitchFamily="34" charset="0"/>
                  <a:ea typeface="Arial Unicode MS" panose="020B0604020202020204" pitchFamily="34" charset="-128"/>
                  <a:cs typeface="Segoe UI Light" panose="020B0502040204020203" pitchFamily="34" charset="0"/>
                </a:rPr>
                <a:t>API </a:t>
              </a:r>
            </a:p>
            <a:p>
              <a:pPr marL="0" marR="0" lvl="0" indent="0" defTabSz="913599" eaLnBrk="0" fontAlgn="base" latinLnBrk="0" hangingPunct="0">
                <a:lnSpc>
                  <a:spcPts val="8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5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Light" panose="020B0502040204020203" pitchFamily="34" charset="0"/>
                  <a:ea typeface="Arial Unicode MS" panose="020B0604020202020204" pitchFamily="34" charset="-128"/>
                  <a:cs typeface="Segoe UI Light" panose="020B0502040204020203" pitchFamily="34" charset="0"/>
                </a:rPr>
                <a:t>Management</a:t>
              </a:r>
            </a:p>
          </p:txBody>
        </p:sp>
        <p:sp>
          <p:nvSpPr>
            <p:cNvPr id="157" name="Rectangle 159">
              <a:extLst>
                <a:ext uri="{FF2B5EF4-FFF2-40B4-BE49-F238E27FC236}">
                  <a16:creationId xmlns:a16="http://schemas.microsoft.com/office/drawing/2014/main" id="{8E25A3AA-9FDD-4DFE-A0C4-3A79B995A9C2}"/>
                </a:ext>
              </a:extLst>
            </p:cNvPr>
            <p:cNvSpPr/>
            <p:nvPr/>
          </p:nvSpPr>
          <p:spPr bwMode="auto">
            <a:xfrm>
              <a:off x="2013863" y="532203"/>
              <a:ext cx="2293898" cy="840484"/>
            </a:xfrm>
            <a:prstGeom prst="rect">
              <a:avLst/>
            </a:prstGeom>
            <a:solidFill>
              <a:srgbClr val="4472C4"/>
            </a:solidFill>
            <a:ln w="6350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89617" tIns="140569" rIns="89617" bIns="140569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895579" eaLnBrk="1" fontAlgn="base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74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ea typeface="Segoe UI" pitchFamily="34" charset="0"/>
                  <a:cs typeface="Segoe UI" pitchFamily="34" charset="0"/>
                </a:rPr>
                <a:t>Media &amp; CDN</a:t>
              </a:r>
            </a:p>
          </p:txBody>
        </p:sp>
        <p:grpSp>
          <p:nvGrpSpPr>
            <p:cNvPr id="158" name="Group 160">
              <a:extLst>
                <a:ext uri="{FF2B5EF4-FFF2-40B4-BE49-F238E27FC236}">
                  <a16:creationId xmlns:a16="http://schemas.microsoft.com/office/drawing/2014/main" id="{8B300662-23B0-4E01-A682-123C236C0694}"/>
                </a:ext>
              </a:extLst>
            </p:cNvPr>
            <p:cNvGrpSpPr/>
            <p:nvPr/>
          </p:nvGrpSpPr>
          <p:grpSpPr>
            <a:xfrm>
              <a:off x="3540741" y="925340"/>
              <a:ext cx="985876" cy="310428"/>
              <a:chOff x="4094213" y="3729530"/>
              <a:chExt cx="985876" cy="310428"/>
            </a:xfrm>
          </p:grpSpPr>
          <p:sp>
            <p:nvSpPr>
              <p:cNvPr id="171" name="TextBox 170">
                <a:extLst>
                  <a:ext uri="{FF2B5EF4-FFF2-40B4-BE49-F238E27FC236}">
                    <a16:creationId xmlns:a16="http://schemas.microsoft.com/office/drawing/2014/main" id="{3C2F8C40-AA49-49AB-B7AC-E935625E17CE}"/>
                  </a:ext>
                </a:extLst>
              </p:cNvPr>
              <p:cNvSpPr txBox="1"/>
              <p:nvPr/>
            </p:nvSpPr>
            <p:spPr>
              <a:xfrm>
                <a:off x="4420933" y="3729530"/>
                <a:ext cx="659156" cy="30110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27413" rIns="0" bIns="0" rtlCol="0">
                <a:noAutofit/>
              </a:bodyPr>
              <a:lstStyle/>
              <a:p>
                <a:pPr marL="0" marR="0" lvl="0" indent="0" defTabSz="913599" eaLnBrk="0" fontAlgn="base" latinLnBrk="0" hangingPunct="0">
                  <a:lnSpc>
                    <a:spcPts val="8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755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Light" panose="020B0502040204020203" pitchFamily="34" charset="0"/>
                    <a:ea typeface="Arial Unicode MS" panose="020B0604020202020204" pitchFamily="34" charset="-128"/>
                    <a:cs typeface="Segoe UI Light" panose="020B0502040204020203" pitchFamily="34" charset="0"/>
                  </a:rPr>
                  <a:t>Content </a:t>
                </a:r>
                <a:br>
                  <a:rPr kumimoji="0" lang="en-US" sz="755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Light" panose="020B0502040204020203" pitchFamily="34" charset="0"/>
                    <a:ea typeface="Arial Unicode MS" panose="020B0604020202020204" pitchFamily="34" charset="-128"/>
                    <a:cs typeface="Segoe UI Light" panose="020B0502040204020203" pitchFamily="34" charset="0"/>
                  </a:rPr>
                </a:br>
                <a:r>
                  <a:rPr kumimoji="0" lang="en-US" sz="755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Light" panose="020B0502040204020203" pitchFamily="34" charset="0"/>
                    <a:ea typeface="Arial Unicode MS" panose="020B0604020202020204" pitchFamily="34" charset="-128"/>
                    <a:cs typeface="Segoe UI Light" panose="020B0502040204020203" pitchFamily="34" charset="0"/>
                  </a:rPr>
                  <a:t>Delivery</a:t>
                </a:r>
              </a:p>
              <a:p>
                <a:pPr marL="0" marR="0" lvl="0" indent="0" defTabSz="913599" eaLnBrk="0" fontAlgn="base" latinLnBrk="0" hangingPunct="0">
                  <a:lnSpc>
                    <a:spcPts val="8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755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Light" panose="020B0502040204020203" pitchFamily="34" charset="0"/>
                    <a:ea typeface="Arial Unicode MS" panose="020B0604020202020204" pitchFamily="34" charset="-128"/>
                    <a:cs typeface="Segoe UI Light" panose="020B0502040204020203" pitchFamily="34" charset="0"/>
                  </a:rPr>
                  <a:t>Network</a:t>
                </a:r>
              </a:p>
            </p:txBody>
          </p:sp>
          <p:pic>
            <p:nvPicPr>
              <p:cNvPr id="172" name="Picture 174" descr="Content Delivery Network (CDN).png">
                <a:extLst>
                  <a:ext uri="{FF2B5EF4-FFF2-40B4-BE49-F238E27FC236}">
                    <a16:creationId xmlns:a16="http://schemas.microsoft.com/office/drawing/2014/main" id="{7ADDE846-D80A-44F1-A2C4-8BE24E2478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6" cstate="print">
                <a:biLevel thresh="2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94213" y="3743791"/>
                <a:ext cx="296167" cy="296167"/>
              </a:xfrm>
              <a:prstGeom prst="rect">
                <a:avLst/>
              </a:prstGeom>
            </p:spPr>
          </p:pic>
        </p:grpSp>
        <p:grpSp>
          <p:nvGrpSpPr>
            <p:cNvPr id="159" name="Group 161">
              <a:extLst>
                <a:ext uri="{FF2B5EF4-FFF2-40B4-BE49-F238E27FC236}">
                  <a16:creationId xmlns:a16="http://schemas.microsoft.com/office/drawing/2014/main" id="{D6ACB27C-0C52-48AA-825A-A27DD37B513C}"/>
                </a:ext>
              </a:extLst>
            </p:cNvPr>
            <p:cNvGrpSpPr/>
            <p:nvPr/>
          </p:nvGrpSpPr>
          <p:grpSpPr>
            <a:xfrm>
              <a:off x="2042318" y="943855"/>
              <a:ext cx="997180" cy="301105"/>
              <a:chOff x="2770452" y="3748045"/>
              <a:chExt cx="997180" cy="301105"/>
            </a:xfrm>
          </p:grpSpPr>
          <p:sp>
            <p:nvSpPr>
              <p:cNvPr id="169" name="TextBox 168">
                <a:extLst>
                  <a:ext uri="{FF2B5EF4-FFF2-40B4-BE49-F238E27FC236}">
                    <a16:creationId xmlns:a16="http://schemas.microsoft.com/office/drawing/2014/main" id="{FCBBFE58-9795-4EDC-BDE0-EBF6A29F92A1}"/>
                  </a:ext>
                </a:extLst>
              </p:cNvPr>
              <p:cNvSpPr txBox="1"/>
              <p:nvPr/>
            </p:nvSpPr>
            <p:spPr>
              <a:xfrm>
                <a:off x="3108476" y="3748045"/>
                <a:ext cx="659156" cy="30110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27413" rIns="0" bIns="0" rtlCol="0">
                <a:noAutofit/>
              </a:bodyPr>
              <a:lstStyle/>
              <a:p>
                <a:pPr marL="0" marR="0" lvl="0" indent="0" defTabSz="913599" eaLnBrk="0" fontAlgn="base" latinLnBrk="0" hangingPunct="0">
                  <a:lnSpc>
                    <a:spcPts val="8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75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Light" panose="020B0502040204020203" pitchFamily="34" charset="0"/>
                    <a:ea typeface="Arial Unicode MS" panose="020B0604020202020204" pitchFamily="34" charset="-128"/>
                    <a:cs typeface="Segoe UI Light" panose="020B0502040204020203" pitchFamily="34" charset="0"/>
                  </a:rPr>
                  <a:t>Media </a:t>
                </a:r>
                <a:br>
                  <a:rPr kumimoji="0" lang="en-US" sz="75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Light" panose="020B0502040204020203" pitchFamily="34" charset="0"/>
                    <a:ea typeface="Arial Unicode MS" panose="020B0604020202020204" pitchFamily="34" charset="-128"/>
                    <a:cs typeface="Segoe UI Light" panose="020B0502040204020203" pitchFamily="34" charset="0"/>
                  </a:rPr>
                </a:br>
                <a:r>
                  <a:rPr kumimoji="0" lang="en-US" sz="75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Light" panose="020B0502040204020203" pitchFamily="34" charset="0"/>
                    <a:ea typeface="Arial Unicode MS" panose="020B0604020202020204" pitchFamily="34" charset="-128"/>
                    <a:cs typeface="Segoe UI Light" panose="020B0502040204020203" pitchFamily="34" charset="0"/>
                  </a:rPr>
                  <a:t>Services</a:t>
                </a:r>
              </a:p>
            </p:txBody>
          </p:sp>
          <p:pic>
            <p:nvPicPr>
              <p:cNvPr id="170" name="Picture 172" descr="Media Services.png">
                <a:extLst>
                  <a:ext uri="{FF2B5EF4-FFF2-40B4-BE49-F238E27FC236}">
                    <a16:creationId xmlns:a16="http://schemas.microsoft.com/office/drawing/2014/main" id="{155BF694-BAE5-4F95-91ED-461208AA3C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7" cstate="print">
                <a:biLevel thresh="2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70452" y="3757874"/>
                <a:ext cx="282134" cy="282134"/>
              </a:xfrm>
              <a:prstGeom prst="rect">
                <a:avLst/>
              </a:prstGeom>
            </p:spPr>
          </p:pic>
        </p:grpSp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D1C106FF-BBEF-454A-B5F0-9C3727D02D7A}"/>
                </a:ext>
              </a:extLst>
            </p:cNvPr>
            <p:cNvSpPr txBox="1"/>
            <p:nvPr/>
          </p:nvSpPr>
          <p:spPr>
            <a:xfrm>
              <a:off x="3084763" y="950978"/>
              <a:ext cx="473543" cy="30110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27413" rIns="0" bIns="0" rtlCol="0">
              <a:noAutofit/>
            </a:bodyPr>
            <a:lstStyle/>
            <a:p>
              <a:pPr marL="0" marR="0" lvl="0" indent="0" defTabSz="913599" eaLnBrk="0" fontAlgn="base" latinLnBrk="0" hangingPunct="0">
                <a:lnSpc>
                  <a:spcPts val="8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5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Light" panose="020B0502040204020203" pitchFamily="34" charset="0"/>
                  <a:ea typeface="Arial Unicode MS" panose="020B0604020202020204" pitchFamily="34" charset="-128"/>
                  <a:cs typeface="Segoe UI Light" panose="020B0502040204020203" pitchFamily="34" charset="0"/>
                </a:rPr>
                <a:t>Media </a:t>
              </a:r>
              <a:br>
                <a:rPr kumimoji="0" lang="en-US" sz="75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Light" panose="020B0502040204020203" pitchFamily="34" charset="0"/>
                  <a:ea typeface="Arial Unicode MS" panose="020B0604020202020204" pitchFamily="34" charset="-128"/>
                  <a:cs typeface="Segoe UI Light" panose="020B0502040204020203" pitchFamily="34" charset="0"/>
                </a:rPr>
              </a:br>
              <a:r>
                <a:rPr kumimoji="0" lang="en-US" sz="75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Light" panose="020B0502040204020203" pitchFamily="34" charset="0"/>
                  <a:ea typeface="Arial Unicode MS" panose="020B0604020202020204" pitchFamily="34" charset="-128"/>
                  <a:cs typeface="Segoe UI Light" panose="020B0502040204020203" pitchFamily="34" charset="0"/>
                </a:rPr>
                <a:t>Analytics</a:t>
              </a:r>
            </a:p>
          </p:txBody>
        </p:sp>
        <p:pic>
          <p:nvPicPr>
            <p:cNvPr id="161" name="Picture 163" descr="Media Services.png">
              <a:extLst>
                <a:ext uri="{FF2B5EF4-FFF2-40B4-BE49-F238E27FC236}">
                  <a16:creationId xmlns:a16="http://schemas.microsoft.com/office/drawing/2014/main" id="{B25824E8-FCEF-4070-9809-6F7C7BFB7C6F}"/>
                </a:ext>
              </a:extLst>
            </p:cNvPr>
            <p:cNvPicPr>
              <a:picLocks noChangeAspect="1"/>
            </p:cNvPicPr>
            <p:nvPr/>
          </p:nvPicPr>
          <p:blipFill>
            <a:blip r:embed="rId67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46739" y="960807"/>
              <a:ext cx="282134" cy="282134"/>
            </a:xfrm>
            <a:prstGeom prst="rect">
              <a:avLst/>
            </a:prstGeom>
          </p:spPr>
        </p:pic>
        <p:sp>
          <p:nvSpPr>
            <p:cNvPr id="162" name="Freeform 347">
              <a:extLst>
                <a:ext uri="{FF2B5EF4-FFF2-40B4-BE49-F238E27FC236}">
                  <a16:creationId xmlns:a16="http://schemas.microsoft.com/office/drawing/2014/main" id="{F53FF647-0A5C-443E-B140-279CF49AA203}"/>
                </a:ext>
              </a:extLst>
            </p:cNvPr>
            <p:cNvSpPr/>
            <p:nvPr/>
          </p:nvSpPr>
          <p:spPr bwMode="auto">
            <a:xfrm rot="2700000">
              <a:off x="11369431" y="5296394"/>
              <a:ext cx="188089" cy="188089"/>
            </a:xfrm>
            <a:custGeom>
              <a:avLst/>
              <a:gdLst>
                <a:gd name="connsiteX0" fmla="*/ 314803 w 613867"/>
                <a:gd name="connsiteY0" fmla="*/ 374281 h 613867"/>
                <a:gd name="connsiteX1" fmla="*/ 390557 w 613867"/>
                <a:gd name="connsiteY1" fmla="*/ 450035 h 613867"/>
                <a:gd name="connsiteX2" fmla="*/ 330696 w 613867"/>
                <a:gd name="connsiteY2" fmla="*/ 509896 h 613867"/>
                <a:gd name="connsiteX3" fmla="*/ 507842 w 613867"/>
                <a:gd name="connsiteY3" fmla="*/ 504902 h 613867"/>
                <a:gd name="connsiteX4" fmla="*/ 512837 w 613867"/>
                <a:gd name="connsiteY4" fmla="*/ 327756 h 613867"/>
                <a:gd name="connsiteX5" fmla="*/ 452975 w 613867"/>
                <a:gd name="connsiteY5" fmla="*/ 387617 h 613867"/>
                <a:gd name="connsiteX6" fmla="*/ 377221 w 613867"/>
                <a:gd name="connsiteY6" fmla="*/ 311863 h 613867"/>
                <a:gd name="connsiteX7" fmla="*/ 367619 w 613867"/>
                <a:gd name="connsiteY7" fmla="*/ 63753 h 613867"/>
                <a:gd name="connsiteX8" fmla="*/ 372612 w 613867"/>
                <a:gd name="connsiteY8" fmla="*/ 240900 h 613867"/>
                <a:gd name="connsiteX9" fmla="*/ 549761 w 613867"/>
                <a:gd name="connsiteY9" fmla="*/ 245895 h 613867"/>
                <a:gd name="connsiteX10" fmla="*/ 489898 w 613867"/>
                <a:gd name="connsiteY10" fmla="*/ 186033 h 613867"/>
                <a:gd name="connsiteX11" fmla="*/ 565652 w 613867"/>
                <a:gd name="connsiteY11" fmla="*/ 110279 h 613867"/>
                <a:gd name="connsiteX12" fmla="*/ 503234 w 613867"/>
                <a:gd name="connsiteY12" fmla="*/ 47861 h 613867"/>
                <a:gd name="connsiteX13" fmla="*/ 427480 w 613867"/>
                <a:gd name="connsiteY13" fmla="*/ 123615 h 613867"/>
                <a:gd name="connsiteX14" fmla="*/ 60550 w 613867"/>
                <a:gd name="connsiteY14" fmla="*/ 370823 h 613867"/>
                <a:gd name="connsiteX15" fmla="*/ 120411 w 613867"/>
                <a:gd name="connsiteY15" fmla="*/ 430684 h 613867"/>
                <a:gd name="connsiteX16" fmla="*/ 44657 w 613867"/>
                <a:gd name="connsiteY16" fmla="*/ 506438 h 613867"/>
                <a:gd name="connsiteX17" fmla="*/ 107075 w 613867"/>
                <a:gd name="connsiteY17" fmla="*/ 568856 h 613867"/>
                <a:gd name="connsiteX18" fmla="*/ 182829 w 613867"/>
                <a:gd name="connsiteY18" fmla="*/ 493102 h 613867"/>
                <a:gd name="connsiteX19" fmla="*/ 242691 w 613867"/>
                <a:gd name="connsiteY19" fmla="*/ 552964 h 613867"/>
                <a:gd name="connsiteX20" fmla="*/ 237696 w 613867"/>
                <a:gd name="connsiteY20" fmla="*/ 375818 h 613867"/>
                <a:gd name="connsiteX21" fmla="*/ 104519 w 613867"/>
                <a:gd name="connsiteY21" fmla="*/ 101580 h 613867"/>
                <a:gd name="connsiteX22" fmla="*/ 99524 w 613867"/>
                <a:gd name="connsiteY22" fmla="*/ 278727 h 613867"/>
                <a:gd name="connsiteX23" fmla="*/ 159386 w 613867"/>
                <a:gd name="connsiteY23" fmla="*/ 218865 h 613867"/>
                <a:gd name="connsiteX24" fmla="*/ 235140 w 613867"/>
                <a:gd name="connsiteY24" fmla="*/ 294619 h 613867"/>
                <a:gd name="connsiteX25" fmla="*/ 297558 w 613867"/>
                <a:gd name="connsiteY25" fmla="*/ 232201 h 613867"/>
                <a:gd name="connsiteX26" fmla="*/ 221804 w 613867"/>
                <a:gd name="connsiteY26" fmla="*/ 156447 h 613867"/>
                <a:gd name="connsiteX27" fmla="*/ 281665 w 613867"/>
                <a:gd name="connsiteY27" fmla="*/ 96586 h 613867"/>
                <a:gd name="connsiteX28" fmla="*/ 29967 w 613867"/>
                <a:gd name="connsiteY28" fmla="*/ 29967 h 613867"/>
                <a:gd name="connsiteX29" fmla="*/ 102313 w 613867"/>
                <a:gd name="connsiteY29" fmla="*/ 0 h 613867"/>
                <a:gd name="connsiteX30" fmla="*/ 511554 w 613867"/>
                <a:gd name="connsiteY30" fmla="*/ 0 h 613867"/>
                <a:gd name="connsiteX31" fmla="*/ 613867 w 613867"/>
                <a:gd name="connsiteY31" fmla="*/ 102313 h 613867"/>
                <a:gd name="connsiteX32" fmla="*/ 613867 w 613867"/>
                <a:gd name="connsiteY32" fmla="*/ 511554 h 613867"/>
                <a:gd name="connsiteX33" fmla="*/ 511554 w 613867"/>
                <a:gd name="connsiteY33" fmla="*/ 613867 h 613867"/>
                <a:gd name="connsiteX34" fmla="*/ 102313 w 613867"/>
                <a:gd name="connsiteY34" fmla="*/ 613867 h 613867"/>
                <a:gd name="connsiteX35" fmla="*/ 0 w 613867"/>
                <a:gd name="connsiteY35" fmla="*/ 511554 h 613867"/>
                <a:gd name="connsiteX36" fmla="*/ 0 w 613867"/>
                <a:gd name="connsiteY36" fmla="*/ 102313 h 613867"/>
                <a:gd name="connsiteX37" fmla="*/ 29967 w 613867"/>
                <a:gd name="connsiteY37" fmla="*/ 29967 h 613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613867" h="613867">
                  <a:moveTo>
                    <a:pt x="314803" y="374281"/>
                  </a:moveTo>
                  <a:lnTo>
                    <a:pt x="390557" y="450035"/>
                  </a:lnTo>
                  <a:lnTo>
                    <a:pt x="330696" y="509896"/>
                  </a:lnTo>
                  <a:lnTo>
                    <a:pt x="507842" y="504902"/>
                  </a:lnTo>
                  <a:lnTo>
                    <a:pt x="512837" y="327756"/>
                  </a:lnTo>
                  <a:lnTo>
                    <a:pt x="452975" y="387617"/>
                  </a:lnTo>
                  <a:lnTo>
                    <a:pt x="377221" y="311863"/>
                  </a:lnTo>
                  <a:close/>
                  <a:moveTo>
                    <a:pt x="367619" y="63753"/>
                  </a:moveTo>
                  <a:lnTo>
                    <a:pt x="372612" y="240900"/>
                  </a:lnTo>
                  <a:lnTo>
                    <a:pt x="549761" y="245895"/>
                  </a:lnTo>
                  <a:lnTo>
                    <a:pt x="489898" y="186033"/>
                  </a:lnTo>
                  <a:lnTo>
                    <a:pt x="565652" y="110279"/>
                  </a:lnTo>
                  <a:lnTo>
                    <a:pt x="503234" y="47861"/>
                  </a:lnTo>
                  <a:lnTo>
                    <a:pt x="427480" y="123615"/>
                  </a:lnTo>
                  <a:close/>
                  <a:moveTo>
                    <a:pt x="60550" y="370823"/>
                  </a:moveTo>
                  <a:lnTo>
                    <a:pt x="120411" y="430684"/>
                  </a:lnTo>
                  <a:lnTo>
                    <a:pt x="44657" y="506438"/>
                  </a:lnTo>
                  <a:lnTo>
                    <a:pt x="107075" y="568856"/>
                  </a:lnTo>
                  <a:lnTo>
                    <a:pt x="182829" y="493102"/>
                  </a:lnTo>
                  <a:lnTo>
                    <a:pt x="242691" y="552964"/>
                  </a:lnTo>
                  <a:lnTo>
                    <a:pt x="237696" y="375818"/>
                  </a:lnTo>
                  <a:close/>
                  <a:moveTo>
                    <a:pt x="104519" y="101580"/>
                  </a:moveTo>
                  <a:lnTo>
                    <a:pt x="99524" y="278727"/>
                  </a:lnTo>
                  <a:lnTo>
                    <a:pt x="159386" y="218865"/>
                  </a:lnTo>
                  <a:lnTo>
                    <a:pt x="235140" y="294619"/>
                  </a:lnTo>
                  <a:lnTo>
                    <a:pt x="297558" y="232201"/>
                  </a:lnTo>
                  <a:lnTo>
                    <a:pt x="221804" y="156447"/>
                  </a:lnTo>
                  <a:lnTo>
                    <a:pt x="281665" y="96586"/>
                  </a:lnTo>
                  <a:close/>
                  <a:moveTo>
                    <a:pt x="29967" y="29967"/>
                  </a:moveTo>
                  <a:cubicBezTo>
                    <a:pt x="48482" y="11452"/>
                    <a:pt x="74060" y="0"/>
                    <a:pt x="102313" y="0"/>
                  </a:cubicBezTo>
                  <a:lnTo>
                    <a:pt x="511554" y="0"/>
                  </a:lnTo>
                  <a:cubicBezTo>
                    <a:pt x="568060" y="0"/>
                    <a:pt x="613867" y="45807"/>
                    <a:pt x="613867" y="102313"/>
                  </a:cubicBezTo>
                  <a:lnTo>
                    <a:pt x="613867" y="511554"/>
                  </a:lnTo>
                  <a:cubicBezTo>
                    <a:pt x="613867" y="568060"/>
                    <a:pt x="568060" y="613867"/>
                    <a:pt x="511554" y="613867"/>
                  </a:cubicBezTo>
                  <a:lnTo>
                    <a:pt x="102313" y="613867"/>
                  </a:lnTo>
                  <a:cubicBezTo>
                    <a:pt x="45807" y="613867"/>
                    <a:pt x="0" y="568060"/>
                    <a:pt x="0" y="511554"/>
                  </a:cubicBezTo>
                  <a:lnTo>
                    <a:pt x="0" y="102313"/>
                  </a:lnTo>
                  <a:cubicBezTo>
                    <a:pt x="0" y="74060"/>
                    <a:pt x="11452" y="48482"/>
                    <a:pt x="29967" y="29967"/>
                  </a:cubicBezTo>
                  <a:close/>
                </a:path>
              </a:pathLst>
            </a:custGeom>
            <a:solidFill>
              <a:sysClr val="window" lastClr="FFFFFF"/>
            </a:solidFill>
            <a:ln w="6350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34" tIns="143387" rIns="179234" bIns="14338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751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61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63" name="Group 165">
              <a:extLst>
                <a:ext uri="{FF2B5EF4-FFF2-40B4-BE49-F238E27FC236}">
                  <a16:creationId xmlns:a16="http://schemas.microsoft.com/office/drawing/2014/main" id="{2CA0C3C2-19FB-4160-A921-3578A035C60E}"/>
                </a:ext>
              </a:extLst>
            </p:cNvPr>
            <p:cNvGrpSpPr/>
            <p:nvPr/>
          </p:nvGrpSpPr>
          <p:grpSpPr>
            <a:xfrm>
              <a:off x="8035122" y="3568701"/>
              <a:ext cx="297136" cy="295678"/>
              <a:chOff x="8580718" y="793097"/>
              <a:chExt cx="2587625" cy="2574925"/>
            </a:xfrm>
          </p:grpSpPr>
          <p:sp>
            <p:nvSpPr>
              <p:cNvPr id="167" name="Freeform 34">
                <a:extLst>
                  <a:ext uri="{FF2B5EF4-FFF2-40B4-BE49-F238E27FC236}">
                    <a16:creationId xmlns:a16="http://schemas.microsoft.com/office/drawing/2014/main" id="{BA976A8E-A694-49E1-B96B-B61F3B3201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77655" y="1434447"/>
                <a:ext cx="792163" cy="1312862"/>
              </a:xfrm>
              <a:custGeom>
                <a:avLst/>
                <a:gdLst>
                  <a:gd name="T0" fmla="*/ 1459 w 1508"/>
                  <a:gd name="T1" fmla="*/ 930 h 2501"/>
                  <a:gd name="T2" fmla="*/ 837 w 1508"/>
                  <a:gd name="T3" fmla="*/ 930 h 2501"/>
                  <a:gd name="T4" fmla="*/ 1097 w 1508"/>
                  <a:gd name="T5" fmla="*/ 63 h 2501"/>
                  <a:gd name="T6" fmla="*/ 1072 w 1508"/>
                  <a:gd name="T7" fmla="*/ 4 h 2501"/>
                  <a:gd name="T8" fmla="*/ 1053 w 1508"/>
                  <a:gd name="T9" fmla="*/ 0 h 2501"/>
                  <a:gd name="T10" fmla="*/ 1014 w 1508"/>
                  <a:gd name="T11" fmla="*/ 19 h 2501"/>
                  <a:gd name="T12" fmla="*/ 10 w 1508"/>
                  <a:gd name="T13" fmla="*/ 1483 h 2501"/>
                  <a:gd name="T14" fmla="*/ 5 w 1508"/>
                  <a:gd name="T15" fmla="*/ 1532 h 2501"/>
                  <a:gd name="T16" fmla="*/ 49 w 1508"/>
                  <a:gd name="T17" fmla="*/ 1556 h 2501"/>
                  <a:gd name="T18" fmla="*/ 651 w 1508"/>
                  <a:gd name="T19" fmla="*/ 1556 h 2501"/>
                  <a:gd name="T20" fmla="*/ 382 w 1508"/>
                  <a:gd name="T21" fmla="*/ 2438 h 2501"/>
                  <a:gd name="T22" fmla="*/ 407 w 1508"/>
                  <a:gd name="T23" fmla="*/ 2497 h 2501"/>
                  <a:gd name="T24" fmla="*/ 426 w 1508"/>
                  <a:gd name="T25" fmla="*/ 2501 h 2501"/>
                  <a:gd name="T26" fmla="*/ 465 w 1508"/>
                  <a:gd name="T27" fmla="*/ 2482 h 2501"/>
                  <a:gd name="T28" fmla="*/ 1498 w 1508"/>
                  <a:gd name="T29" fmla="*/ 1003 h 2501"/>
                  <a:gd name="T30" fmla="*/ 1508 w 1508"/>
                  <a:gd name="T31" fmla="*/ 974 h 2501"/>
                  <a:gd name="T32" fmla="*/ 1459 w 1508"/>
                  <a:gd name="T33" fmla="*/ 930 h 25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508" h="2501">
                    <a:moveTo>
                      <a:pt x="1459" y="930"/>
                    </a:moveTo>
                    <a:lnTo>
                      <a:pt x="837" y="930"/>
                    </a:lnTo>
                    <a:lnTo>
                      <a:pt x="1097" y="63"/>
                    </a:lnTo>
                    <a:cubicBezTo>
                      <a:pt x="1102" y="39"/>
                      <a:pt x="1092" y="14"/>
                      <a:pt x="1072" y="4"/>
                    </a:cubicBezTo>
                    <a:cubicBezTo>
                      <a:pt x="1068" y="0"/>
                      <a:pt x="1058" y="0"/>
                      <a:pt x="1053" y="0"/>
                    </a:cubicBezTo>
                    <a:cubicBezTo>
                      <a:pt x="1038" y="0"/>
                      <a:pt x="1024" y="9"/>
                      <a:pt x="1014" y="19"/>
                    </a:cubicBezTo>
                    <a:lnTo>
                      <a:pt x="10" y="1483"/>
                    </a:lnTo>
                    <a:cubicBezTo>
                      <a:pt x="0" y="1498"/>
                      <a:pt x="0" y="1517"/>
                      <a:pt x="5" y="1532"/>
                    </a:cubicBezTo>
                    <a:cubicBezTo>
                      <a:pt x="15" y="1547"/>
                      <a:pt x="30" y="1556"/>
                      <a:pt x="49" y="1556"/>
                    </a:cubicBezTo>
                    <a:lnTo>
                      <a:pt x="651" y="1556"/>
                    </a:lnTo>
                    <a:lnTo>
                      <a:pt x="382" y="2438"/>
                    </a:lnTo>
                    <a:cubicBezTo>
                      <a:pt x="377" y="2462"/>
                      <a:pt x="387" y="2487"/>
                      <a:pt x="407" y="2497"/>
                    </a:cubicBezTo>
                    <a:cubicBezTo>
                      <a:pt x="412" y="2501"/>
                      <a:pt x="421" y="2501"/>
                      <a:pt x="426" y="2501"/>
                    </a:cubicBezTo>
                    <a:cubicBezTo>
                      <a:pt x="441" y="2501"/>
                      <a:pt x="456" y="2492"/>
                      <a:pt x="465" y="2482"/>
                    </a:cubicBezTo>
                    <a:lnTo>
                      <a:pt x="1498" y="1003"/>
                    </a:lnTo>
                    <a:cubicBezTo>
                      <a:pt x="1503" y="993"/>
                      <a:pt x="1508" y="984"/>
                      <a:pt x="1508" y="974"/>
                    </a:cubicBezTo>
                    <a:cubicBezTo>
                      <a:pt x="1508" y="949"/>
                      <a:pt x="1484" y="930"/>
                      <a:pt x="1459" y="93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896042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68" name="Freeform 35">
                <a:extLst>
                  <a:ext uri="{FF2B5EF4-FFF2-40B4-BE49-F238E27FC236}">
                    <a16:creationId xmlns:a16="http://schemas.microsoft.com/office/drawing/2014/main" id="{DB2D8034-6397-4D0B-8469-B0BA8EF284A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580718" y="793097"/>
                <a:ext cx="2587625" cy="2574925"/>
              </a:xfrm>
              <a:custGeom>
                <a:avLst/>
                <a:gdLst>
                  <a:gd name="T0" fmla="*/ 3231 w 4925"/>
                  <a:gd name="T1" fmla="*/ 4866 h 4910"/>
                  <a:gd name="T2" fmla="*/ 3422 w 4925"/>
                  <a:gd name="T3" fmla="*/ 4910 h 4910"/>
                  <a:gd name="T4" fmla="*/ 3579 w 4925"/>
                  <a:gd name="T5" fmla="*/ 4881 h 4910"/>
                  <a:gd name="T6" fmla="*/ 3833 w 4925"/>
                  <a:gd name="T7" fmla="*/ 4646 h 4910"/>
                  <a:gd name="T8" fmla="*/ 3899 w 4925"/>
                  <a:gd name="T9" fmla="*/ 4509 h 4910"/>
                  <a:gd name="T10" fmla="*/ 4063 w 4925"/>
                  <a:gd name="T11" fmla="*/ 4509 h 4910"/>
                  <a:gd name="T12" fmla="*/ 4509 w 4925"/>
                  <a:gd name="T13" fmla="*/ 4063 h 4910"/>
                  <a:gd name="T14" fmla="*/ 4509 w 4925"/>
                  <a:gd name="T15" fmla="*/ 2794 h 4910"/>
                  <a:gd name="T16" fmla="*/ 4866 w 4925"/>
                  <a:gd name="T17" fmla="*/ 2031 h 4910"/>
                  <a:gd name="T18" fmla="*/ 4881 w 4925"/>
                  <a:gd name="T19" fmla="*/ 1679 h 4910"/>
                  <a:gd name="T20" fmla="*/ 4646 w 4925"/>
                  <a:gd name="T21" fmla="*/ 1424 h 4910"/>
                  <a:gd name="T22" fmla="*/ 4509 w 4925"/>
                  <a:gd name="T23" fmla="*/ 1358 h 4910"/>
                  <a:gd name="T24" fmla="*/ 4509 w 4925"/>
                  <a:gd name="T25" fmla="*/ 856 h 4910"/>
                  <a:gd name="T26" fmla="*/ 4063 w 4925"/>
                  <a:gd name="T27" fmla="*/ 411 h 4910"/>
                  <a:gd name="T28" fmla="*/ 2779 w 4925"/>
                  <a:gd name="T29" fmla="*/ 411 h 4910"/>
                  <a:gd name="T30" fmla="*/ 2026 w 4925"/>
                  <a:gd name="T31" fmla="*/ 58 h 4910"/>
                  <a:gd name="T32" fmla="*/ 1679 w 4925"/>
                  <a:gd name="T33" fmla="*/ 44 h 4910"/>
                  <a:gd name="T34" fmla="*/ 1424 w 4925"/>
                  <a:gd name="T35" fmla="*/ 279 h 4910"/>
                  <a:gd name="T36" fmla="*/ 1360 w 4925"/>
                  <a:gd name="T37" fmla="*/ 411 h 4910"/>
                  <a:gd name="T38" fmla="*/ 856 w 4925"/>
                  <a:gd name="T39" fmla="*/ 411 h 4910"/>
                  <a:gd name="T40" fmla="*/ 411 w 4925"/>
                  <a:gd name="T41" fmla="*/ 856 h 4910"/>
                  <a:gd name="T42" fmla="*/ 411 w 4925"/>
                  <a:gd name="T43" fmla="*/ 2478 h 4910"/>
                  <a:gd name="T44" fmla="*/ 58 w 4925"/>
                  <a:gd name="T45" fmla="*/ 3231 h 4910"/>
                  <a:gd name="T46" fmla="*/ 44 w 4925"/>
                  <a:gd name="T47" fmla="*/ 3579 h 4910"/>
                  <a:gd name="T48" fmla="*/ 279 w 4925"/>
                  <a:gd name="T49" fmla="*/ 3833 h 4910"/>
                  <a:gd name="T50" fmla="*/ 411 w 4925"/>
                  <a:gd name="T51" fmla="*/ 3897 h 4910"/>
                  <a:gd name="T52" fmla="*/ 411 w 4925"/>
                  <a:gd name="T53" fmla="*/ 4063 h 4910"/>
                  <a:gd name="T54" fmla="*/ 856 w 4925"/>
                  <a:gd name="T55" fmla="*/ 4509 h 4910"/>
                  <a:gd name="T56" fmla="*/ 2468 w 4925"/>
                  <a:gd name="T57" fmla="*/ 4509 h 4910"/>
                  <a:gd name="T58" fmla="*/ 3231 w 4925"/>
                  <a:gd name="T59" fmla="*/ 4866 h 4910"/>
                  <a:gd name="T60" fmla="*/ 856 w 4925"/>
                  <a:gd name="T61" fmla="*/ 705 h 4910"/>
                  <a:gd name="T62" fmla="*/ 4063 w 4925"/>
                  <a:gd name="T63" fmla="*/ 705 h 4910"/>
                  <a:gd name="T64" fmla="*/ 4210 w 4925"/>
                  <a:gd name="T65" fmla="*/ 851 h 4910"/>
                  <a:gd name="T66" fmla="*/ 4210 w 4925"/>
                  <a:gd name="T67" fmla="*/ 4058 h 4910"/>
                  <a:gd name="T68" fmla="*/ 4063 w 4925"/>
                  <a:gd name="T69" fmla="*/ 4205 h 4910"/>
                  <a:gd name="T70" fmla="*/ 856 w 4925"/>
                  <a:gd name="T71" fmla="*/ 4205 h 4910"/>
                  <a:gd name="T72" fmla="*/ 709 w 4925"/>
                  <a:gd name="T73" fmla="*/ 4058 h 4910"/>
                  <a:gd name="T74" fmla="*/ 709 w 4925"/>
                  <a:gd name="T75" fmla="*/ 851 h 4910"/>
                  <a:gd name="T76" fmla="*/ 856 w 4925"/>
                  <a:gd name="T77" fmla="*/ 705 h 49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4925" h="4910">
                    <a:moveTo>
                      <a:pt x="3231" y="4866"/>
                    </a:moveTo>
                    <a:cubicBezTo>
                      <a:pt x="3290" y="4896"/>
                      <a:pt x="3358" y="4910"/>
                      <a:pt x="3422" y="4910"/>
                    </a:cubicBezTo>
                    <a:cubicBezTo>
                      <a:pt x="3476" y="4910"/>
                      <a:pt x="3525" y="4900"/>
                      <a:pt x="3579" y="4881"/>
                    </a:cubicBezTo>
                    <a:cubicBezTo>
                      <a:pt x="3691" y="4842"/>
                      <a:pt x="3784" y="4758"/>
                      <a:pt x="3833" y="4646"/>
                    </a:cubicBezTo>
                    <a:lnTo>
                      <a:pt x="3899" y="4509"/>
                    </a:lnTo>
                    <a:lnTo>
                      <a:pt x="4063" y="4509"/>
                    </a:lnTo>
                    <a:cubicBezTo>
                      <a:pt x="4308" y="4509"/>
                      <a:pt x="4509" y="4308"/>
                      <a:pt x="4509" y="4063"/>
                    </a:cubicBezTo>
                    <a:lnTo>
                      <a:pt x="4509" y="2794"/>
                    </a:lnTo>
                    <a:lnTo>
                      <a:pt x="4866" y="2031"/>
                    </a:lnTo>
                    <a:cubicBezTo>
                      <a:pt x="4920" y="1919"/>
                      <a:pt x="4925" y="1796"/>
                      <a:pt x="4881" y="1679"/>
                    </a:cubicBezTo>
                    <a:cubicBezTo>
                      <a:pt x="4842" y="1566"/>
                      <a:pt x="4758" y="1473"/>
                      <a:pt x="4646" y="1424"/>
                    </a:cubicBezTo>
                    <a:lnTo>
                      <a:pt x="4509" y="1358"/>
                    </a:lnTo>
                    <a:lnTo>
                      <a:pt x="4509" y="856"/>
                    </a:lnTo>
                    <a:cubicBezTo>
                      <a:pt x="4509" y="612"/>
                      <a:pt x="4308" y="411"/>
                      <a:pt x="4063" y="411"/>
                    </a:cubicBezTo>
                    <a:lnTo>
                      <a:pt x="2779" y="411"/>
                    </a:lnTo>
                    <a:lnTo>
                      <a:pt x="2026" y="58"/>
                    </a:lnTo>
                    <a:cubicBezTo>
                      <a:pt x="1919" y="9"/>
                      <a:pt x="1791" y="0"/>
                      <a:pt x="1679" y="44"/>
                    </a:cubicBezTo>
                    <a:cubicBezTo>
                      <a:pt x="1566" y="83"/>
                      <a:pt x="1473" y="166"/>
                      <a:pt x="1424" y="279"/>
                    </a:cubicBezTo>
                    <a:lnTo>
                      <a:pt x="1360" y="411"/>
                    </a:lnTo>
                    <a:lnTo>
                      <a:pt x="856" y="411"/>
                    </a:lnTo>
                    <a:cubicBezTo>
                      <a:pt x="612" y="411"/>
                      <a:pt x="411" y="612"/>
                      <a:pt x="411" y="856"/>
                    </a:cubicBezTo>
                    <a:lnTo>
                      <a:pt x="411" y="2478"/>
                    </a:lnTo>
                    <a:lnTo>
                      <a:pt x="58" y="3231"/>
                    </a:lnTo>
                    <a:cubicBezTo>
                      <a:pt x="9" y="3339"/>
                      <a:pt x="0" y="3466"/>
                      <a:pt x="44" y="3579"/>
                    </a:cubicBezTo>
                    <a:cubicBezTo>
                      <a:pt x="83" y="3691"/>
                      <a:pt x="166" y="3784"/>
                      <a:pt x="279" y="3833"/>
                    </a:cubicBezTo>
                    <a:lnTo>
                      <a:pt x="411" y="3897"/>
                    </a:lnTo>
                    <a:lnTo>
                      <a:pt x="411" y="4063"/>
                    </a:lnTo>
                    <a:cubicBezTo>
                      <a:pt x="411" y="4308"/>
                      <a:pt x="612" y="4509"/>
                      <a:pt x="856" y="4509"/>
                    </a:cubicBezTo>
                    <a:lnTo>
                      <a:pt x="2468" y="4509"/>
                    </a:lnTo>
                    <a:lnTo>
                      <a:pt x="3231" y="4866"/>
                    </a:lnTo>
                    <a:close/>
                    <a:moveTo>
                      <a:pt x="856" y="705"/>
                    </a:moveTo>
                    <a:lnTo>
                      <a:pt x="4063" y="705"/>
                    </a:lnTo>
                    <a:cubicBezTo>
                      <a:pt x="4142" y="705"/>
                      <a:pt x="4210" y="768"/>
                      <a:pt x="4210" y="851"/>
                    </a:cubicBezTo>
                    <a:lnTo>
                      <a:pt x="4210" y="4058"/>
                    </a:lnTo>
                    <a:cubicBezTo>
                      <a:pt x="4210" y="4137"/>
                      <a:pt x="4146" y="4205"/>
                      <a:pt x="4063" y="4205"/>
                    </a:cubicBezTo>
                    <a:lnTo>
                      <a:pt x="856" y="4205"/>
                    </a:lnTo>
                    <a:cubicBezTo>
                      <a:pt x="778" y="4205"/>
                      <a:pt x="709" y="4142"/>
                      <a:pt x="709" y="4058"/>
                    </a:cubicBezTo>
                    <a:lnTo>
                      <a:pt x="709" y="851"/>
                    </a:lnTo>
                    <a:cubicBezTo>
                      <a:pt x="709" y="773"/>
                      <a:pt x="773" y="705"/>
                      <a:pt x="856" y="705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896042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164" name="Group 166">
              <a:extLst>
                <a:ext uri="{FF2B5EF4-FFF2-40B4-BE49-F238E27FC236}">
                  <a16:creationId xmlns:a16="http://schemas.microsoft.com/office/drawing/2014/main" id="{F766FC44-71AE-4B05-A4A5-B2642A11BE23}"/>
                </a:ext>
              </a:extLst>
            </p:cNvPr>
            <p:cNvGrpSpPr/>
            <p:nvPr/>
          </p:nvGrpSpPr>
          <p:grpSpPr>
            <a:xfrm>
              <a:off x="9154089" y="3612024"/>
              <a:ext cx="266641" cy="209033"/>
              <a:chOff x="8588655" y="3482322"/>
              <a:chExt cx="2571750" cy="2016125"/>
            </a:xfrm>
          </p:grpSpPr>
          <p:sp>
            <p:nvSpPr>
              <p:cNvPr id="165" name="Freeform 36">
                <a:extLst>
                  <a:ext uri="{FF2B5EF4-FFF2-40B4-BE49-F238E27FC236}">
                    <a16:creationId xmlns:a16="http://schemas.microsoft.com/office/drawing/2014/main" id="{553C438B-7114-4159-A9B4-882AAEEB1B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88655" y="3482322"/>
                <a:ext cx="1547813" cy="241300"/>
              </a:xfrm>
              <a:custGeom>
                <a:avLst/>
                <a:gdLst>
                  <a:gd name="T0" fmla="*/ 2894 w 2948"/>
                  <a:gd name="T1" fmla="*/ 397 h 460"/>
                  <a:gd name="T2" fmla="*/ 2752 w 2948"/>
                  <a:gd name="T3" fmla="*/ 152 h 460"/>
                  <a:gd name="T4" fmla="*/ 2488 w 2948"/>
                  <a:gd name="T5" fmla="*/ 0 h 460"/>
                  <a:gd name="T6" fmla="*/ 304 w 2948"/>
                  <a:gd name="T7" fmla="*/ 0 h 460"/>
                  <a:gd name="T8" fmla="*/ 0 w 2948"/>
                  <a:gd name="T9" fmla="*/ 304 h 460"/>
                  <a:gd name="T10" fmla="*/ 0 w 2948"/>
                  <a:gd name="T11" fmla="*/ 460 h 460"/>
                  <a:gd name="T12" fmla="*/ 2948 w 2948"/>
                  <a:gd name="T13" fmla="*/ 460 h 460"/>
                  <a:gd name="T14" fmla="*/ 2894 w 2948"/>
                  <a:gd name="T15" fmla="*/ 397 h 4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948" h="460">
                    <a:moveTo>
                      <a:pt x="2894" y="397"/>
                    </a:moveTo>
                    <a:lnTo>
                      <a:pt x="2752" y="152"/>
                    </a:lnTo>
                    <a:cubicBezTo>
                      <a:pt x="2698" y="59"/>
                      <a:pt x="2595" y="0"/>
                      <a:pt x="2488" y="0"/>
                    </a:cubicBezTo>
                    <a:lnTo>
                      <a:pt x="304" y="0"/>
                    </a:lnTo>
                    <a:cubicBezTo>
                      <a:pt x="138" y="0"/>
                      <a:pt x="0" y="137"/>
                      <a:pt x="0" y="304"/>
                    </a:cubicBezTo>
                    <a:lnTo>
                      <a:pt x="0" y="460"/>
                    </a:lnTo>
                    <a:lnTo>
                      <a:pt x="2948" y="460"/>
                    </a:lnTo>
                    <a:cubicBezTo>
                      <a:pt x="2923" y="446"/>
                      <a:pt x="2909" y="421"/>
                      <a:pt x="2894" y="397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896042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66" name="Freeform 37">
                <a:extLst>
                  <a:ext uri="{FF2B5EF4-FFF2-40B4-BE49-F238E27FC236}">
                    <a16:creationId xmlns:a16="http://schemas.microsoft.com/office/drawing/2014/main" id="{1C94EF6B-6792-4BAB-A70E-0EF589372CD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588655" y="3804585"/>
                <a:ext cx="2571750" cy="1693862"/>
              </a:xfrm>
              <a:custGeom>
                <a:avLst/>
                <a:gdLst>
                  <a:gd name="T0" fmla="*/ 4706 w 4896"/>
                  <a:gd name="T1" fmla="*/ 0 h 3227"/>
                  <a:gd name="T2" fmla="*/ 0 w 4896"/>
                  <a:gd name="T3" fmla="*/ 0 h 3227"/>
                  <a:gd name="T4" fmla="*/ 0 w 4896"/>
                  <a:gd name="T5" fmla="*/ 2923 h 3227"/>
                  <a:gd name="T6" fmla="*/ 304 w 4896"/>
                  <a:gd name="T7" fmla="*/ 3227 h 3227"/>
                  <a:gd name="T8" fmla="*/ 4593 w 4896"/>
                  <a:gd name="T9" fmla="*/ 3227 h 3227"/>
                  <a:gd name="T10" fmla="*/ 4896 w 4896"/>
                  <a:gd name="T11" fmla="*/ 2923 h 3227"/>
                  <a:gd name="T12" fmla="*/ 4896 w 4896"/>
                  <a:gd name="T13" fmla="*/ 279 h 3227"/>
                  <a:gd name="T14" fmla="*/ 4706 w 4896"/>
                  <a:gd name="T15" fmla="*/ 0 h 3227"/>
                  <a:gd name="T16" fmla="*/ 3070 w 4896"/>
                  <a:gd name="T17" fmla="*/ 1469 h 3227"/>
                  <a:gd name="T18" fmla="*/ 2204 w 4896"/>
                  <a:gd name="T19" fmla="*/ 2708 h 3227"/>
                  <a:gd name="T20" fmla="*/ 2169 w 4896"/>
                  <a:gd name="T21" fmla="*/ 2727 h 3227"/>
                  <a:gd name="T22" fmla="*/ 2150 w 4896"/>
                  <a:gd name="T23" fmla="*/ 2722 h 3227"/>
                  <a:gd name="T24" fmla="*/ 2130 w 4896"/>
                  <a:gd name="T25" fmla="*/ 2673 h 3227"/>
                  <a:gd name="T26" fmla="*/ 2355 w 4896"/>
                  <a:gd name="T27" fmla="*/ 1934 h 3227"/>
                  <a:gd name="T28" fmla="*/ 1851 w 4896"/>
                  <a:gd name="T29" fmla="*/ 1934 h 3227"/>
                  <a:gd name="T30" fmla="*/ 1812 w 4896"/>
                  <a:gd name="T31" fmla="*/ 1910 h 3227"/>
                  <a:gd name="T32" fmla="*/ 1817 w 4896"/>
                  <a:gd name="T33" fmla="*/ 1866 h 3227"/>
                  <a:gd name="T34" fmla="*/ 2659 w 4896"/>
                  <a:gd name="T35" fmla="*/ 642 h 3227"/>
                  <a:gd name="T36" fmla="*/ 2693 w 4896"/>
                  <a:gd name="T37" fmla="*/ 622 h 3227"/>
                  <a:gd name="T38" fmla="*/ 2713 w 4896"/>
                  <a:gd name="T39" fmla="*/ 627 h 3227"/>
                  <a:gd name="T40" fmla="*/ 2732 w 4896"/>
                  <a:gd name="T41" fmla="*/ 676 h 3227"/>
                  <a:gd name="T42" fmla="*/ 2517 w 4896"/>
                  <a:gd name="T43" fmla="*/ 1400 h 3227"/>
                  <a:gd name="T44" fmla="*/ 3036 w 4896"/>
                  <a:gd name="T45" fmla="*/ 1400 h 3227"/>
                  <a:gd name="T46" fmla="*/ 3080 w 4896"/>
                  <a:gd name="T47" fmla="*/ 1444 h 3227"/>
                  <a:gd name="T48" fmla="*/ 3070 w 4896"/>
                  <a:gd name="T49" fmla="*/ 1469 h 3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896" h="3227">
                    <a:moveTo>
                      <a:pt x="4706" y="0"/>
                    </a:moveTo>
                    <a:lnTo>
                      <a:pt x="0" y="0"/>
                    </a:lnTo>
                    <a:lnTo>
                      <a:pt x="0" y="2923"/>
                    </a:lnTo>
                    <a:cubicBezTo>
                      <a:pt x="0" y="3090"/>
                      <a:pt x="138" y="3227"/>
                      <a:pt x="304" y="3227"/>
                    </a:cubicBezTo>
                    <a:lnTo>
                      <a:pt x="4593" y="3227"/>
                    </a:lnTo>
                    <a:cubicBezTo>
                      <a:pt x="4759" y="3227"/>
                      <a:pt x="4896" y="3090"/>
                      <a:pt x="4896" y="2923"/>
                    </a:cubicBezTo>
                    <a:lnTo>
                      <a:pt x="4896" y="279"/>
                    </a:lnTo>
                    <a:cubicBezTo>
                      <a:pt x="4896" y="157"/>
                      <a:pt x="4818" y="49"/>
                      <a:pt x="4706" y="0"/>
                    </a:cubicBezTo>
                    <a:close/>
                    <a:moveTo>
                      <a:pt x="3070" y="1469"/>
                    </a:moveTo>
                    <a:lnTo>
                      <a:pt x="2204" y="2708"/>
                    </a:lnTo>
                    <a:cubicBezTo>
                      <a:pt x="2194" y="2717"/>
                      <a:pt x="2184" y="2727"/>
                      <a:pt x="2169" y="2727"/>
                    </a:cubicBezTo>
                    <a:cubicBezTo>
                      <a:pt x="2164" y="2727"/>
                      <a:pt x="2155" y="2727"/>
                      <a:pt x="2150" y="2722"/>
                    </a:cubicBezTo>
                    <a:cubicBezTo>
                      <a:pt x="2130" y="2713"/>
                      <a:pt x="2120" y="2693"/>
                      <a:pt x="2130" y="2673"/>
                    </a:cubicBezTo>
                    <a:lnTo>
                      <a:pt x="2355" y="1934"/>
                    </a:lnTo>
                    <a:lnTo>
                      <a:pt x="1851" y="1934"/>
                    </a:lnTo>
                    <a:cubicBezTo>
                      <a:pt x="1836" y="1934"/>
                      <a:pt x="1822" y="1924"/>
                      <a:pt x="1812" y="1910"/>
                    </a:cubicBezTo>
                    <a:cubicBezTo>
                      <a:pt x="1807" y="1895"/>
                      <a:pt x="1807" y="1880"/>
                      <a:pt x="1817" y="1866"/>
                    </a:cubicBezTo>
                    <a:lnTo>
                      <a:pt x="2659" y="642"/>
                    </a:lnTo>
                    <a:cubicBezTo>
                      <a:pt x="2669" y="632"/>
                      <a:pt x="2679" y="622"/>
                      <a:pt x="2693" y="622"/>
                    </a:cubicBezTo>
                    <a:cubicBezTo>
                      <a:pt x="2698" y="622"/>
                      <a:pt x="2703" y="622"/>
                      <a:pt x="2713" y="627"/>
                    </a:cubicBezTo>
                    <a:cubicBezTo>
                      <a:pt x="2732" y="637"/>
                      <a:pt x="2742" y="656"/>
                      <a:pt x="2732" y="676"/>
                    </a:cubicBezTo>
                    <a:lnTo>
                      <a:pt x="2517" y="1400"/>
                    </a:lnTo>
                    <a:lnTo>
                      <a:pt x="3036" y="1400"/>
                    </a:lnTo>
                    <a:cubicBezTo>
                      <a:pt x="3060" y="1400"/>
                      <a:pt x="3080" y="1420"/>
                      <a:pt x="3080" y="1444"/>
                    </a:cubicBezTo>
                    <a:cubicBezTo>
                      <a:pt x="3080" y="1454"/>
                      <a:pt x="3075" y="1459"/>
                      <a:pt x="3070" y="1469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896042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5495479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noProof="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Azure 관리 도구</a:t>
            </a:r>
          </a:p>
        </p:txBody>
      </p:sp>
      <p:pic>
        <p:nvPicPr>
          <p:cNvPr id="1026" name="Picture 2" descr="PowerShell 아이콘.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202" y="2632256"/>
            <a:ext cx="522557" cy="412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zure Portal 아이콘.">
            <a:extLst>
              <a:ext uri="{FF2B5EF4-FFF2-40B4-BE49-F238E27FC236}">
                <a16:creationId xmlns:a16="http://schemas.microsoft.com/office/drawing/2014/main" id="{40FBD9ED-E0C3-4EB2-8FE5-89DD1B121B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3427" y="1374708"/>
            <a:ext cx="534493" cy="609600"/>
          </a:xfrm>
          <a:prstGeom prst="rect">
            <a:avLst/>
          </a:prstGeom>
        </p:spPr>
      </p:pic>
      <p:pic>
        <p:nvPicPr>
          <p:cNvPr id="10" name="Picture 9" descr="Cloud Shell 아이콘.">
            <a:extLst>
              <a:ext uri="{FF2B5EF4-FFF2-40B4-BE49-F238E27FC236}">
                <a16:creationId xmlns:a16="http://schemas.microsoft.com/office/drawing/2014/main" id="{8E25338E-8807-4EE4-90F9-B65EDBBE4F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2651" y="3712022"/>
            <a:ext cx="684062" cy="527871"/>
          </a:xfrm>
          <a:prstGeom prst="rect">
            <a:avLst/>
          </a:prstGeom>
        </p:spPr>
      </p:pic>
      <p:pic>
        <p:nvPicPr>
          <p:cNvPr id="12" name="Picture 11" descr="모바일 앱 아이콘.">
            <a:extLst>
              <a:ext uri="{FF2B5EF4-FFF2-40B4-BE49-F238E27FC236}">
                <a16:creationId xmlns:a16="http://schemas.microsoft.com/office/drawing/2014/main" id="{A5C67092-4795-49FB-9844-97B2F1075A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7483" y="4602398"/>
            <a:ext cx="684062" cy="609600"/>
          </a:xfrm>
          <a:prstGeom prst="rect">
            <a:avLst/>
          </a:prstGeom>
        </p:spPr>
      </p:pic>
      <p:pic>
        <p:nvPicPr>
          <p:cNvPr id="16" name="Picture 15" descr="CLI 아이콘.">
            <a:extLst>
              <a:ext uri="{FF2B5EF4-FFF2-40B4-BE49-F238E27FC236}">
                <a16:creationId xmlns:a16="http://schemas.microsoft.com/office/drawing/2014/main" id="{1DC819BD-9CA3-4639-9F00-A7BF79D432D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2571" y="2502816"/>
            <a:ext cx="690697" cy="690697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F94325-01A6-46F4-A197-3093384660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78855" y="1374708"/>
            <a:ext cx="9380574" cy="4687245"/>
          </a:xfrm>
        </p:spPr>
        <p:txBody>
          <a:bodyPr vert="horz" wrap="square" lIns="0" tIns="0" rIns="0" bIns="0" rtlCol="0" anchor="t">
            <a:spAutoFit/>
          </a:bodyPr>
          <a:lstStyle/>
          <a:p>
            <a:pPr marL="457200" lvl="1" indent="-457200">
              <a:lnSpc>
                <a:spcPct val="150000"/>
              </a:lnSpc>
              <a:spcBef>
                <a:spcPts val="0"/>
              </a:spcBef>
              <a:spcAft>
                <a:spcPts val="3000"/>
              </a:spcAft>
              <a:buFont typeface="Arial" panose="05000000000000000000" pitchFamily="2" charset="2"/>
              <a:buChar char="•"/>
            </a:pPr>
            <a:r>
              <a:rPr lang="ko-KR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Azure Portal </a:t>
            </a:r>
          </a:p>
          <a:p>
            <a:pPr marL="457200" lvl="1" indent="-457200">
              <a:lnSpc>
                <a:spcPct val="150000"/>
              </a:lnSpc>
              <a:spcBef>
                <a:spcPts val="0"/>
              </a:spcBef>
              <a:spcAft>
                <a:spcPts val="3000"/>
              </a:spcAft>
              <a:buFont typeface="Arial" panose="05000000000000000000" pitchFamily="2" charset="2"/>
              <a:buChar char="•"/>
            </a:pPr>
            <a:r>
              <a:rPr lang="ko-KR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Azure PowerShell 및 Azure CLI(명령줄 인터페이스) </a:t>
            </a:r>
          </a:p>
          <a:p>
            <a:pPr marL="457200" lvl="1" indent="-457200">
              <a:lnSpc>
                <a:spcPct val="150000"/>
              </a:lnSpc>
              <a:spcBef>
                <a:spcPts val="0"/>
              </a:spcBef>
              <a:spcAft>
                <a:spcPts val="3000"/>
              </a:spcAft>
              <a:buFont typeface="Arial" panose="05000000000000000000" pitchFamily="2" charset="2"/>
              <a:buChar char="•"/>
            </a:pPr>
            <a:r>
              <a:rPr lang="ko-KR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Azure Cloud Shell </a:t>
            </a:r>
          </a:p>
          <a:p>
            <a:pPr marL="457200" lvl="1" indent="-457200">
              <a:lnSpc>
                <a:spcPct val="150000"/>
              </a:lnSpc>
              <a:spcBef>
                <a:spcPts val="0"/>
              </a:spcBef>
              <a:spcAft>
                <a:spcPts val="3000"/>
              </a:spcAft>
              <a:buFont typeface="Arial" panose="05000000000000000000" pitchFamily="2" charset="2"/>
              <a:buChar char="•"/>
            </a:pPr>
            <a:r>
              <a:rPr lang="ko-KR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Azure 모바일 앱 </a:t>
            </a:r>
          </a:p>
          <a:p>
            <a:pPr marL="457200" lvl="1" indent="-457200">
              <a:lnSpc>
                <a:spcPct val="150000"/>
              </a:lnSpc>
              <a:spcBef>
                <a:spcPts val="0"/>
              </a:spcBef>
              <a:spcAft>
                <a:spcPts val="3000"/>
              </a:spcAft>
              <a:buFont typeface="Arial" panose="05000000000000000000" pitchFamily="2" charset="2"/>
              <a:buChar char="•"/>
            </a:pPr>
            <a:r>
              <a:rPr lang="ko-KR" sz="28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/>
              </a:rPr>
              <a:t>Azure REST API </a:t>
            </a:r>
          </a:p>
        </p:txBody>
      </p:sp>
      <p:pic>
        <p:nvPicPr>
          <p:cNvPr id="4" name="Picture 3" descr="REST API 아이콘. ">
            <a:extLst>
              <a:ext uri="{FF2B5EF4-FFF2-40B4-BE49-F238E27FC236}">
                <a16:creationId xmlns:a16="http://schemas.microsoft.com/office/drawing/2014/main" id="{9609FE65-7D6E-426B-AF16-553C31B74DD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8397" y="5574503"/>
            <a:ext cx="542925" cy="47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478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B39ACF-BFB9-4C51-B761-492DE769A1B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Azure </a:t>
            </a:r>
            <a:r>
              <a:rPr lang="ko-KR" altLang="en-US" dirty="0"/>
              <a:t>관리 인터페이스</a:t>
            </a:r>
          </a:p>
        </p:txBody>
      </p:sp>
      <p:pic>
        <p:nvPicPr>
          <p:cNvPr id="3" name="Picture 54" descr="A screenshot of a computer&#10;&#10;Description generated with very high confidence">
            <a:extLst>
              <a:ext uri="{FF2B5EF4-FFF2-40B4-BE49-F238E27FC236}">
                <a16:creationId xmlns:a16="http://schemas.microsoft.com/office/drawing/2014/main" id="{58E364A5-D8DE-4B21-ACAD-CE044664DD2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184" y="1445234"/>
            <a:ext cx="2613839" cy="1812640"/>
          </a:xfrm>
          <a:prstGeom prst="rect">
            <a:avLst/>
          </a:prstGeom>
        </p:spPr>
      </p:pic>
      <p:pic>
        <p:nvPicPr>
          <p:cNvPr id="4" name="Picture 55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5B59138C-2A73-4D22-8003-17B7E856994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2625" y="1445234"/>
            <a:ext cx="2833375" cy="1840065"/>
          </a:xfrm>
          <a:prstGeom prst="rect">
            <a:avLst/>
          </a:prstGeom>
        </p:spPr>
      </p:pic>
      <p:pic>
        <p:nvPicPr>
          <p:cNvPr id="5" name="Picture 5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4A20E107-1C77-4F98-8BA3-968F193F717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4602" y="1417022"/>
            <a:ext cx="2760499" cy="1840852"/>
          </a:xfrm>
          <a:prstGeom prst="rect">
            <a:avLst/>
          </a:prstGeom>
        </p:spPr>
      </p:pic>
      <p:pic>
        <p:nvPicPr>
          <p:cNvPr id="6" name="Picture 57">
            <a:extLst>
              <a:ext uri="{FF2B5EF4-FFF2-40B4-BE49-F238E27FC236}">
                <a16:creationId xmlns:a16="http://schemas.microsoft.com/office/drawing/2014/main" id="{608F217C-8837-46D1-AF61-78EEE6F5A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3327" y="1512143"/>
            <a:ext cx="1678822" cy="167882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EC25B36-BBDA-448B-987D-FFF0690DB43F}"/>
              </a:ext>
            </a:extLst>
          </p:cNvPr>
          <p:cNvSpPr txBox="1"/>
          <p:nvPr/>
        </p:nvSpPr>
        <p:spPr>
          <a:xfrm>
            <a:off x="898103" y="1053363"/>
            <a:ext cx="1358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Azure Portal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453DC0-4D8C-4982-A2F0-662DEEE69173}"/>
              </a:ext>
            </a:extLst>
          </p:cNvPr>
          <p:cNvSpPr txBox="1"/>
          <p:nvPr/>
        </p:nvSpPr>
        <p:spPr>
          <a:xfrm>
            <a:off x="4146409" y="1053363"/>
            <a:ext cx="1065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Azure CLI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79160F-3560-40D9-B419-C1360FA414DF}"/>
              </a:ext>
            </a:extLst>
          </p:cNvPr>
          <p:cNvSpPr txBox="1"/>
          <p:nvPr/>
        </p:nvSpPr>
        <p:spPr>
          <a:xfrm>
            <a:off x="6927385" y="1053363"/>
            <a:ext cx="1854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Azure PowerShell</a:t>
            </a:r>
          </a:p>
        </p:txBody>
      </p:sp>
      <p:pic>
        <p:nvPicPr>
          <p:cNvPr id="10" name="Picture 62">
            <a:extLst>
              <a:ext uri="{FF2B5EF4-FFF2-40B4-BE49-F238E27FC236}">
                <a16:creationId xmlns:a16="http://schemas.microsoft.com/office/drawing/2014/main" id="{50AFBA21-F9D5-416E-84AE-E6C18733D2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0897" y="4270935"/>
            <a:ext cx="2563126" cy="129762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ADFA422-41BF-42E1-9D73-530DDDF9C0D5}"/>
              </a:ext>
            </a:extLst>
          </p:cNvPr>
          <p:cNvSpPr txBox="1"/>
          <p:nvPr/>
        </p:nvSpPr>
        <p:spPr>
          <a:xfrm>
            <a:off x="791276" y="3766202"/>
            <a:ext cx="1622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Azure REST</a:t>
            </a:r>
            <a:r>
              <a:rPr lang="ko-KR" altLang="en-US" b="1" dirty="0"/>
              <a:t> </a:t>
            </a:r>
            <a:r>
              <a:rPr lang="en-US" b="1" dirty="0"/>
              <a:t>API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BA7F528E-982A-423D-B43B-03819C15DCD8}"/>
              </a:ext>
            </a:extLst>
          </p:cNvPr>
          <p:cNvSpPr txBox="1">
            <a:spLocks/>
          </p:cNvSpPr>
          <p:nvPr/>
        </p:nvSpPr>
        <p:spPr>
          <a:xfrm>
            <a:off x="3262625" y="3572042"/>
            <a:ext cx="8523646" cy="2507904"/>
          </a:xfrm>
          <a:prstGeom prst="rect">
            <a:avLst/>
          </a:prstGeom>
          <a:solidFill>
            <a:schemeClr val="tx2"/>
          </a:solidFill>
          <a:ln w="10795" cap="flat" cmpd="sng" algn="ctr">
            <a:noFill/>
            <a:prstDash val="solid"/>
          </a:ln>
          <a:effectLst/>
        </p:spPr>
        <p:txBody>
          <a:bodyPr vert="horz" wrap="square" lIns="182880" tIns="146304" rIns="182880" bIns="146304" rtlCol="0" anchor="ctr">
            <a:noAutofit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None/>
              <a:tabLst/>
              <a:defRPr/>
            </a:pPr>
            <a:r>
              <a:rPr lang="en-US" sz="1600" b="1" dirty="0">
                <a:gradFill>
                  <a:gsLst>
                    <a:gs pos="14151">
                      <a:srgbClr val="FFFFFF"/>
                    </a:gs>
                    <a:gs pos="24000">
                      <a:srgbClr val="FFFFFF"/>
                    </a:gs>
                  </a:gsLst>
                  <a:lin ang="5400000" scaled="0"/>
                </a:gradFill>
                <a:latin typeface="+mn-ea"/>
              </a:rPr>
              <a:t>Azure </a:t>
            </a:r>
            <a:r>
              <a:rPr lang="en-US" sz="1600" b="1" dirty="0" err="1">
                <a:gradFill>
                  <a:gsLst>
                    <a:gs pos="14151">
                      <a:srgbClr val="FFFFFF"/>
                    </a:gs>
                    <a:gs pos="24000">
                      <a:srgbClr val="FFFFFF"/>
                    </a:gs>
                  </a:gsLst>
                  <a:lin ang="5400000" scaled="0"/>
                </a:gradFill>
                <a:latin typeface="+mn-ea"/>
              </a:rPr>
              <a:t>관리</a:t>
            </a:r>
            <a:r>
              <a:rPr lang="en-US" sz="1600" b="1" dirty="0">
                <a:gradFill>
                  <a:gsLst>
                    <a:gs pos="14151">
                      <a:srgbClr val="FFFFFF"/>
                    </a:gs>
                    <a:gs pos="24000">
                      <a:srgbClr val="FFFFFF"/>
                    </a:gs>
                  </a:gsLst>
                  <a:lin ang="5400000" scaled="0"/>
                </a:gradFill>
                <a:latin typeface="+mn-ea"/>
              </a:rPr>
              <a:t> </a:t>
            </a:r>
            <a:r>
              <a:rPr lang="en-US" sz="1600" b="1" dirty="0" err="1">
                <a:gradFill>
                  <a:gsLst>
                    <a:gs pos="14151">
                      <a:srgbClr val="FFFFFF"/>
                    </a:gs>
                    <a:gs pos="24000">
                      <a:srgbClr val="FFFFFF"/>
                    </a:gs>
                  </a:gsLst>
                  <a:lin ang="5400000" scaled="0"/>
                </a:gradFill>
                <a:latin typeface="+mn-ea"/>
              </a:rPr>
              <a:t>인터페이스</a:t>
            </a:r>
            <a:endParaRPr kumimoji="0" lang="en-US" sz="1600" b="1" i="0" strike="noStrike" kern="1200" cap="none" spc="0" normalizeH="0" baseline="0" noProof="0" dirty="0">
              <a:ln>
                <a:noFill/>
              </a:ln>
              <a:gradFill>
                <a:gsLst>
                  <a:gs pos="14151">
                    <a:srgbClr val="FFFFFF"/>
                  </a:gs>
                  <a:gs pos="24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+mn-ea"/>
            </a:endParaRPr>
          </a:p>
          <a:p>
            <a:pPr marL="292100" lvl="0" indent="-2921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pPr>
            <a:r>
              <a:rPr lang="ko-KR" altLang="en-US" sz="1100" b="1" dirty="0">
                <a:gradFill>
                  <a:gsLst>
                    <a:gs pos="14151">
                      <a:srgbClr val="FFFFFF"/>
                    </a:gs>
                    <a:gs pos="24000">
                      <a:srgbClr val="FFFFFF"/>
                    </a:gs>
                  </a:gsLst>
                  <a:lin ang="5400000" scaled="0"/>
                </a:gradFill>
                <a:latin typeface="+mn-ea"/>
              </a:rPr>
              <a:t>웹 인터페이스</a:t>
            </a:r>
            <a:r>
              <a:rPr lang="en-US" altLang="ko-KR" sz="1100" b="1" dirty="0">
                <a:gradFill>
                  <a:gsLst>
                    <a:gs pos="14151">
                      <a:srgbClr val="FFFFFF"/>
                    </a:gs>
                    <a:gs pos="24000">
                      <a:srgbClr val="FFFFFF"/>
                    </a:gs>
                  </a:gsLst>
                  <a:lin ang="5400000" scaled="0"/>
                </a:gradFill>
                <a:latin typeface="+mn-ea"/>
              </a:rPr>
              <a:t>(Azure Portal) </a:t>
            </a:r>
            <a:r>
              <a:rPr lang="en-US" altLang="ko-KR" sz="1100" dirty="0">
                <a:gradFill>
                  <a:gsLst>
                    <a:gs pos="14151">
                      <a:srgbClr val="FFFFFF"/>
                    </a:gs>
                    <a:gs pos="24000">
                      <a:srgbClr val="FFFFFF"/>
                    </a:gs>
                  </a:gsLst>
                  <a:lin ang="5400000" scaled="0"/>
                </a:gradFill>
                <a:latin typeface="+mn-ea"/>
              </a:rPr>
              <a:t>: AWS </a:t>
            </a:r>
            <a:r>
              <a:rPr lang="ko-KR" altLang="en-US" sz="1100" dirty="0">
                <a:gradFill>
                  <a:gsLst>
                    <a:gs pos="14151">
                      <a:srgbClr val="FFFFFF"/>
                    </a:gs>
                    <a:gs pos="24000">
                      <a:srgbClr val="FFFFFF"/>
                    </a:gs>
                  </a:gsLst>
                  <a:lin ang="5400000" scaled="0"/>
                </a:gradFill>
                <a:latin typeface="+mn-ea"/>
              </a:rPr>
              <a:t>대시보드와 마찬가지로</a:t>
            </a:r>
            <a:r>
              <a:rPr lang="en-US" altLang="ko-KR" sz="1100" dirty="0">
                <a:gradFill>
                  <a:gsLst>
                    <a:gs pos="14151">
                      <a:srgbClr val="FFFFFF"/>
                    </a:gs>
                    <a:gs pos="24000">
                      <a:srgbClr val="FFFFFF"/>
                    </a:gs>
                  </a:gsLst>
                  <a:lin ang="5400000" scaled="0"/>
                </a:gradFill>
                <a:latin typeface="+mn-ea"/>
              </a:rPr>
              <a:t>, Azure Portal</a:t>
            </a:r>
            <a:r>
              <a:rPr lang="ko-KR" altLang="en-US" sz="1100" dirty="0">
                <a:gradFill>
                  <a:gsLst>
                    <a:gs pos="14151">
                      <a:srgbClr val="FFFFFF"/>
                    </a:gs>
                    <a:gs pos="24000">
                      <a:srgbClr val="FFFFFF"/>
                    </a:gs>
                  </a:gsLst>
                  <a:lin ang="5400000" scaled="0"/>
                </a:gradFill>
                <a:latin typeface="+mn-ea"/>
              </a:rPr>
              <a:t>은 </a:t>
            </a:r>
            <a:r>
              <a:rPr lang="en-US" altLang="ko-KR" sz="1100" dirty="0">
                <a:gradFill>
                  <a:gsLst>
                    <a:gs pos="14151">
                      <a:srgbClr val="FFFFFF"/>
                    </a:gs>
                    <a:gs pos="24000">
                      <a:srgbClr val="FFFFFF"/>
                    </a:gs>
                  </a:gsLst>
                  <a:lin ang="5400000" scaled="0"/>
                </a:gradFill>
                <a:latin typeface="+mn-ea"/>
              </a:rPr>
              <a:t>Azure </a:t>
            </a:r>
            <a:r>
              <a:rPr lang="ko-KR" altLang="en-US" sz="1100" dirty="0">
                <a:gradFill>
                  <a:gsLst>
                    <a:gs pos="14151">
                      <a:srgbClr val="FFFFFF"/>
                    </a:gs>
                    <a:gs pos="24000">
                      <a:srgbClr val="FFFFFF"/>
                    </a:gs>
                  </a:gsLst>
                  <a:lin ang="5400000" scaled="0"/>
                </a:gradFill>
                <a:latin typeface="+mn-ea"/>
              </a:rPr>
              <a:t>리소스에 대한 완전한 웹 기반 관리 인터페이스를 제공합니다</a:t>
            </a:r>
            <a:r>
              <a:rPr lang="en-US" altLang="ko-KR" sz="1100" dirty="0">
                <a:gradFill>
                  <a:gsLst>
                    <a:gs pos="14151">
                      <a:srgbClr val="FFFFFF"/>
                    </a:gs>
                    <a:gs pos="24000">
                      <a:srgbClr val="FFFFFF"/>
                    </a:gs>
                  </a:gsLst>
                  <a:lin ang="5400000" scaled="0"/>
                </a:gradFill>
                <a:latin typeface="+mn-ea"/>
              </a:rPr>
              <a:t>.</a:t>
            </a:r>
          </a:p>
          <a:p>
            <a:pPr marL="292100" lvl="0" indent="-2921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pPr>
            <a:r>
              <a:rPr lang="ko-KR" altLang="en-US" sz="1100" b="1" dirty="0">
                <a:gradFill>
                  <a:gsLst>
                    <a:gs pos="14151">
                      <a:srgbClr val="FFFFFF"/>
                    </a:gs>
                    <a:gs pos="24000">
                      <a:srgbClr val="FFFFFF"/>
                    </a:gs>
                  </a:gsLst>
                  <a:lin ang="5400000" scaled="0"/>
                </a:gradFill>
                <a:latin typeface="+mn-ea"/>
              </a:rPr>
              <a:t>명령줄</a:t>
            </a:r>
            <a:r>
              <a:rPr lang="en-US" altLang="ko-KR" sz="1100" b="1" dirty="0">
                <a:gradFill>
                  <a:gsLst>
                    <a:gs pos="14151">
                      <a:srgbClr val="FFFFFF"/>
                    </a:gs>
                    <a:gs pos="24000">
                      <a:srgbClr val="FFFFFF"/>
                    </a:gs>
                  </a:gsLst>
                  <a:lin ang="5400000" scaled="0"/>
                </a:gradFill>
                <a:latin typeface="+mn-ea"/>
              </a:rPr>
              <a:t>(Azure CLI) :</a:t>
            </a:r>
            <a:r>
              <a:rPr lang="en-US" altLang="ko-KR" sz="1100" dirty="0">
                <a:gradFill>
                  <a:gsLst>
                    <a:gs pos="14151">
                      <a:srgbClr val="FFFFFF"/>
                    </a:gs>
                    <a:gs pos="24000">
                      <a:srgbClr val="FFFFFF"/>
                    </a:gs>
                  </a:gsLst>
                  <a:lin ang="5400000" scaled="0"/>
                </a:gradFill>
                <a:latin typeface="+mn-ea"/>
              </a:rPr>
              <a:t> Azure CLI 2.0 </a:t>
            </a:r>
            <a:r>
              <a:rPr lang="ko-KR" altLang="en-US" sz="1100" dirty="0">
                <a:gradFill>
                  <a:gsLst>
                    <a:gs pos="14151">
                      <a:srgbClr val="FFFFFF"/>
                    </a:gs>
                    <a:gs pos="24000">
                      <a:srgbClr val="FFFFFF"/>
                    </a:gs>
                  </a:gsLst>
                  <a:lin ang="5400000" scaled="0"/>
                </a:gradFill>
                <a:latin typeface="+mn-ea"/>
              </a:rPr>
              <a:t>도구는 </a:t>
            </a:r>
            <a:r>
              <a:rPr lang="en-US" altLang="ko-KR" sz="1100" dirty="0">
                <a:gradFill>
                  <a:gsLst>
                    <a:gs pos="14151">
                      <a:srgbClr val="FFFFFF"/>
                    </a:gs>
                    <a:gs pos="24000">
                      <a:srgbClr val="FFFFFF"/>
                    </a:gs>
                  </a:gsLst>
                  <a:lin ang="5400000" scaled="0"/>
                </a:gradFill>
                <a:latin typeface="+mn-ea"/>
              </a:rPr>
              <a:t>Azure </a:t>
            </a:r>
            <a:r>
              <a:rPr lang="ko-KR" altLang="en-US" sz="1100" dirty="0">
                <a:gradFill>
                  <a:gsLst>
                    <a:gs pos="14151">
                      <a:srgbClr val="FFFFFF"/>
                    </a:gs>
                    <a:gs pos="24000">
                      <a:srgbClr val="FFFFFF"/>
                    </a:gs>
                  </a:gsLst>
                  <a:lin ang="5400000" scaled="0"/>
                </a:gradFill>
                <a:latin typeface="+mn-ea"/>
              </a:rPr>
              <a:t>리소스를 만들고 관리할 수 있는 명령줄 인터페이스를 제공합니다</a:t>
            </a:r>
            <a:r>
              <a:rPr lang="en-US" altLang="ko-KR" sz="1100" dirty="0">
                <a:gradFill>
                  <a:gsLst>
                    <a:gs pos="14151">
                      <a:srgbClr val="FFFFFF"/>
                    </a:gs>
                    <a:gs pos="24000">
                      <a:srgbClr val="FFFFFF"/>
                    </a:gs>
                  </a:gsLst>
                  <a:lin ang="5400000" scaled="0"/>
                </a:gradFill>
                <a:latin typeface="+mn-ea"/>
              </a:rPr>
              <a:t>. Azure CLI</a:t>
            </a:r>
            <a:r>
              <a:rPr lang="ko-KR" altLang="en-US" sz="1100" dirty="0">
                <a:gradFill>
                  <a:gsLst>
                    <a:gs pos="14151">
                      <a:srgbClr val="FFFFFF"/>
                    </a:gs>
                    <a:gs pos="24000">
                      <a:srgbClr val="FFFFFF"/>
                    </a:gs>
                  </a:gsLst>
                  <a:lin ang="5400000" scaled="0"/>
                </a:gradFill>
                <a:latin typeface="+mn-ea"/>
              </a:rPr>
              <a:t>는 </a:t>
            </a:r>
            <a:r>
              <a:rPr lang="en-US" altLang="ko-KR" sz="1100" dirty="0">
                <a:gradFill>
                  <a:gsLst>
                    <a:gs pos="14151">
                      <a:srgbClr val="FFFFFF"/>
                    </a:gs>
                    <a:gs pos="24000">
                      <a:srgbClr val="FFFFFF"/>
                    </a:gs>
                  </a:gsLst>
                  <a:lin ang="5400000" scaled="0"/>
                </a:gradFill>
                <a:latin typeface="+mn-ea"/>
              </a:rPr>
              <a:t>Windows, Linux </a:t>
            </a:r>
            <a:r>
              <a:rPr lang="ko-KR" altLang="en-US" sz="1100" dirty="0">
                <a:gradFill>
                  <a:gsLst>
                    <a:gs pos="14151">
                      <a:srgbClr val="FFFFFF"/>
                    </a:gs>
                    <a:gs pos="24000">
                      <a:srgbClr val="FFFFFF"/>
                    </a:gs>
                  </a:gsLst>
                  <a:lin ang="5400000" scaled="0"/>
                </a:gradFill>
                <a:latin typeface="+mn-ea"/>
              </a:rPr>
              <a:t>및 </a:t>
            </a:r>
            <a:r>
              <a:rPr lang="en-US" altLang="ko-KR" sz="1100" dirty="0">
                <a:gradFill>
                  <a:gsLst>
                    <a:gs pos="14151">
                      <a:srgbClr val="FFFFFF"/>
                    </a:gs>
                    <a:gs pos="24000">
                      <a:srgbClr val="FFFFFF"/>
                    </a:gs>
                  </a:gsLst>
                  <a:lin ang="5400000" scaled="0"/>
                </a:gradFill>
                <a:latin typeface="+mn-ea"/>
              </a:rPr>
              <a:t>Mac OS</a:t>
            </a:r>
            <a:r>
              <a:rPr lang="ko-KR" altLang="en-US" sz="1100" dirty="0">
                <a:gradFill>
                  <a:gsLst>
                    <a:gs pos="14151">
                      <a:srgbClr val="FFFFFF"/>
                    </a:gs>
                    <a:gs pos="24000">
                      <a:srgbClr val="FFFFFF"/>
                    </a:gs>
                  </a:gsLst>
                  <a:lin ang="5400000" scaled="0"/>
                </a:gradFill>
                <a:latin typeface="+mn-ea"/>
              </a:rPr>
              <a:t>에서 사용할 수 있습니다</a:t>
            </a:r>
            <a:r>
              <a:rPr lang="en-US" altLang="ko-KR" sz="1100" dirty="0">
                <a:gradFill>
                  <a:gsLst>
                    <a:gs pos="14151">
                      <a:srgbClr val="FFFFFF"/>
                    </a:gs>
                    <a:gs pos="24000">
                      <a:srgbClr val="FFFFFF"/>
                    </a:gs>
                  </a:gsLst>
                  <a:lin ang="5400000" scaled="0"/>
                </a:gradFill>
                <a:latin typeface="+mn-ea"/>
              </a:rPr>
              <a:t>.</a:t>
            </a:r>
          </a:p>
          <a:p>
            <a:pPr marL="292100" lvl="0" indent="-2921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pPr>
            <a:r>
              <a:rPr lang="en-US" altLang="ko-KR" sz="1100" b="1" dirty="0">
                <a:gradFill>
                  <a:gsLst>
                    <a:gs pos="14151">
                      <a:srgbClr val="FFFFFF"/>
                    </a:gs>
                    <a:gs pos="24000">
                      <a:srgbClr val="FFFFFF"/>
                    </a:gs>
                  </a:gsLst>
                  <a:lin ang="5400000" scaled="0"/>
                </a:gradFill>
                <a:latin typeface="+mn-ea"/>
              </a:rPr>
              <a:t>PowerShell</a:t>
            </a:r>
            <a:r>
              <a:rPr lang="en-US" altLang="ko-KR" sz="1100" dirty="0">
                <a:gradFill>
                  <a:gsLst>
                    <a:gs pos="14151">
                      <a:srgbClr val="FFFFFF"/>
                    </a:gs>
                    <a:gs pos="24000">
                      <a:srgbClr val="FFFFFF"/>
                    </a:gs>
                  </a:gsLst>
                  <a:lin ang="5400000" scaled="0"/>
                </a:gradFill>
                <a:latin typeface="+mn-ea"/>
              </a:rPr>
              <a:t> : PowerShell</a:t>
            </a:r>
            <a:r>
              <a:rPr lang="ko-KR" altLang="en-US" sz="1100" dirty="0">
                <a:gradFill>
                  <a:gsLst>
                    <a:gs pos="14151">
                      <a:srgbClr val="FFFFFF"/>
                    </a:gs>
                    <a:gs pos="24000">
                      <a:srgbClr val="FFFFFF"/>
                    </a:gs>
                  </a:gsLst>
                  <a:lin ang="5400000" scaled="0"/>
                </a:gradFill>
                <a:latin typeface="+mn-ea"/>
              </a:rPr>
              <a:t>용 </a:t>
            </a:r>
            <a:r>
              <a:rPr lang="en-US" altLang="ko-KR" sz="1100" dirty="0">
                <a:gradFill>
                  <a:gsLst>
                    <a:gs pos="14151">
                      <a:srgbClr val="FFFFFF"/>
                    </a:gs>
                    <a:gs pos="24000">
                      <a:srgbClr val="FFFFFF"/>
                    </a:gs>
                  </a:gsLst>
                  <a:lin ang="5400000" scaled="0"/>
                </a:gradFill>
                <a:latin typeface="+mn-ea"/>
              </a:rPr>
              <a:t>Azure </a:t>
            </a:r>
            <a:r>
              <a:rPr lang="ko-KR" altLang="en-US" sz="1100" dirty="0">
                <a:gradFill>
                  <a:gsLst>
                    <a:gs pos="14151">
                      <a:srgbClr val="FFFFFF"/>
                    </a:gs>
                    <a:gs pos="24000">
                      <a:srgbClr val="FFFFFF"/>
                    </a:gs>
                  </a:gsLst>
                  <a:lin ang="5400000" scaled="0"/>
                </a:gradFill>
                <a:latin typeface="+mn-ea"/>
              </a:rPr>
              <a:t>모듈을 사용하면 스크립트를 사용하여 자동화 관리 작업을 실행할 수 있습니다</a:t>
            </a:r>
            <a:r>
              <a:rPr lang="en-US" altLang="ko-KR" sz="1100" dirty="0">
                <a:gradFill>
                  <a:gsLst>
                    <a:gs pos="14151">
                      <a:srgbClr val="FFFFFF"/>
                    </a:gs>
                    <a:gs pos="24000">
                      <a:srgbClr val="FFFFFF"/>
                    </a:gs>
                  </a:gsLst>
                  <a:lin ang="5400000" scaled="0"/>
                </a:gradFill>
                <a:latin typeface="+mn-ea"/>
              </a:rPr>
              <a:t>. PowerShell</a:t>
            </a:r>
            <a:r>
              <a:rPr lang="ko-KR" altLang="en-US" sz="1100" dirty="0">
                <a:gradFill>
                  <a:gsLst>
                    <a:gs pos="14151">
                      <a:srgbClr val="FFFFFF"/>
                    </a:gs>
                    <a:gs pos="24000">
                      <a:srgbClr val="FFFFFF"/>
                    </a:gs>
                  </a:gsLst>
                  <a:lin ang="5400000" scaled="0"/>
                </a:gradFill>
                <a:latin typeface="+mn-ea"/>
              </a:rPr>
              <a:t>은 </a:t>
            </a:r>
            <a:r>
              <a:rPr lang="en-US" altLang="ko-KR" sz="1100" dirty="0">
                <a:gradFill>
                  <a:gsLst>
                    <a:gs pos="14151">
                      <a:srgbClr val="FFFFFF"/>
                    </a:gs>
                    <a:gs pos="24000">
                      <a:srgbClr val="FFFFFF"/>
                    </a:gs>
                  </a:gsLst>
                  <a:lin ang="5400000" scaled="0"/>
                </a:gradFill>
                <a:latin typeface="+mn-ea"/>
              </a:rPr>
              <a:t>Windows, Linux </a:t>
            </a:r>
            <a:r>
              <a:rPr lang="ko-KR" altLang="en-US" sz="1100" dirty="0">
                <a:gradFill>
                  <a:gsLst>
                    <a:gs pos="14151">
                      <a:srgbClr val="FFFFFF"/>
                    </a:gs>
                    <a:gs pos="24000">
                      <a:srgbClr val="FFFFFF"/>
                    </a:gs>
                  </a:gsLst>
                  <a:lin ang="5400000" scaled="0"/>
                </a:gradFill>
                <a:latin typeface="+mn-ea"/>
              </a:rPr>
              <a:t>및 </a:t>
            </a:r>
            <a:r>
              <a:rPr lang="en-US" altLang="ko-KR" sz="1100" dirty="0">
                <a:gradFill>
                  <a:gsLst>
                    <a:gs pos="14151">
                      <a:srgbClr val="FFFFFF"/>
                    </a:gs>
                    <a:gs pos="24000">
                      <a:srgbClr val="FFFFFF"/>
                    </a:gs>
                  </a:gsLst>
                  <a:lin ang="5400000" scaled="0"/>
                </a:gradFill>
                <a:latin typeface="+mn-ea"/>
              </a:rPr>
              <a:t>Mac OS</a:t>
            </a:r>
            <a:r>
              <a:rPr lang="ko-KR" altLang="en-US" sz="1100" dirty="0">
                <a:gradFill>
                  <a:gsLst>
                    <a:gs pos="14151">
                      <a:srgbClr val="FFFFFF"/>
                    </a:gs>
                    <a:gs pos="24000">
                      <a:srgbClr val="FFFFFF"/>
                    </a:gs>
                  </a:gsLst>
                  <a:lin ang="5400000" scaled="0"/>
                </a:gradFill>
                <a:latin typeface="+mn-ea"/>
              </a:rPr>
              <a:t>에서 사용할 수 있습니다</a:t>
            </a:r>
            <a:r>
              <a:rPr lang="en-US" altLang="ko-KR" sz="1100" dirty="0">
                <a:gradFill>
                  <a:gsLst>
                    <a:gs pos="14151">
                      <a:srgbClr val="FFFFFF"/>
                    </a:gs>
                    <a:gs pos="24000">
                      <a:srgbClr val="FFFFFF"/>
                    </a:gs>
                  </a:gsLst>
                  <a:lin ang="5400000" scaled="0"/>
                </a:gradFill>
                <a:latin typeface="+mn-ea"/>
              </a:rPr>
              <a:t>.</a:t>
            </a:r>
          </a:p>
          <a:p>
            <a:pPr marL="292100" lvl="0" indent="-2921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pPr>
            <a:r>
              <a:rPr lang="ko-KR" altLang="en-US" sz="1100" b="1" dirty="0">
                <a:gradFill>
                  <a:gsLst>
                    <a:gs pos="14151">
                      <a:srgbClr val="FFFFFF"/>
                    </a:gs>
                    <a:gs pos="24000">
                      <a:srgbClr val="FFFFFF"/>
                    </a:gs>
                  </a:gsLst>
                  <a:lin ang="5400000" scaled="0"/>
                </a:gradFill>
                <a:latin typeface="+mn-ea"/>
              </a:rPr>
              <a:t>템플릿</a:t>
            </a:r>
            <a:r>
              <a:rPr lang="en-US" altLang="ko-KR" sz="1100" dirty="0">
                <a:gradFill>
                  <a:gsLst>
                    <a:gs pos="14151">
                      <a:srgbClr val="FFFFFF"/>
                    </a:gs>
                    <a:gs pos="24000">
                      <a:srgbClr val="FFFFFF"/>
                    </a:gs>
                  </a:gsLst>
                  <a:lin ang="5400000" scaled="0"/>
                </a:gradFill>
                <a:latin typeface="+mn-ea"/>
              </a:rPr>
              <a:t> : Azure Resource Manager </a:t>
            </a:r>
            <a:r>
              <a:rPr lang="ko-KR" altLang="en-US" sz="1100" dirty="0">
                <a:gradFill>
                  <a:gsLst>
                    <a:gs pos="14151">
                      <a:srgbClr val="FFFFFF"/>
                    </a:gs>
                    <a:gs pos="24000">
                      <a:srgbClr val="FFFFFF"/>
                    </a:gs>
                  </a:gsLst>
                  <a:lin ang="5400000" scaled="0"/>
                </a:gradFill>
                <a:latin typeface="+mn-ea"/>
              </a:rPr>
              <a:t>템플릿은 </a:t>
            </a:r>
            <a:r>
              <a:rPr lang="en-US" altLang="ko-KR" sz="1100" dirty="0">
                <a:gradFill>
                  <a:gsLst>
                    <a:gs pos="14151">
                      <a:srgbClr val="FFFFFF"/>
                    </a:gs>
                    <a:gs pos="24000">
                      <a:srgbClr val="FFFFFF"/>
                    </a:gs>
                  </a:gsLst>
                  <a:lin ang="5400000" scaled="0"/>
                </a:gradFill>
                <a:latin typeface="+mn-ea"/>
              </a:rPr>
              <a:t>AWS CloudFormation </a:t>
            </a:r>
            <a:r>
              <a:rPr lang="ko-KR" altLang="en-US" sz="1100" dirty="0">
                <a:gradFill>
                  <a:gsLst>
                    <a:gs pos="14151">
                      <a:srgbClr val="FFFFFF"/>
                    </a:gs>
                    <a:gs pos="24000">
                      <a:srgbClr val="FFFFFF"/>
                    </a:gs>
                  </a:gsLst>
                  <a:lin ang="5400000" scaled="0"/>
                </a:gradFill>
                <a:latin typeface="+mn-ea"/>
              </a:rPr>
              <a:t>서비스와 비슷한 </a:t>
            </a:r>
            <a:r>
              <a:rPr lang="en-US" altLang="ko-KR" sz="1100" dirty="0">
                <a:gradFill>
                  <a:gsLst>
                    <a:gs pos="14151">
                      <a:srgbClr val="FFFFFF"/>
                    </a:gs>
                    <a:gs pos="24000">
                      <a:srgbClr val="FFFFFF"/>
                    </a:gs>
                  </a:gsLst>
                  <a:lin ang="5400000" scaled="0"/>
                </a:gradFill>
                <a:latin typeface="+mn-ea"/>
              </a:rPr>
              <a:t>JSON </a:t>
            </a:r>
            <a:r>
              <a:rPr lang="ko-KR" altLang="en-US" sz="1100" dirty="0">
                <a:gradFill>
                  <a:gsLst>
                    <a:gs pos="14151">
                      <a:srgbClr val="FFFFFF"/>
                    </a:gs>
                    <a:gs pos="24000">
                      <a:srgbClr val="FFFFFF"/>
                    </a:gs>
                  </a:gsLst>
                  <a:lin ang="5400000" scaled="0"/>
                </a:gradFill>
                <a:latin typeface="+mn-ea"/>
              </a:rPr>
              <a:t>템플릿 기반 리소스 관리 기능을 제공합니다</a:t>
            </a:r>
            <a:r>
              <a:rPr lang="en-US" altLang="ko-KR" sz="1100" dirty="0">
                <a:gradFill>
                  <a:gsLst>
                    <a:gs pos="14151">
                      <a:srgbClr val="FFFFFF"/>
                    </a:gs>
                    <a:gs pos="24000">
                      <a:srgbClr val="FFFFFF"/>
                    </a:gs>
                  </a:gsLst>
                  <a:lin ang="5400000" scaled="0"/>
                </a:gradFill>
                <a:latin typeface="+mn-ea"/>
              </a:rPr>
              <a:t>.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gradFill>
                <a:gsLst>
                  <a:gs pos="14151">
                    <a:srgbClr val="FFFFFF"/>
                  </a:gs>
                  <a:gs pos="24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+mn-ea"/>
            </a:endParaRPr>
          </a:p>
          <a:p>
            <a:pPr marL="292100" lvl="0" indent="-2921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pPr>
            <a:r>
              <a:rPr lang="en-US" altLang="ko-KR" sz="1100" b="1" dirty="0">
                <a:gradFill>
                  <a:gsLst>
                    <a:gs pos="14151">
                      <a:srgbClr val="FFFFFF"/>
                    </a:gs>
                    <a:gs pos="24000">
                      <a:srgbClr val="FFFFFF"/>
                    </a:gs>
                  </a:gsLst>
                  <a:lin ang="5400000" scaled="0"/>
                </a:gradFill>
                <a:latin typeface="+mn-ea"/>
              </a:rPr>
              <a:t>REST API </a:t>
            </a:r>
            <a:r>
              <a:rPr lang="en-US" altLang="ko-KR" sz="1100" dirty="0">
                <a:gradFill>
                  <a:gsLst>
                    <a:gs pos="14151">
                      <a:srgbClr val="FFFFFF"/>
                    </a:gs>
                    <a:gs pos="24000">
                      <a:srgbClr val="FFFFFF"/>
                    </a:gs>
                  </a:gsLst>
                  <a:lin ang="5400000" scaled="0"/>
                </a:gradFill>
                <a:latin typeface="+mn-ea"/>
              </a:rPr>
              <a:t>: Azure Resource Manager REST API</a:t>
            </a:r>
            <a:r>
              <a:rPr lang="ko-KR" altLang="en-US" sz="1100" dirty="0">
                <a:gradFill>
                  <a:gsLst>
                    <a:gs pos="14151">
                      <a:srgbClr val="FFFFFF"/>
                    </a:gs>
                    <a:gs pos="24000">
                      <a:srgbClr val="FFFFFF"/>
                    </a:gs>
                  </a:gsLst>
                  <a:lin ang="5400000" scaled="0"/>
                </a:gradFill>
                <a:latin typeface="+mn-ea"/>
              </a:rPr>
              <a:t>는 </a:t>
            </a:r>
            <a:r>
              <a:rPr lang="en-US" altLang="ko-KR" sz="1100" dirty="0">
                <a:gradFill>
                  <a:gsLst>
                    <a:gs pos="14151">
                      <a:srgbClr val="FFFFFF"/>
                    </a:gs>
                    <a:gs pos="24000">
                      <a:srgbClr val="FFFFFF"/>
                    </a:gs>
                  </a:gsLst>
                  <a:lin ang="5400000" scaled="0"/>
                </a:gradFill>
                <a:latin typeface="+mn-ea"/>
              </a:rPr>
              <a:t>Azure Portal</a:t>
            </a:r>
            <a:r>
              <a:rPr lang="ko-KR" altLang="en-US" sz="1100" dirty="0">
                <a:gradFill>
                  <a:gsLst>
                    <a:gs pos="14151">
                      <a:srgbClr val="FFFFFF"/>
                    </a:gs>
                    <a:gs pos="24000">
                      <a:srgbClr val="FFFFFF"/>
                    </a:gs>
                  </a:gsLst>
                  <a:lin ang="5400000" scaled="0"/>
                </a:gradFill>
                <a:latin typeface="+mn-ea"/>
              </a:rPr>
              <a:t>에서 사용 가능한 대부분의 기능에 대해 프로그래밍 방식의 액세스를 제공합니다</a:t>
            </a:r>
            <a:r>
              <a:rPr lang="en-US" altLang="ko-KR" sz="1100" dirty="0">
                <a:gradFill>
                  <a:gsLst>
                    <a:gs pos="14151">
                      <a:srgbClr val="FFFFFF"/>
                    </a:gs>
                    <a:gs pos="24000">
                      <a:srgbClr val="FFFFFF"/>
                    </a:gs>
                  </a:gsLst>
                  <a:lin ang="5400000" scaled="0"/>
                </a:gradFill>
                <a:latin typeface="+mn-ea"/>
              </a:rPr>
              <a:t>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46D1DC3-2E47-4D7E-AAE4-10DE9F7D9CFF}"/>
              </a:ext>
            </a:extLst>
          </p:cNvPr>
          <p:cNvSpPr txBox="1"/>
          <p:nvPr/>
        </p:nvSpPr>
        <p:spPr>
          <a:xfrm>
            <a:off x="9119374" y="1053363"/>
            <a:ext cx="3011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ARM</a:t>
            </a:r>
            <a:r>
              <a:rPr lang="ko-KR" altLang="en-US" b="1" dirty="0"/>
              <a:t> </a:t>
            </a:r>
            <a:r>
              <a:rPr lang="en-US" altLang="ko-KR" b="1" dirty="0"/>
              <a:t>Template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321563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448 -4.44444E-6 L 2.70833E-6 -4.44444E-6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C6FC00-B32E-44DA-90A1-4CB78F06D8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65125"/>
            <a:ext cx="11811000" cy="1115331"/>
          </a:xfrm>
        </p:spPr>
        <p:txBody>
          <a:bodyPr>
            <a:normAutofit fontScale="90000"/>
          </a:bodyPr>
          <a:lstStyle/>
          <a:p>
            <a:r>
              <a:rPr lang="en-US" altLang="ko-KR" dirty="0">
                <a:solidFill>
                  <a:srgbClr val="0078D7"/>
                </a:solidFill>
              </a:rPr>
              <a:t>Microsoft</a:t>
            </a:r>
            <a:r>
              <a:rPr lang="ko-KR" altLang="en-US" dirty="0">
                <a:solidFill>
                  <a:srgbClr val="0078D7"/>
                </a:solidFill>
              </a:rPr>
              <a:t> </a:t>
            </a:r>
            <a:r>
              <a:rPr lang="en-US" altLang="ko-KR" dirty="0">
                <a:solidFill>
                  <a:srgbClr val="0078D7"/>
                </a:solidFill>
              </a:rPr>
              <a:t>Azure </a:t>
            </a:r>
            <a:r>
              <a:rPr lang="en-US" altLang="ko-KR" b="1" dirty="0">
                <a:solidFill>
                  <a:srgbClr val="0078D7"/>
                </a:solidFill>
              </a:rPr>
              <a:t>Portal 							</a:t>
            </a:r>
            <a:r>
              <a:rPr lang="en-US" altLang="ko-KR" sz="2000" i="1" dirty="0">
                <a:solidFill>
                  <a:srgbClr val="0078D7"/>
                </a:solidFill>
                <a:latin typeface="+mn-lt"/>
              </a:rPr>
              <a:t>portal.azure.com</a:t>
            </a:r>
            <a:endParaRPr lang="ko-KR" altLang="en-US" i="1" dirty="0">
              <a:solidFill>
                <a:srgbClr val="0078D7"/>
              </a:solidFill>
              <a:latin typeface="+mn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0D8CEAE-9433-42D3-992A-2666DD5CB9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80651"/>
            <a:ext cx="12192000" cy="6093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95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5BADC73-D733-678D-7345-2FF16EB215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734800" cy="6563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329034"/>
      </p:ext>
    </p:extLst>
  </p:cSld>
  <p:clrMapOvr>
    <a:masterClrMapping/>
  </p:clrMapOvr>
  <p:transition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2474DB06-1132-4AD6-BC87-5F6C912404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9511"/>
            <a:ext cx="10515600" cy="1325563"/>
          </a:xfrm>
        </p:spPr>
        <p:txBody>
          <a:bodyPr/>
          <a:lstStyle/>
          <a:p>
            <a:r>
              <a:rPr lang="en-US" altLang="ko-KR" dirty="0"/>
              <a:t>PowerShell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F6C3FAA-9730-475C-99A8-FC07BB62D311}"/>
              </a:ext>
            </a:extLst>
          </p:cNvPr>
          <p:cNvSpPr/>
          <p:nvPr/>
        </p:nvSpPr>
        <p:spPr>
          <a:xfrm>
            <a:off x="7130039" y="1399765"/>
            <a:ext cx="5244282" cy="31370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765" dirty="0"/>
              <a:t>Install-Module -Name </a:t>
            </a:r>
            <a:r>
              <a:rPr lang="en-US" altLang="ko-KR" sz="1765" dirty="0" err="1"/>
              <a:t>AzureRM</a:t>
            </a:r>
            <a:r>
              <a:rPr lang="en-US" altLang="ko-KR" sz="1765" dirty="0"/>
              <a:t> –</a:t>
            </a:r>
            <a:r>
              <a:rPr lang="en-US" altLang="ko-KR" sz="1765" dirty="0" err="1"/>
              <a:t>AllowClobber</a:t>
            </a:r>
            <a:r>
              <a:rPr lang="en-US" altLang="ko-KR" sz="1765" dirty="0"/>
              <a:t> </a:t>
            </a:r>
          </a:p>
          <a:p>
            <a:r>
              <a:rPr lang="en-US" altLang="ko-KR" sz="1765" dirty="0"/>
              <a:t>–Force</a:t>
            </a:r>
          </a:p>
          <a:p>
            <a:endParaRPr lang="en-US" altLang="ko-KR" sz="1765" dirty="0"/>
          </a:p>
          <a:p>
            <a:r>
              <a:rPr lang="en-US" altLang="ko-KR" sz="1765" dirty="0"/>
              <a:t>Connect-</a:t>
            </a:r>
            <a:r>
              <a:rPr lang="en-US" altLang="ko-KR" sz="1765" dirty="0" err="1"/>
              <a:t>AzureRMAccount</a:t>
            </a:r>
            <a:endParaRPr lang="en-US" altLang="ko-KR" sz="1765" dirty="0"/>
          </a:p>
          <a:p>
            <a:endParaRPr lang="en-US" altLang="ko-KR" sz="1765" dirty="0"/>
          </a:p>
          <a:p>
            <a:r>
              <a:rPr lang="en-US" altLang="ko-KR" sz="1765" dirty="0"/>
              <a:t>Get-</a:t>
            </a:r>
            <a:r>
              <a:rPr lang="en-US" altLang="ko-KR" sz="1765" dirty="0" err="1"/>
              <a:t>AzureRMSubscription</a:t>
            </a:r>
            <a:endParaRPr lang="en-US" altLang="ko-KR" sz="1765" dirty="0"/>
          </a:p>
          <a:p>
            <a:r>
              <a:rPr lang="en-US" altLang="ko-KR" sz="1765" dirty="0"/>
              <a:t>Select-</a:t>
            </a:r>
            <a:r>
              <a:rPr lang="en-US" altLang="ko-KR" sz="1765" dirty="0" err="1"/>
              <a:t>AzureRmSubscription</a:t>
            </a:r>
            <a:r>
              <a:rPr lang="en-US" altLang="ko-KR" sz="1765" dirty="0"/>
              <a:t> -</a:t>
            </a:r>
            <a:r>
              <a:rPr lang="en-US" altLang="ko-KR" sz="1765" dirty="0" err="1"/>
              <a:t>Subscriptionid</a:t>
            </a:r>
            <a:r>
              <a:rPr lang="en-US" altLang="ko-KR" sz="1765" dirty="0"/>
              <a:t> </a:t>
            </a:r>
            <a:r>
              <a:rPr lang="ko-KR" altLang="en-US" sz="1765" dirty="0"/>
              <a:t>＇</a:t>
            </a:r>
            <a:r>
              <a:rPr lang="ko-KR" altLang="en-US" sz="1765" dirty="0" err="1"/>
              <a:t>서브스크립션</a:t>
            </a:r>
            <a:r>
              <a:rPr lang="en-US" altLang="ko-KR" sz="1765" dirty="0"/>
              <a:t>ID'</a:t>
            </a:r>
          </a:p>
          <a:p>
            <a:endParaRPr lang="en-US" altLang="ko-KR" sz="1765" dirty="0"/>
          </a:p>
          <a:p>
            <a:r>
              <a:rPr lang="en-US" altLang="ko-KR" sz="1765" dirty="0"/>
              <a:t>New-</a:t>
            </a:r>
            <a:r>
              <a:rPr lang="en-US" altLang="ko-KR" sz="1765" dirty="0" err="1"/>
              <a:t>AzureRMResourceGroup</a:t>
            </a:r>
            <a:r>
              <a:rPr lang="en-US" altLang="ko-KR" sz="1765" dirty="0"/>
              <a:t> -Name </a:t>
            </a:r>
            <a:r>
              <a:rPr lang="ko-KR" altLang="en-US" sz="1765" dirty="0"/>
              <a:t>리소스그룹이름 </a:t>
            </a:r>
            <a:r>
              <a:rPr lang="en-US" altLang="ko-KR" sz="1765" dirty="0"/>
              <a:t>-location </a:t>
            </a:r>
            <a:r>
              <a:rPr lang="en-US" altLang="ko-KR" sz="1765" dirty="0" err="1"/>
              <a:t>EastUS</a:t>
            </a:r>
            <a:endParaRPr lang="en-US" altLang="ko-KR" sz="1765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892AF60-8377-466B-9711-0BC5B2AD90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87939"/>
            <a:ext cx="5633944" cy="325720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193FA02-0ADE-4DAB-81C8-1DB8A90F3A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1692" y="3051130"/>
            <a:ext cx="5476026" cy="3806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09184"/>
      </p:ext>
    </p:extLst>
  </p:cSld>
  <p:clrMapOvr>
    <a:masterClrMapping/>
  </p:clrMapOvr>
  <p:transition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50420738-CFE6-4CAC-A21B-6CB7B59B9C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966" y="289957"/>
            <a:ext cx="11049623" cy="899537"/>
          </a:xfrm>
        </p:spPr>
        <p:txBody>
          <a:bodyPr/>
          <a:lstStyle/>
          <a:p>
            <a:r>
              <a:rPr lang="en-US" altLang="ko-KR" dirty="0"/>
              <a:t>Azure CLI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6EAD83E-1A9B-4781-853B-BF40843445DA}"/>
              </a:ext>
            </a:extLst>
          </p:cNvPr>
          <p:cNvSpPr/>
          <p:nvPr/>
        </p:nvSpPr>
        <p:spPr>
          <a:xfrm>
            <a:off x="7661816" y="1631546"/>
            <a:ext cx="5244282" cy="25831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765" dirty="0"/>
              <a:t>Azure CLI </a:t>
            </a:r>
            <a:r>
              <a:rPr lang="ko-KR" altLang="en-US" sz="1765" dirty="0"/>
              <a:t>설치 </a:t>
            </a:r>
            <a:endParaRPr lang="en-US" altLang="ko-KR" sz="1765" dirty="0"/>
          </a:p>
          <a:p>
            <a:endParaRPr lang="en-US" altLang="ko-KR" sz="1765" dirty="0"/>
          </a:p>
          <a:p>
            <a:r>
              <a:rPr lang="en-US" altLang="ko-KR" sz="1765" dirty="0" err="1"/>
              <a:t>az</a:t>
            </a:r>
            <a:r>
              <a:rPr lang="en-US" altLang="ko-KR" sz="1765" dirty="0"/>
              <a:t> login</a:t>
            </a:r>
          </a:p>
          <a:p>
            <a:endParaRPr lang="en-US" altLang="ko-KR" sz="1765" dirty="0"/>
          </a:p>
          <a:p>
            <a:r>
              <a:rPr lang="en-US" altLang="ko-KR" sz="1765" dirty="0" err="1"/>
              <a:t>az</a:t>
            </a:r>
            <a:r>
              <a:rPr lang="en-US" altLang="ko-KR" sz="1765" dirty="0"/>
              <a:t> group create -l </a:t>
            </a:r>
            <a:r>
              <a:rPr lang="en-US" altLang="ko-KR" sz="1765" dirty="0" err="1"/>
              <a:t>eastus</a:t>
            </a:r>
            <a:r>
              <a:rPr lang="en-US" altLang="ko-KR" sz="1765" dirty="0"/>
              <a:t> -n </a:t>
            </a:r>
            <a:r>
              <a:rPr lang="ko-KR" altLang="en-US" sz="1765" dirty="0"/>
              <a:t>리소스그룹이름</a:t>
            </a:r>
            <a:endParaRPr lang="en-US" altLang="ko-KR" sz="1765" dirty="0"/>
          </a:p>
          <a:p>
            <a:endParaRPr lang="en-US" altLang="ko-KR" sz="1765" dirty="0"/>
          </a:p>
          <a:p>
            <a:r>
              <a:rPr lang="en-US" altLang="ko-KR" sz="1765" dirty="0" err="1"/>
              <a:t>az</a:t>
            </a:r>
            <a:r>
              <a:rPr lang="en-US" altLang="ko-KR" sz="1765" dirty="0"/>
              <a:t> </a:t>
            </a:r>
            <a:r>
              <a:rPr lang="en-US" altLang="ko-KR" sz="1765" dirty="0" err="1"/>
              <a:t>webapp</a:t>
            </a:r>
            <a:r>
              <a:rPr lang="en-US" altLang="ko-KR" sz="1765" dirty="0"/>
              <a:t> list-runtimes</a:t>
            </a:r>
          </a:p>
          <a:p>
            <a:endParaRPr lang="ko-KR" altLang="en-US" sz="1765" dirty="0"/>
          </a:p>
          <a:p>
            <a:endParaRPr lang="en-US" altLang="ko-KR" sz="1765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86D918B-531C-457E-8E66-1CE683984C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453" y="1874643"/>
            <a:ext cx="7372007" cy="3846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38423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DC23965E-C59D-2C94-843A-97B336306E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18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71926"/>
      </p:ext>
    </p:extLst>
  </p:cSld>
  <p:clrMapOvr>
    <a:masterClrMapping/>
  </p:clrMapOvr>
  <p:transition>
    <p:fade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8D4EFC-E375-448C-BAD3-598A9422AD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Azure Cloud Shell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255F7FB-6B2C-45A9-8A7F-4B0D37FEA2DF}"/>
              </a:ext>
            </a:extLst>
          </p:cNvPr>
          <p:cNvSpPr/>
          <p:nvPr/>
        </p:nvSpPr>
        <p:spPr bwMode="auto">
          <a:xfrm>
            <a:off x="0" y="792154"/>
            <a:ext cx="4313235" cy="5369555"/>
          </a:xfrm>
          <a:prstGeom prst="rect">
            <a:avLst/>
          </a:prstGeom>
          <a:solidFill>
            <a:srgbClr val="F2F2F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ko-KR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9E0B776D-13B4-480E-B9C4-6D2E789A9F2A}"/>
              </a:ext>
            </a:extLst>
          </p:cNvPr>
          <p:cNvSpPr txBox="1">
            <a:spLocks/>
          </p:cNvSpPr>
          <p:nvPr/>
        </p:nvSpPr>
        <p:spPr>
          <a:xfrm>
            <a:off x="337655" y="1198871"/>
            <a:ext cx="3767019" cy="3600986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0" marR="0" indent="0" algn="l" defTabSz="932563" rtl="0" eaLnBrk="1" fontAlgn="auto" latinLnBrk="0" hangingPunct="1">
              <a:lnSpc>
                <a:spcPct val="90000"/>
              </a:lnSpc>
              <a:spcBef>
                <a:spcPts val="1836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Arial" pitchFamily="34" charset="0"/>
              <a:buNone/>
              <a:tabLst/>
              <a:defRPr sz="1836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97914" marR="0" indent="0" algn="l" defTabSz="9325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531064" marR="0" indent="0" algn="l" defTabSz="9325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699449" marR="0" indent="0" algn="l" defTabSz="9325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880789" marR="0" indent="0" algn="l" defTabSz="9325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64548" indent="-233141" algn="l" defTabSz="9325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0830" indent="-233141" algn="l" defTabSz="9325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112" indent="-233141" algn="l" defTabSz="9325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3394" indent="-233141" algn="l" defTabSz="9325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32563" rtl="0" eaLnBrk="1" fontAlgn="auto" latinLnBrk="0" hangingPunct="1">
              <a:lnSpc>
                <a:spcPct val="90000"/>
              </a:lnSpc>
              <a:spcBef>
                <a:spcPts val="1836"/>
              </a:spcBef>
              <a:spcAft>
                <a:spcPts val="0"/>
              </a:spcAft>
              <a:buClr>
                <a:srgbClr val="505050"/>
              </a:buClr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어느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곳에서든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Azure에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인증된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Shell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에 접근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가능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32563" rtl="0" eaLnBrk="1" fontAlgn="auto" latinLnBrk="0" hangingPunct="1">
              <a:lnSpc>
                <a:spcPct val="90000"/>
              </a:lnSpc>
              <a:spcBef>
                <a:spcPts val="1836"/>
              </a:spcBef>
              <a:spcAft>
                <a:spcPts val="0"/>
              </a:spcAft>
              <a:buClr>
                <a:srgbClr val="505050"/>
              </a:buClr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Microsoft에서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관리하고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업데이트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하는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공통된 도구와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프로그래밍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언어를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사용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가능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32563" rtl="0" eaLnBrk="1" fontAlgn="auto" latinLnBrk="0" hangingPunct="1">
              <a:lnSpc>
                <a:spcPct val="90000"/>
              </a:lnSpc>
              <a:spcBef>
                <a:spcPts val="1836"/>
              </a:spcBef>
              <a:spcAft>
                <a:spcPts val="0"/>
              </a:spcAft>
              <a:buClr>
                <a:srgbClr val="505050"/>
              </a:buClr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Azure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파일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저장소를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연결하여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세션에서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파일을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계속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유지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32563" rtl="0" eaLnBrk="1" fontAlgn="auto" latinLnBrk="0" hangingPunct="1">
              <a:lnSpc>
                <a:spcPct val="90000"/>
              </a:lnSpc>
              <a:spcBef>
                <a:spcPts val="1836"/>
              </a:spcBef>
              <a:spcAft>
                <a:spcPts val="0"/>
              </a:spcAft>
              <a:buClr>
                <a:srgbClr val="505050"/>
              </a:buClr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구글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Cloud Shell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과 유사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32563" rtl="0" eaLnBrk="1" fontAlgn="auto" latinLnBrk="0" hangingPunct="1">
              <a:lnSpc>
                <a:spcPct val="90000"/>
              </a:lnSpc>
              <a:spcBef>
                <a:spcPts val="1836"/>
              </a:spcBef>
              <a:spcAft>
                <a:spcPts val="0"/>
              </a:spcAft>
              <a:buClr>
                <a:srgbClr val="505050"/>
              </a:buClr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  <a:hlinkClick r:id="rId3"/>
              </a:rPr>
              <a:t>Cloud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  <a:hlinkClick r:id="rId3"/>
              </a:rPr>
              <a:t>Shell에서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  <a:hlinkClick r:id="rId3"/>
              </a:rPr>
              <a:t> Bash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  <a:hlinkClick r:id="rId3"/>
              </a:rPr>
              <a:t>와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  <a:hlinkClick r:id="rId3"/>
              </a:rPr>
              <a:t>PowerShell 셸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  <a:hlinkClick r:id="rId3"/>
              </a:rPr>
              <a:t>지원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8" name="Picture 2" descr="A picture containing thing&#10;&#10;Description generated with high confidence">
            <a:extLst>
              <a:ext uri="{FF2B5EF4-FFF2-40B4-BE49-F238E27FC236}">
                <a16:creationId xmlns:a16="http://schemas.microsoft.com/office/drawing/2014/main" id="{7DFD00A8-117D-4580-9DDF-19EE89C384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4283" y="4671344"/>
            <a:ext cx="1797710" cy="1222932"/>
          </a:xfrm>
          <a:prstGeom prst="rect">
            <a:avLst/>
          </a:prstGeom>
        </p:spPr>
      </p:pic>
      <p:pic>
        <p:nvPicPr>
          <p:cNvPr id="10" name="Picture 3">
            <a:extLst>
              <a:ext uri="{FF2B5EF4-FFF2-40B4-BE49-F238E27FC236}">
                <a16:creationId xmlns:a16="http://schemas.microsoft.com/office/drawing/2014/main" id="{BFC8CFF6-5A12-49BC-9EA7-858BC98E81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8608" y="291189"/>
            <a:ext cx="4627172" cy="2752556"/>
          </a:xfrm>
          <a:prstGeom prst="rect">
            <a:avLst/>
          </a:prstGeom>
          <a:ln>
            <a:solidFill>
              <a:srgbClr val="F8F8F8">
                <a:lumMod val="75000"/>
              </a:srgbClr>
            </a:solidFill>
          </a:ln>
        </p:spPr>
      </p:pic>
      <p:pic>
        <p:nvPicPr>
          <p:cNvPr id="12" name="Picture 9">
            <a:extLst>
              <a:ext uri="{FF2B5EF4-FFF2-40B4-BE49-F238E27FC236}">
                <a16:creationId xmlns:a16="http://schemas.microsoft.com/office/drawing/2014/main" id="{B7F53E92-4651-43F7-AC73-4096937C8C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48609" y="3452852"/>
            <a:ext cx="4627172" cy="2752556"/>
          </a:xfrm>
          <a:prstGeom prst="rect">
            <a:avLst/>
          </a:prstGeom>
          <a:ln>
            <a:solidFill>
              <a:srgbClr val="F8F8F8">
                <a:lumMod val="75000"/>
              </a:srgbClr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96591A3-C654-4304-8F53-0EB5AB029940}"/>
              </a:ext>
            </a:extLst>
          </p:cNvPr>
          <p:cNvSpPr txBox="1"/>
          <p:nvPr/>
        </p:nvSpPr>
        <p:spPr>
          <a:xfrm>
            <a:off x="4534371" y="3018655"/>
            <a:ext cx="2096614" cy="531870"/>
          </a:xfrm>
          <a:prstGeom prst="rect">
            <a:avLst/>
          </a:prstGeom>
          <a:noFill/>
        </p:spPr>
        <p:txBody>
          <a:bodyPr wrap="none" lIns="186521" tIns="149217" rIns="186521" bIns="149217" rtlCol="0">
            <a:spAutoFit/>
          </a:bodyPr>
          <a:lstStyle/>
          <a:p>
            <a:pPr defTabSz="932597">
              <a:lnSpc>
                <a:spcPct val="90000"/>
              </a:lnSpc>
              <a:spcAft>
                <a:spcPts val="612"/>
              </a:spcAft>
              <a:defRPr/>
            </a:pPr>
            <a:r>
              <a:rPr lang="en-US" sz="1632"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latin typeface="Segoe UI"/>
              </a:rPr>
              <a:t>설명서:</a:t>
            </a:r>
          </a:p>
        </p:txBody>
      </p:sp>
      <p:pic>
        <p:nvPicPr>
          <p:cNvPr id="16" name="Picture 2" descr="87f9435b-0cde-4a04-9bbb-8b0aeb5a76d1@namprd03">
            <a:extLst>
              <a:ext uri="{FF2B5EF4-FFF2-40B4-BE49-F238E27FC236}">
                <a16:creationId xmlns:a16="http://schemas.microsoft.com/office/drawing/2014/main" id="{74C17D08-6600-40D0-952C-D774755FD6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993405" y="876174"/>
            <a:ext cx="1994216" cy="3541171"/>
          </a:xfrm>
          <a:prstGeom prst="rect">
            <a:avLst/>
          </a:prstGeom>
          <a:noFill/>
          <a:ln w="9525">
            <a:solidFill>
              <a:srgbClr val="F8F8F8">
                <a:lumMod val="75000"/>
              </a:srgb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62343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85331C7-1DBA-D0DD-1168-5D2735F0F0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517582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AEC3640-D695-B0C7-3A98-46288E85B3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24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743129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AD861A0-C56F-3C7C-AE13-63C3C0FA86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498559"/>
      </p:ext>
    </p:extLst>
  </p:cSld>
  <p:clrMapOvr>
    <a:masterClrMapping/>
  </p:clrMapOvr>
  <p:transition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Office 테마">
  <a:themeElements>
    <a:clrScheme name="Bespin Global New">
      <a:dk1>
        <a:sysClr val="windowText" lastClr="000000"/>
      </a:dk1>
      <a:lt1>
        <a:sysClr val="window" lastClr="FFFFFF"/>
      </a:lt1>
      <a:dk2>
        <a:srgbClr val="5E626B"/>
      </a:dk2>
      <a:lt2>
        <a:srgbClr val="7488A5"/>
      </a:lt2>
      <a:accent1>
        <a:srgbClr val="E54B0D"/>
      </a:accent1>
      <a:accent2>
        <a:srgbClr val="0070C0"/>
      </a:accent2>
      <a:accent3>
        <a:srgbClr val="664E9C"/>
      </a:accent3>
      <a:accent4>
        <a:srgbClr val="E54B0D"/>
      </a:accent4>
      <a:accent5>
        <a:srgbClr val="ADB9CA"/>
      </a:accent5>
      <a:accent6>
        <a:srgbClr val="7F7F7F"/>
      </a:accent6>
      <a:hlink>
        <a:srgbClr val="0070C0"/>
      </a:hlink>
      <a:folHlink>
        <a:srgbClr val="7488A5"/>
      </a:folHlink>
    </a:clrScheme>
    <a:fontScheme name="사용자 지정 2">
      <a:majorFont>
        <a:latin typeface="Arial"/>
        <a:ea typeface="맑은 고딕"/>
        <a:cs typeface=""/>
      </a:majorFont>
      <a:minorFont>
        <a:latin typeface="Arial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Azure">
    <a:dk1>
      <a:srgbClr val="000000"/>
    </a:dk1>
    <a:lt1>
      <a:srgbClr val="FFFFFF"/>
    </a:lt1>
    <a:dk2>
      <a:srgbClr val="0078D7"/>
    </a:dk2>
    <a:lt2>
      <a:srgbClr val="FFFFFF"/>
    </a:lt2>
    <a:accent1>
      <a:srgbClr val="E6E6E6"/>
    </a:accent1>
    <a:accent2>
      <a:srgbClr val="D2D2D2"/>
    </a:accent2>
    <a:accent3>
      <a:srgbClr val="737373"/>
    </a:accent3>
    <a:accent4>
      <a:srgbClr val="505050"/>
    </a:accent4>
    <a:accent5>
      <a:srgbClr val="BAD80A"/>
    </a:accent5>
    <a:accent6>
      <a:srgbClr val="00BCF2"/>
    </a:accent6>
    <a:hlink>
      <a:srgbClr val="0078D7"/>
    </a:hlink>
    <a:folHlink>
      <a:srgbClr val="0078D7"/>
    </a:folHlink>
  </a:clrScheme>
  <a:fontScheme name="Custom 25">
    <a:majorFont>
      <a:latin typeface="Segoe UI Semibold"/>
      <a:ea typeface=""/>
      <a:cs typeface=""/>
    </a:majorFont>
    <a:minorFont>
      <a:latin typeface="Segoe UI"/>
      <a:ea typeface=""/>
      <a:cs typeface=""/>
    </a:minorFont>
  </a:fontScheme>
  <a:fmtScheme name="Couture">
    <a:fillStyleLst>
      <a:solidFill>
        <a:schemeClr val="phClr"/>
      </a:solidFill>
      <a:solidFill>
        <a:schemeClr val="phClr">
          <a:tint val="65000"/>
        </a:schemeClr>
      </a:solidFill>
      <a:solidFill>
        <a:schemeClr val="phClr">
          <a:shade val="80000"/>
          <a:satMod val="180000"/>
        </a:schemeClr>
      </a:solidFill>
    </a:fillStyleLst>
    <a:lnStyleLst>
      <a:ln w="9525" cap="flat" cmpd="sng" algn="ctr">
        <a:solidFill>
          <a:schemeClr val="phClr"/>
        </a:solidFill>
        <a:prstDash val="solid"/>
      </a:ln>
      <a:ln w="10795" cap="flat" cmpd="sng" algn="ctr">
        <a:solidFill>
          <a:schemeClr val="phClr"/>
        </a:solidFill>
        <a:prstDash val="solid"/>
      </a:ln>
      <a:ln w="17145" cap="flat" cmpd="sng" algn="ctr">
        <a:solidFill>
          <a:schemeClr val="phClr">
            <a:shade val="95000"/>
            <a:alpha val="50000"/>
            <a:satMod val="150000"/>
          </a:schemeClr>
        </a:solidFill>
        <a:prstDash val="solid"/>
      </a:ln>
    </a:lnStyleLst>
    <a:effectStyleLst>
      <a:effectStyle>
        <a:effectLst/>
      </a:effectStyle>
      <a:effectStyle>
        <a:effectLst/>
      </a:effectStyle>
      <a:effectStyle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9050" h="31750" prst="coolSlant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D5DE99FCAA4BDF4FA63C9A166AA2B26B" ma:contentTypeVersion="12" ma:contentTypeDescription="새 문서를 만듭니다." ma:contentTypeScope="" ma:versionID="07b5715a13e2182bb18875504313f5d7">
  <xsd:schema xmlns:xsd="http://www.w3.org/2001/XMLSchema" xmlns:xs="http://www.w3.org/2001/XMLSchema" xmlns:p="http://schemas.microsoft.com/office/2006/metadata/properties" xmlns:ns2="7dd1dbc5-c558-4831-90a0-1d6099d4f1d9" xmlns:ns3="a3ebdba9-1043-4e3c-9ec1-f16640bf290e" targetNamespace="http://schemas.microsoft.com/office/2006/metadata/properties" ma:root="true" ma:fieldsID="76b26bd98dcc3ec93d4e47a53ef43f4b" ns2:_="" ns3:_="">
    <xsd:import namespace="7dd1dbc5-c558-4831-90a0-1d6099d4f1d9"/>
    <xsd:import namespace="a3ebdba9-1043-4e3c-9ec1-f16640bf290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dd1dbc5-c558-4831-90a0-1d6099d4f1d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5" nillable="true" ma:taxonomy="true" ma:internalName="lcf76f155ced4ddcb4097134ff3c332f" ma:taxonomyFieldName="MediaServiceImageTags" ma:displayName="이미지 태그" ma:readOnly="false" ma:fieldId="{5cf76f15-5ced-4ddc-b409-7134ff3c332f}" ma:taxonomyMulti="true" ma:sspId="910b48b5-2889-4574-bf8a-c2c9d76db014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3ebdba9-1043-4e3c-9ec1-f16640bf290e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공유 대상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세부 정보 공유" ma:internalName="SharedWithDetails" ma:readOnly="true">
      <xsd:simpleType>
        <xsd:restriction base="dms:Note">
          <xsd:maxLength value="255"/>
        </xsd:restriction>
      </xsd:simpleType>
    </xsd:element>
    <xsd:element name="TaxCatchAll" ma:index="16" nillable="true" ma:displayName="Taxonomy Catch All Column" ma:hidden="true" ma:list="{86a28a9b-e727-44ae-a9e2-4da6720553da}" ma:internalName="TaxCatchAll" ma:showField="CatchAllData" ma:web="a3ebdba9-1043-4e3c-9ec1-f16640bf290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04C6544-CEDD-4823-AF8E-B6857769E9AB}"/>
</file>

<file path=customXml/itemProps2.xml><?xml version="1.0" encoding="utf-8"?>
<ds:datastoreItem xmlns:ds="http://schemas.openxmlformats.org/officeDocument/2006/customXml" ds:itemID="{85444018-B1F6-4A97-BD37-0952BC78B5D4}"/>
</file>

<file path=docProps/app.xml><?xml version="1.0" encoding="utf-8"?>
<Properties xmlns="http://schemas.openxmlformats.org/officeDocument/2006/extended-properties" xmlns:vt="http://schemas.openxmlformats.org/officeDocument/2006/docPropsVTypes">
  <TotalTime>8671</TotalTime>
  <Words>4684</Words>
  <Application>Microsoft Office PowerPoint</Application>
  <PresentationFormat>와이드스크린</PresentationFormat>
  <Paragraphs>999</Paragraphs>
  <Slides>60</Slides>
  <Notes>41</Notes>
  <HiddenSlides>18</HiddenSlides>
  <MMClips>1</MMClips>
  <ScaleCrop>false</ScaleCrop>
  <HeadingPairs>
    <vt:vector size="8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60</vt:i4>
      </vt:variant>
    </vt:vector>
  </HeadingPairs>
  <TitlesOfParts>
    <vt:vector size="74" baseType="lpstr">
      <vt:lpstr>Gartner sans</vt:lpstr>
      <vt:lpstr>나눔스퀘어</vt:lpstr>
      <vt:lpstr>나눔스퀘어 Bold</vt:lpstr>
      <vt:lpstr>Malgun Gothic</vt:lpstr>
      <vt:lpstr>Malgun Gothic</vt:lpstr>
      <vt:lpstr>Arial</vt:lpstr>
      <vt:lpstr>Indie Flower</vt:lpstr>
      <vt:lpstr>Roboto</vt:lpstr>
      <vt:lpstr>Segoe UI</vt:lpstr>
      <vt:lpstr>Segoe UI Light</vt:lpstr>
      <vt:lpstr>Segoe UI Semibold</vt:lpstr>
      <vt:lpstr>Segoe UI Semilight</vt:lpstr>
      <vt:lpstr>Office 테마</vt:lpstr>
      <vt:lpstr>think-cell Slide</vt:lpstr>
      <vt:lpstr>AGENDA</vt:lpstr>
      <vt:lpstr>Cloud Computing</vt:lpstr>
      <vt:lpstr>PowerPoint 프레젠테이션</vt:lpstr>
      <vt:lpstr>Cloud Computing 정의 및 특성</vt:lpstr>
      <vt:lpstr>Cloud Computing 장점 및 기대효과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IaaS? Paas? Saas</vt:lpstr>
      <vt:lpstr>PowerPoint 프레젠테이션</vt:lpstr>
      <vt:lpstr>Virtual Machines</vt:lpstr>
      <vt:lpstr>PowerPoint 프레젠테이션</vt:lpstr>
      <vt:lpstr>Microsoft Azure</vt:lpstr>
      <vt:lpstr>Microsoft Cloud – Full Stack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Microsoft + Open Source Momentum</vt:lpstr>
      <vt:lpstr>PowerPoint 프레젠테이션</vt:lpstr>
      <vt:lpstr>PowerPoint 프레젠테이션</vt:lpstr>
      <vt:lpstr>Microsoft Azure Global Datacenter</vt:lpstr>
      <vt:lpstr>지역(Region)</vt:lpstr>
      <vt:lpstr>지역 쌍</vt:lpstr>
      <vt:lpstr>PowerPoint 프레젠테이션</vt:lpstr>
      <vt:lpstr>PowerPoint 프레젠테이션</vt:lpstr>
      <vt:lpstr>가용성 집합(Availability sets)</vt:lpstr>
      <vt:lpstr>가용성 영역(Availability zones)</vt:lpstr>
      <vt:lpstr>리소스 그룹</vt:lpstr>
      <vt:lpstr>Azure Resource Manager</vt:lpstr>
      <vt:lpstr>PowerPoint 프레젠테이션</vt:lpstr>
      <vt:lpstr>PowerPoint 프레젠테이션</vt:lpstr>
      <vt:lpstr>PowerPoint 프레젠테이션</vt:lpstr>
      <vt:lpstr>PowerPoint 프레젠테이션</vt:lpstr>
      <vt:lpstr>Azure 실습 – VM 생성</vt:lpstr>
      <vt:lpstr>PowerPoint 프레젠테이션</vt:lpstr>
      <vt:lpstr>Azure 관리 도구</vt:lpstr>
      <vt:lpstr>Azure 관리 인터페이스</vt:lpstr>
      <vt:lpstr>Microsoft Azure Portal        portal.azure.com</vt:lpstr>
      <vt:lpstr>PowerPoint 프레젠테이션</vt:lpstr>
      <vt:lpstr>PowerShell</vt:lpstr>
      <vt:lpstr>Azure CLI</vt:lpstr>
      <vt:lpstr>Azure Cloud Shell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Shinyoung Joo</dc:creator>
  <cp:lastModifiedBy>Shinyoung</cp:lastModifiedBy>
  <cp:revision>422</cp:revision>
  <dcterms:created xsi:type="dcterms:W3CDTF">2017-05-30T06:15:02Z</dcterms:created>
  <dcterms:modified xsi:type="dcterms:W3CDTF">2022-10-20T15:59:45Z</dcterms:modified>
</cp:coreProperties>
</file>